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theme/themeOverride2.xml" ContentType="application/vnd.openxmlformats-officedocument.themeOverrid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7.xml" ContentType="application/vnd.openxmlformats-officedocument.presentationml.notesSlide+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8.xml" ContentType="application/vnd.openxmlformats-officedocument.presentationml.notesSlide+xml"/>
  <Override PartName="/ppt/charts/chart7.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8.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1.xml" ContentType="application/vnd.openxmlformats-officedocument.presentationml.notesSlide+xml"/>
  <Override PartName="/ppt/charts/chart9.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2.xml" ContentType="application/vnd.openxmlformats-officedocument.presentationml.notesSlide+xml"/>
  <Override PartName="/ppt/charts/chart10.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3.xml" ContentType="application/vnd.openxmlformats-officedocument.presentationml.notesSlide+xml"/>
  <Override PartName="/ppt/charts/chart11.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4.xml" ContentType="application/vnd.openxmlformats-officedocument.presentationml.notesSlide+xml"/>
  <Override PartName="/ppt/charts/chart12.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5.xml" ContentType="application/vnd.openxmlformats-officedocument.presentationml.notesSlide+xml"/>
  <Override PartName="/ppt/charts/chart13.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14.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8.xml" ContentType="application/vnd.openxmlformats-officedocument.presentationml.notesSlide+xml"/>
  <Override PartName="/ppt/charts/chart15.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19.xml" ContentType="application/vnd.openxmlformats-officedocument.presentationml.notesSlide+xml"/>
  <Override PartName="/ppt/charts/chart16.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20.xml" ContentType="application/vnd.openxmlformats-officedocument.presentationml.notesSlide+xml"/>
  <Override PartName="/ppt/charts/chart17.xml" ContentType="application/vnd.openxmlformats-officedocument.drawingml.chart+xml"/>
  <Override PartName="/ppt/charts/style15.xml" ContentType="application/vnd.ms-office.chartstyle+xml"/>
  <Override PartName="/ppt/charts/colors15.xml" ContentType="application/vnd.ms-office.chartcolorstyle+xml"/>
  <Override PartName="/ppt/notesSlides/notesSlide21.xml" ContentType="application/vnd.openxmlformats-officedocument.presentationml.notesSlide+xml"/>
  <Override PartName="/ppt/charts/chart18.xml" ContentType="application/vnd.openxmlformats-officedocument.drawingml.chart+xml"/>
  <Override PartName="/ppt/charts/style16.xml" ContentType="application/vnd.ms-office.chartstyle+xml"/>
  <Override PartName="/ppt/charts/colors16.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19.xml" ContentType="application/vnd.openxmlformats-officedocument.drawingml.chart+xml"/>
  <Override PartName="/ppt/theme/themeOverride3.xml" ContentType="application/vnd.openxmlformats-officedocument.themeOverride+xml"/>
  <Override PartName="/ppt/notesSlides/notesSlide24.xml" ContentType="application/vnd.openxmlformats-officedocument.presentationml.notesSlide+xml"/>
  <Override PartName="/ppt/charts/chart20.xml" ContentType="application/vnd.openxmlformats-officedocument.drawingml.chart+xml"/>
  <Override PartName="/ppt/charts/style17.xml" ContentType="application/vnd.ms-office.chartstyle+xml"/>
  <Override PartName="/ppt/charts/colors17.xml" ContentType="application/vnd.ms-office.chartcolorstyl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6" r:id="rId2"/>
    <p:sldId id="266" r:id="rId3"/>
    <p:sldId id="293" r:id="rId4"/>
    <p:sldId id="267" r:id="rId5"/>
    <p:sldId id="294" r:id="rId6"/>
    <p:sldId id="297" r:id="rId7"/>
    <p:sldId id="284" r:id="rId8"/>
    <p:sldId id="298" r:id="rId9"/>
    <p:sldId id="285" r:id="rId10"/>
    <p:sldId id="299" r:id="rId11"/>
    <p:sldId id="296" r:id="rId12"/>
    <p:sldId id="300" r:id="rId13"/>
    <p:sldId id="301" r:id="rId14"/>
    <p:sldId id="287" r:id="rId15"/>
    <p:sldId id="302" r:id="rId16"/>
    <p:sldId id="288" r:id="rId17"/>
    <p:sldId id="303" r:id="rId18"/>
    <p:sldId id="289" r:id="rId19"/>
    <p:sldId id="304" r:id="rId20"/>
    <p:sldId id="290" r:id="rId21"/>
    <p:sldId id="305" r:id="rId22"/>
    <p:sldId id="291" r:id="rId23"/>
    <p:sldId id="265" r:id="rId24"/>
    <p:sldId id="281" r:id="rId25"/>
    <p:sldId id="292" r:id="rId26"/>
    <p:sldId id="268"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93" autoAdjust="0"/>
    <p:restoredTop sz="68325" autoAdjust="0"/>
  </p:normalViewPr>
  <p:slideViewPr>
    <p:cSldViewPr>
      <p:cViewPr varScale="1">
        <p:scale>
          <a:sx n="112" d="100"/>
          <a:sy n="112" d="100"/>
        </p:scale>
        <p:origin x="5766"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8.xml"/><Relationship Id="rId1" Type="http://schemas.microsoft.com/office/2011/relationships/chartStyle" Target="style8.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9.xml"/><Relationship Id="rId1" Type="http://schemas.microsoft.com/office/2011/relationships/chartStyle" Target="style9.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0.xml"/><Relationship Id="rId1" Type="http://schemas.microsoft.com/office/2011/relationships/chartStyle" Target="style10.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1.xml"/><Relationship Id="rId1" Type="http://schemas.microsoft.com/office/2011/relationships/chartStyle" Target="style11.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2.xml"/><Relationship Id="rId1" Type="http://schemas.microsoft.com/office/2011/relationships/chartStyle" Target="style12.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3.xml"/><Relationship Id="rId1" Type="http://schemas.microsoft.com/office/2011/relationships/chartStyle" Target="style13.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4.xml"/><Relationship Id="rId1" Type="http://schemas.microsoft.com/office/2011/relationships/chartStyle" Target="style14.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5.xml"/><Relationship Id="rId1" Type="http://schemas.microsoft.com/office/2011/relationships/chartStyle" Target="style15.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6.xml"/><Relationship Id="rId1" Type="http://schemas.microsoft.com/office/2011/relationships/chartStyle" Target="style16.xml"/></Relationships>
</file>

<file path=ppt/charts/_rels/chart19.xml.rels><?xml version="1.0" encoding="UTF-8" standalone="yes"?>
<Relationships xmlns="http://schemas.openxmlformats.org/package/2006/relationships"><Relationship Id="rId2" Type="http://schemas.openxmlformats.org/officeDocument/2006/relationships/oleObject" Target="../embeddings/oleObject3.bin"/><Relationship Id="rId1" Type="http://schemas.openxmlformats.org/officeDocument/2006/relationships/themeOverride" Target="../theme/themeOverride3.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0.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7.xml"/><Relationship Id="rId1" Type="http://schemas.microsoft.com/office/2011/relationships/chartStyle" Target="style17.xml"/></Relationships>
</file>

<file path=ppt/charts/_rels/chart3.xml.rels><?xml version="1.0" encoding="UTF-8" standalone="yes"?>
<Relationships xmlns="http://schemas.openxmlformats.org/package/2006/relationships"><Relationship Id="rId2" Type="http://schemas.openxmlformats.org/officeDocument/2006/relationships/oleObject" Target="../embeddings/oleObject2.bin"/><Relationship Id="rId1" Type="http://schemas.openxmlformats.org/officeDocument/2006/relationships/themeOverride" Target="../theme/themeOverride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6.xml"/><Relationship Id="rId1" Type="http://schemas.microsoft.com/office/2011/relationships/chartStyle" Target="style6.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Lbls>
            <c:spPr>
              <a:noFill/>
              <a:ln>
                <a:noFill/>
              </a:ln>
              <a:effectLst/>
            </c:spPr>
            <c:showLegendKey val="0"/>
            <c:showVal val="0"/>
            <c:showCatName val="1"/>
            <c:showSerName val="0"/>
            <c:showPercent val="1"/>
            <c:showBubbleSize val="0"/>
            <c:showLeaderLines val="1"/>
            <c:extLst xmlns:c16r2="http://schemas.microsoft.com/office/drawing/2015/06/chart">
              <c:ext xmlns:c15="http://schemas.microsoft.com/office/drawing/2012/chart" uri="{CE6537A1-D6FC-4f65-9D91-7224C49458BB}">
                <c15:layout/>
              </c:ext>
            </c:extLst>
          </c:dLbls>
          <c:cat>
            <c:strRef>
              <c:f>'Q35 Chart and Graph'!$A$2:$A$7</c:f>
              <c:strCache>
                <c:ptCount val="6"/>
                <c:pt idx="0">
                  <c:v>18-24</c:v>
                </c:pt>
                <c:pt idx="1">
                  <c:v>25-34</c:v>
                </c:pt>
                <c:pt idx="2">
                  <c:v>35-44</c:v>
                </c:pt>
                <c:pt idx="3">
                  <c:v>45-54</c:v>
                </c:pt>
                <c:pt idx="4">
                  <c:v>55-64</c:v>
                </c:pt>
                <c:pt idx="5">
                  <c:v>65 OR MORE</c:v>
                </c:pt>
              </c:strCache>
            </c:strRef>
          </c:cat>
          <c:val>
            <c:numRef>
              <c:f>'Q35 Chart and Graph'!$B$2:$B$7</c:f>
              <c:numCache>
                <c:formatCode>0%</c:formatCode>
                <c:ptCount val="6"/>
                <c:pt idx="0">
                  <c:v>2.0000000000000011E-2</c:v>
                </c:pt>
                <c:pt idx="1">
                  <c:v>0.19</c:v>
                </c:pt>
                <c:pt idx="2">
                  <c:v>0.23</c:v>
                </c:pt>
                <c:pt idx="3">
                  <c:v>0.2</c:v>
                </c:pt>
                <c:pt idx="4">
                  <c:v>0.18000000000000013</c:v>
                </c:pt>
                <c:pt idx="5">
                  <c:v>0.18000000000000013</c:v>
                </c:pt>
              </c:numCache>
            </c:numRef>
          </c:val>
          <c:extLst xmlns:c16r2="http://schemas.microsoft.com/office/drawing/2015/06/chart">
            <c:ext xmlns:c16="http://schemas.microsoft.com/office/drawing/2014/chart" uri="{C3380CC4-5D6E-409C-BE32-E72D297353CC}">
              <c16:uniqueId val="{00000000-9CA0-4131-A469-96FA3A5A6CCC}"/>
            </c:ext>
          </c:extLst>
        </c:ser>
        <c:dLbls>
          <c:showLegendKey val="0"/>
          <c:showVal val="0"/>
          <c:showCatName val="1"/>
          <c:showSerName val="0"/>
          <c:showPercent val="1"/>
          <c:showBubbleSize val="0"/>
          <c:showLeaderLines val="1"/>
        </c:dLbls>
        <c:firstSliceAng val="0"/>
      </c:pieChart>
    </c:plotArea>
    <c:plotVisOnly val="1"/>
    <c:dispBlanksAs val="gap"/>
    <c:showDLblsOverMax val="0"/>
  </c:chart>
  <c:spPr>
    <a:noFill/>
    <a:ln>
      <a:noFill/>
    </a:ln>
  </c:sp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Key Takeaway: Outdoor</a:t>
            </a:r>
            <a:r>
              <a:rPr lang="en-US" baseline="0" dirty="0"/>
              <a:t> swimming pool and Community gardens saw the biggest drop as high priority items. </a:t>
            </a:r>
            <a:endParaRPr lang="en-US"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2012</c:v>
                </c:pt>
              </c:strCache>
            </c:strRef>
          </c:tx>
          <c:spPr>
            <a:solidFill>
              <a:schemeClr val="accent1"/>
            </a:solidFill>
            <a:ln>
              <a:noFill/>
            </a:ln>
            <a:effectLst/>
          </c:spPr>
          <c:invertIfNegative val="0"/>
          <c:cat>
            <c:strRef>
              <c:f>Sheet1!$A$2:$A$3</c:f>
              <c:strCache>
                <c:ptCount val="2"/>
                <c:pt idx="0">
                  <c:v>Outdoor Swimming pool</c:v>
                </c:pt>
                <c:pt idx="1">
                  <c:v>Community garden</c:v>
                </c:pt>
              </c:strCache>
            </c:strRef>
          </c:cat>
          <c:val>
            <c:numRef>
              <c:f>Sheet1!$B$2:$B$3</c:f>
              <c:numCache>
                <c:formatCode>General</c:formatCode>
                <c:ptCount val="2"/>
                <c:pt idx="0">
                  <c:v>47</c:v>
                </c:pt>
                <c:pt idx="1">
                  <c:v>33</c:v>
                </c:pt>
              </c:numCache>
            </c:numRef>
          </c:val>
          <c:extLst xmlns:c16r2="http://schemas.microsoft.com/office/drawing/2015/06/chart">
            <c:ext xmlns:c16="http://schemas.microsoft.com/office/drawing/2014/chart" uri="{C3380CC4-5D6E-409C-BE32-E72D297353CC}">
              <c16:uniqueId val="{00000000-4B8B-45A7-A3AB-1F62EFCBD66F}"/>
            </c:ext>
          </c:extLst>
        </c:ser>
        <c:ser>
          <c:idx val="1"/>
          <c:order val="1"/>
          <c:tx>
            <c:strRef>
              <c:f>Sheet1!$C$1</c:f>
              <c:strCache>
                <c:ptCount val="1"/>
                <c:pt idx="0">
                  <c:v>2017</c:v>
                </c:pt>
              </c:strCache>
            </c:strRef>
          </c:tx>
          <c:spPr>
            <a:solidFill>
              <a:schemeClr val="accent2"/>
            </a:solidFill>
            <a:ln>
              <a:noFill/>
            </a:ln>
            <a:effectLst/>
          </c:spPr>
          <c:invertIfNegative val="0"/>
          <c:cat>
            <c:strRef>
              <c:f>Sheet1!$A$2:$A$3</c:f>
              <c:strCache>
                <c:ptCount val="2"/>
                <c:pt idx="0">
                  <c:v>Outdoor Swimming pool</c:v>
                </c:pt>
                <c:pt idx="1">
                  <c:v>Community garden</c:v>
                </c:pt>
              </c:strCache>
            </c:strRef>
          </c:cat>
          <c:val>
            <c:numRef>
              <c:f>Sheet1!$C$2:$C$3</c:f>
              <c:numCache>
                <c:formatCode>General</c:formatCode>
                <c:ptCount val="2"/>
                <c:pt idx="0">
                  <c:v>42</c:v>
                </c:pt>
                <c:pt idx="1">
                  <c:v>23</c:v>
                </c:pt>
              </c:numCache>
            </c:numRef>
          </c:val>
          <c:extLst xmlns:c16r2="http://schemas.microsoft.com/office/drawing/2015/06/chart">
            <c:ext xmlns:c16="http://schemas.microsoft.com/office/drawing/2014/chart" uri="{C3380CC4-5D6E-409C-BE32-E72D297353CC}">
              <c16:uniqueId val="{00000001-4B8B-45A7-A3AB-1F62EFCBD66F}"/>
            </c:ext>
          </c:extLst>
        </c:ser>
        <c:dLbls>
          <c:showLegendKey val="0"/>
          <c:showVal val="0"/>
          <c:showCatName val="0"/>
          <c:showSerName val="0"/>
          <c:showPercent val="0"/>
          <c:showBubbleSize val="0"/>
        </c:dLbls>
        <c:gapWidth val="219"/>
        <c:overlap val="-27"/>
        <c:axId val="474826648"/>
        <c:axId val="474829784"/>
      </c:barChart>
      <c:catAx>
        <c:axId val="4748266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474829784"/>
        <c:crosses val="autoZero"/>
        <c:auto val="1"/>
        <c:lblAlgn val="ctr"/>
        <c:lblOffset val="100"/>
        <c:noMultiLvlLbl val="0"/>
      </c:catAx>
      <c:valAx>
        <c:axId val="4748297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7482664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2012</a:t>
            </a:r>
            <a:r>
              <a:rPr lang="en-US" baseline="0" dirty="0"/>
              <a:t> vs. 2017 Comparison</a:t>
            </a:r>
            <a:endParaRPr lang="en-US"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2012</c:v>
                </c:pt>
              </c:strCache>
            </c:strRef>
          </c:tx>
          <c:spPr>
            <a:solidFill>
              <a:schemeClr val="accent1"/>
            </a:solidFill>
            <a:ln>
              <a:noFill/>
            </a:ln>
            <a:effectLst/>
          </c:spPr>
          <c:invertIfNegative val="0"/>
          <c:cat>
            <c:strRef>
              <c:f>Sheet1!$A$2:$A$9</c:f>
              <c:strCache>
                <c:ptCount val="8"/>
                <c:pt idx="0">
                  <c:v>Youth learn to swim</c:v>
                </c:pt>
                <c:pt idx="1">
                  <c:v>Youth athletics</c:v>
                </c:pt>
                <c:pt idx="2">
                  <c:v>Youth fitness and wellness</c:v>
                </c:pt>
                <c:pt idx="3">
                  <c:v>Programs for teens</c:v>
                </c:pt>
                <c:pt idx="4">
                  <c:v>Art, Dance, Performance</c:v>
                </c:pt>
                <c:pt idx="5">
                  <c:v>Youth scholarships</c:v>
                </c:pt>
                <c:pt idx="6">
                  <c:v>Youth gymnastics</c:v>
                </c:pt>
                <c:pt idx="7">
                  <c:v>Youth learn to skate</c:v>
                </c:pt>
              </c:strCache>
            </c:strRef>
          </c:cat>
          <c:val>
            <c:numRef>
              <c:f>Sheet1!$B$2:$B$9</c:f>
              <c:numCache>
                <c:formatCode>0%</c:formatCode>
                <c:ptCount val="8"/>
                <c:pt idx="0">
                  <c:v>0.95</c:v>
                </c:pt>
                <c:pt idx="1">
                  <c:v>0.91</c:v>
                </c:pt>
                <c:pt idx="2">
                  <c:v>0.91</c:v>
                </c:pt>
                <c:pt idx="3">
                  <c:v>0.83</c:v>
                </c:pt>
                <c:pt idx="4">
                  <c:v>0.79</c:v>
                </c:pt>
                <c:pt idx="5">
                  <c:v>0.79</c:v>
                </c:pt>
                <c:pt idx="6">
                  <c:v>0.7</c:v>
                </c:pt>
                <c:pt idx="7">
                  <c:v>0.62</c:v>
                </c:pt>
              </c:numCache>
            </c:numRef>
          </c:val>
          <c:extLst xmlns:c16r2="http://schemas.microsoft.com/office/drawing/2015/06/chart">
            <c:ext xmlns:c16="http://schemas.microsoft.com/office/drawing/2014/chart" uri="{C3380CC4-5D6E-409C-BE32-E72D297353CC}">
              <c16:uniqueId val="{00000000-7EC1-438C-A817-9D71C91D9064}"/>
            </c:ext>
          </c:extLst>
        </c:ser>
        <c:ser>
          <c:idx val="1"/>
          <c:order val="1"/>
          <c:tx>
            <c:strRef>
              <c:f>Sheet1!$C$1</c:f>
              <c:strCache>
                <c:ptCount val="1"/>
                <c:pt idx="0">
                  <c:v>2017</c:v>
                </c:pt>
              </c:strCache>
            </c:strRef>
          </c:tx>
          <c:spPr>
            <a:solidFill>
              <a:schemeClr val="accent2"/>
            </a:solidFill>
            <a:ln>
              <a:noFill/>
            </a:ln>
            <a:effectLst/>
          </c:spPr>
          <c:invertIfNegative val="0"/>
          <c:cat>
            <c:strRef>
              <c:f>Sheet1!$A$2:$A$9</c:f>
              <c:strCache>
                <c:ptCount val="8"/>
                <c:pt idx="0">
                  <c:v>Youth learn to swim</c:v>
                </c:pt>
                <c:pt idx="1">
                  <c:v>Youth athletics</c:v>
                </c:pt>
                <c:pt idx="2">
                  <c:v>Youth fitness and wellness</c:v>
                </c:pt>
                <c:pt idx="3">
                  <c:v>Programs for teens</c:v>
                </c:pt>
                <c:pt idx="4">
                  <c:v>Art, Dance, Performance</c:v>
                </c:pt>
                <c:pt idx="5">
                  <c:v>Youth scholarships</c:v>
                </c:pt>
                <c:pt idx="6">
                  <c:v>Youth gymnastics</c:v>
                </c:pt>
                <c:pt idx="7">
                  <c:v>Youth learn to skate</c:v>
                </c:pt>
              </c:strCache>
            </c:strRef>
          </c:cat>
          <c:val>
            <c:numRef>
              <c:f>Sheet1!$C$2:$C$9</c:f>
              <c:numCache>
                <c:formatCode>0%</c:formatCode>
                <c:ptCount val="8"/>
                <c:pt idx="0">
                  <c:v>0.92</c:v>
                </c:pt>
                <c:pt idx="1">
                  <c:v>0.9</c:v>
                </c:pt>
                <c:pt idx="2">
                  <c:v>0.87</c:v>
                </c:pt>
                <c:pt idx="3">
                  <c:v>0.86</c:v>
                </c:pt>
                <c:pt idx="4">
                  <c:v>0.76</c:v>
                </c:pt>
                <c:pt idx="5">
                  <c:v>0.75</c:v>
                </c:pt>
                <c:pt idx="6">
                  <c:v>0.64</c:v>
                </c:pt>
                <c:pt idx="7">
                  <c:v>0.54</c:v>
                </c:pt>
              </c:numCache>
            </c:numRef>
          </c:val>
          <c:extLst xmlns:c16r2="http://schemas.microsoft.com/office/drawing/2015/06/chart">
            <c:ext xmlns:c16="http://schemas.microsoft.com/office/drawing/2014/chart" uri="{C3380CC4-5D6E-409C-BE32-E72D297353CC}">
              <c16:uniqueId val="{00000001-7EC1-438C-A817-9D71C91D9064}"/>
            </c:ext>
          </c:extLst>
        </c:ser>
        <c:dLbls>
          <c:showLegendKey val="0"/>
          <c:showVal val="0"/>
          <c:showCatName val="0"/>
          <c:showSerName val="0"/>
          <c:showPercent val="0"/>
          <c:showBubbleSize val="0"/>
        </c:dLbls>
        <c:gapWidth val="219"/>
        <c:axId val="474827040"/>
        <c:axId val="474830568"/>
      </c:barChart>
      <c:catAx>
        <c:axId val="474827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74830568"/>
        <c:crosses val="autoZero"/>
        <c:auto val="1"/>
        <c:lblAlgn val="ctr"/>
        <c:lblOffset val="100"/>
        <c:noMultiLvlLbl val="0"/>
      </c:catAx>
      <c:valAx>
        <c:axId val="474830568"/>
        <c:scaling>
          <c:orientation val="minMax"/>
          <c:max val="1"/>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7482704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1545454545454541E-2"/>
          <c:y val="0.44393419572553433"/>
          <c:w val="0.85996969696969694"/>
          <c:h val="0.40994335529487386"/>
        </c:manualLayout>
      </c:layout>
      <c:barChart>
        <c:barDir val="col"/>
        <c:grouping val="clustered"/>
        <c:varyColors val="0"/>
        <c:ser>
          <c:idx val="0"/>
          <c:order val="0"/>
          <c:tx>
            <c:strRef>
              <c:f>Sheet1!$B$1</c:f>
              <c:strCache>
                <c:ptCount val="1"/>
                <c:pt idx="0">
                  <c:v>2012</c:v>
                </c:pt>
              </c:strCache>
            </c:strRef>
          </c:tx>
          <c:spPr>
            <a:solidFill>
              <a:schemeClr val="accent1"/>
            </a:solidFill>
            <a:ln>
              <a:noFill/>
            </a:ln>
            <a:effectLst/>
          </c:spPr>
          <c:invertIfNegative val="0"/>
          <c:cat>
            <c:strRef>
              <c:f>Sheet1!$A$2</c:f>
              <c:strCache>
                <c:ptCount val="1"/>
                <c:pt idx="0">
                  <c:v>Youth Atheltics</c:v>
                </c:pt>
              </c:strCache>
            </c:strRef>
          </c:cat>
          <c:val>
            <c:numRef>
              <c:f>Sheet1!$B$2</c:f>
              <c:numCache>
                <c:formatCode>General</c:formatCode>
                <c:ptCount val="1"/>
                <c:pt idx="0">
                  <c:v>45</c:v>
                </c:pt>
              </c:numCache>
            </c:numRef>
          </c:val>
          <c:extLst xmlns:c16r2="http://schemas.microsoft.com/office/drawing/2015/06/chart">
            <c:ext xmlns:c16="http://schemas.microsoft.com/office/drawing/2014/chart" uri="{C3380CC4-5D6E-409C-BE32-E72D297353CC}">
              <c16:uniqueId val="{00000000-EA57-43B8-8C35-8254A9316333}"/>
            </c:ext>
          </c:extLst>
        </c:ser>
        <c:ser>
          <c:idx val="1"/>
          <c:order val="1"/>
          <c:tx>
            <c:strRef>
              <c:f>Sheet1!$C$1</c:f>
              <c:strCache>
                <c:ptCount val="1"/>
                <c:pt idx="0">
                  <c:v>2017</c:v>
                </c:pt>
              </c:strCache>
            </c:strRef>
          </c:tx>
          <c:spPr>
            <a:solidFill>
              <a:schemeClr val="accent2"/>
            </a:solidFill>
            <a:ln>
              <a:noFill/>
            </a:ln>
            <a:effectLst/>
          </c:spPr>
          <c:invertIfNegative val="0"/>
          <c:cat>
            <c:strRef>
              <c:f>Sheet1!$A$2</c:f>
              <c:strCache>
                <c:ptCount val="1"/>
                <c:pt idx="0">
                  <c:v>Youth Atheltics</c:v>
                </c:pt>
              </c:strCache>
            </c:strRef>
          </c:cat>
          <c:val>
            <c:numRef>
              <c:f>Sheet1!$C$2</c:f>
              <c:numCache>
                <c:formatCode>General</c:formatCode>
                <c:ptCount val="1"/>
                <c:pt idx="0">
                  <c:v>55</c:v>
                </c:pt>
              </c:numCache>
            </c:numRef>
          </c:val>
          <c:extLst xmlns:c16r2="http://schemas.microsoft.com/office/drawing/2015/06/chart">
            <c:ext xmlns:c16="http://schemas.microsoft.com/office/drawing/2014/chart" uri="{C3380CC4-5D6E-409C-BE32-E72D297353CC}">
              <c16:uniqueId val="{00000001-EA57-43B8-8C35-8254A9316333}"/>
            </c:ext>
          </c:extLst>
        </c:ser>
        <c:dLbls>
          <c:showLegendKey val="0"/>
          <c:showVal val="0"/>
          <c:showCatName val="0"/>
          <c:showSerName val="0"/>
          <c:showPercent val="0"/>
          <c:showBubbleSize val="0"/>
        </c:dLbls>
        <c:gapWidth val="219"/>
        <c:overlap val="-27"/>
        <c:axId val="542231208"/>
        <c:axId val="542230032"/>
      </c:barChart>
      <c:catAx>
        <c:axId val="5422312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542230032"/>
        <c:crosses val="autoZero"/>
        <c:auto val="1"/>
        <c:lblAlgn val="ctr"/>
        <c:lblOffset val="100"/>
        <c:noMultiLvlLbl val="0"/>
      </c:catAx>
      <c:valAx>
        <c:axId val="5422300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4223120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2012</a:t>
            </a:r>
            <a:r>
              <a:rPr lang="en-US" baseline="0" dirty="0"/>
              <a:t> vs. 2017 Comparison</a:t>
            </a:r>
            <a:endParaRPr lang="en-US"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2012</c:v>
                </c:pt>
              </c:strCache>
            </c:strRef>
          </c:tx>
          <c:spPr>
            <a:solidFill>
              <a:schemeClr val="accent1"/>
            </a:solidFill>
            <a:ln>
              <a:noFill/>
            </a:ln>
            <a:effectLst/>
          </c:spPr>
          <c:invertIfNegative val="0"/>
          <c:cat>
            <c:strRef>
              <c:f>Sheet1!$A$2:$A$7</c:f>
              <c:strCache>
                <c:ptCount val="6"/>
                <c:pt idx="0">
                  <c:v>Senior fitness </c:v>
                </c:pt>
                <c:pt idx="1">
                  <c:v>Adult continuing education</c:v>
                </c:pt>
                <c:pt idx="2">
                  <c:v>Adult organized athletics</c:v>
                </c:pt>
                <c:pt idx="3">
                  <c:v>Adult art, dance, performing arts</c:v>
                </c:pt>
                <c:pt idx="4">
                  <c:v>Adult learn to swim</c:v>
                </c:pt>
                <c:pt idx="5">
                  <c:v>Adult learn to ice skate</c:v>
                </c:pt>
              </c:strCache>
            </c:strRef>
          </c:cat>
          <c:val>
            <c:numRef>
              <c:f>Sheet1!$B$2:$B$7</c:f>
              <c:numCache>
                <c:formatCode>0%</c:formatCode>
                <c:ptCount val="6"/>
                <c:pt idx="0">
                  <c:v>0.92</c:v>
                </c:pt>
                <c:pt idx="1">
                  <c:v>0.88</c:v>
                </c:pt>
                <c:pt idx="2">
                  <c:v>0.73</c:v>
                </c:pt>
                <c:pt idx="3">
                  <c:v>0.62</c:v>
                </c:pt>
                <c:pt idx="4">
                  <c:v>0.59</c:v>
                </c:pt>
                <c:pt idx="5">
                  <c:v>0.31</c:v>
                </c:pt>
              </c:numCache>
            </c:numRef>
          </c:val>
          <c:extLst xmlns:c16r2="http://schemas.microsoft.com/office/drawing/2015/06/chart">
            <c:ext xmlns:c16="http://schemas.microsoft.com/office/drawing/2014/chart" uri="{C3380CC4-5D6E-409C-BE32-E72D297353CC}">
              <c16:uniqueId val="{00000000-F62F-43FE-B020-02432D3D579F}"/>
            </c:ext>
          </c:extLst>
        </c:ser>
        <c:ser>
          <c:idx val="1"/>
          <c:order val="1"/>
          <c:tx>
            <c:strRef>
              <c:f>Sheet1!$C$1</c:f>
              <c:strCache>
                <c:ptCount val="1"/>
                <c:pt idx="0">
                  <c:v>2017</c:v>
                </c:pt>
              </c:strCache>
            </c:strRef>
          </c:tx>
          <c:spPr>
            <a:solidFill>
              <a:schemeClr val="accent2"/>
            </a:solidFill>
            <a:ln>
              <a:noFill/>
            </a:ln>
            <a:effectLst/>
          </c:spPr>
          <c:invertIfNegative val="0"/>
          <c:cat>
            <c:strRef>
              <c:f>Sheet1!$A$2:$A$7</c:f>
              <c:strCache>
                <c:ptCount val="6"/>
                <c:pt idx="0">
                  <c:v>Senior fitness </c:v>
                </c:pt>
                <c:pt idx="1">
                  <c:v>Adult continuing education</c:v>
                </c:pt>
                <c:pt idx="2">
                  <c:v>Adult organized athletics</c:v>
                </c:pt>
                <c:pt idx="3">
                  <c:v>Adult art, dance, performing arts</c:v>
                </c:pt>
                <c:pt idx="4">
                  <c:v>Adult learn to swim</c:v>
                </c:pt>
                <c:pt idx="5">
                  <c:v>Adult learn to ice skate</c:v>
                </c:pt>
              </c:strCache>
            </c:strRef>
          </c:cat>
          <c:val>
            <c:numRef>
              <c:f>Sheet1!$C$2:$C$7</c:f>
              <c:numCache>
                <c:formatCode>0%</c:formatCode>
                <c:ptCount val="6"/>
                <c:pt idx="0">
                  <c:v>0.85</c:v>
                </c:pt>
                <c:pt idx="1">
                  <c:v>0.82</c:v>
                </c:pt>
                <c:pt idx="2">
                  <c:v>0.7</c:v>
                </c:pt>
                <c:pt idx="3">
                  <c:v>0.52</c:v>
                </c:pt>
                <c:pt idx="4">
                  <c:v>0.51</c:v>
                </c:pt>
                <c:pt idx="5">
                  <c:v>0.28000000000000003</c:v>
                </c:pt>
              </c:numCache>
            </c:numRef>
          </c:val>
          <c:extLst xmlns:c16r2="http://schemas.microsoft.com/office/drawing/2015/06/chart">
            <c:ext xmlns:c16="http://schemas.microsoft.com/office/drawing/2014/chart" uri="{C3380CC4-5D6E-409C-BE32-E72D297353CC}">
              <c16:uniqueId val="{00000001-F62F-43FE-B020-02432D3D579F}"/>
            </c:ext>
          </c:extLst>
        </c:ser>
        <c:dLbls>
          <c:showLegendKey val="0"/>
          <c:showVal val="0"/>
          <c:showCatName val="0"/>
          <c:showSerName val="0"/>
          <c:showPercent val="0"/>
          <c:showBubbleSize val="0"/>
        </c:dLbls>
        <c:gapWidth val="219"/>
        <c:axId val="260798608"/>
        <c:axId val="260799784"/>
      </c:barChart>
      <c:catAx>
        <c:axId val="260798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60799784"/>
        <c:crosses val="autoZero"/>
        <c:auto val="1"/>
        <c:lblAlgn val="ctr"/>
        <c:lblOffset val="100"/>
        <c:noMultiLvlLbl val="0"/>
      </c:catAx>
      <c:valAx>
        <c:axId val="260799784"/>
        <c:scaling>
          <c:orientation val="minMax"/>
          <c:max val="1"/>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6079860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2012</a:t>
            </a:r>
            <a:r>
              <a:rPr lang="en-US" baseline="0" dirty="0"/>
              <a:t> vs. 2017 Comparison</a:t>
            </a:r>
            <a:endParaRPr lang="en-US"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2012</c:v>
                </c:pt>
              </c:strCache>
            </c:strRef>
          </c:tx>
          <c:spPr>
            <a:solidFill>
              <a:schemeClr val="accent1"/>
            </a:solidFill>
            <a:ln>
              <a:noFill/>
            </a:ln>
            <a:effectLst/>
          </c:spPr>
          <c:invertIfNegative val="0"/>
          <c:cat>
            <c:strRef>
              <c:f>Sheet1!$A$2:$A$17</c:f>
              <c:strCache>
                <c:ptCount val="16"/>
                <c:pt idx="0">
                  <c:v>After school programs </c:v>
                </c:pt>
                <c:pt idx="1">
                  <c:v>Progs. for people w/disabilities </c:v>
                </c:pt>
                <c:pt idx="2">
                  <c:v>Farmers markets</c:v>
                </c:pt>
                <c:pt idx="3">
                  <c:v>Volunteer opportunities</c:v>
                </c:pt>
                <c:pt idx="4">
                  <c:v>School break (fall, winter, etc.) </c:v>
                </c:pt>
                <c:pt idx="5">
                  <c:v>Nature/environmental education </c:v>
                </c:pt>
                <c:pt idx="6">
                  <c:v>Water fitness</c:v>
                </c:pt>
                <c:pt idx="7">
                  <c:v>Athletic special events </c:v>
                </c:pt>
                <c:pt idx="8">
                  <c:v>Drop in childcare</c:v>
                </c:pt>
                <c:pt idx="9">
                  <c:v>Long term fitness challenges</c:v>
                </c:pt>
                <c:pt idx="10">
                  <c:v>Community events</c:v>
                </c:pt>
                <c:pt idx="11">
                  <c:v>Daycare</c:v>
                </c:pt>
                <c:pt idx="12">
                  <c:v>Before school programs</c:v>
                </c:pt>
                <c:pt idx="13">
                  <c:v>Tennis lessons and leagues</c:v>
                </c:pt>
                <c:pt idx="14">
                  <c:v>Open access computer labs</c:v>
                </c:pt>
                <c:pt idx="15">
                  <c:v>Programs w/your pets </c:v>
                </c:pt>
              </c:strCache>
            </c:strRef>
          </c:cat>
          <c:val>
            <c:numRef>
              <c:f>Sheet1!$B$2:$B$17</c:f>
              <c:numCache>
                <c:formatCode>0%</c:formatCode>
                <c:ptCount val="16"/>
                <c:pt idx="0">
                  <c:v>0.86</c:v>
                </c:pt>
                <c:pt idx="1">
                  <c:v>0.88</c:v>
                </c:pt>
                <c:pt idx="2">
                  <c:v>0.89</c:v>
                </c:pt>
                <c:pt idx="3">
                  <c:v>0.86</c:v>
                </c:pt>
                <c:pt idx="4">
                  <c:v>0.75</c:v>
                </c:pt>
                <c:pt idx="5">
                  <c:v>0.77</c:v>
                </c:pt>
                <c:pt idx="6">
                  <c:v>0.75</c:v>
                </c:pt>
                <c:pt idx="7">
                  <c:v>0.72</c:v>
                </c:pt>
                <c:pt idx="8">
                  <c:v>0.61</c:v>
                </c:pt>
                <c:pt idx="9">
                  <c:v>0.72</c:v>
                </c:pt>
                <c:pt idx="10">
                  <c:v>0.66</c:v>
                </c:pt>
                <c:pt idx="11">
                  <c:v>0.61</c:v>
                </c:pt>
                <c:pt idx="12">
                  <c:v>0.6</c:v>
                </c:pt>
                <c:pt idx="13">
                  <c:v>0.57999999999999996</c:v>
                </c:pt>
                <c:pt idx="14">
                  <c:v>0.64</c:v>
                </c:pt>
                <c:pt idx="15">
                  <c:v>0.39</c:v>
                </c:pt>
              </c:numCache>
            </c:numRef>
          </c:val>
          <c:extLst xmlns:c16r2="http://schemas.microsoft.com/office/drawing/2015/06/chart">
            <c:ext xmlns:c16="http://schemas.microsoft.com/office/drawing/2014/chart" uri="{C3380CC4-5D6E-409C-BE32-E72D297353CC}">
              <c16:uniqueId val="{00000000-8175-48C4-A5E4-C6CCDE8AC3D8}"/>
            </c:ext>
          </c:extLst>
        </c:ser>
        <c:ser>
          <c:idx val="1"/>
          <c:order val="1"/>
          <c:tx>
            <c:strRef>
              <c:f>Sheet1!$C$1</c:f>
              <c:strCache>
                <c:ptCount val="1"/>
                <c:pt idx="0">
                  <c:v>2017</c:v>
                </c:pt>
              </c:strCache>
            </c:strRef>
          </c:tx>
          <c:spPr>
            <a:solidFill>
              <a:schemeClr val="accent2"/>
            </a:solidFill>
            <a:ln>
              <a:noFill/>
            </a:ln>
            <a:effectLst/>
          </c:spPr>
          <c:invertIfNegative val="0"/>
          <c:cat>
            <c:strRef>
              <c:f>Sheet1!$A$2:$A$17</c:f>
              <c:strCache>
                <c:ptCount val="16"/>
                <c:pt idx="0">
                  <c:v>After school programs </c:v>
                </c:pt>
                <c:pt idx="1">
                  <c:v>Progs. for people w/disabilities </c:v>
                </c:pt>
                <c:pt idx="2">
                  <c:v>Farmers markets</c:v>
                </c:pt>
                <c:pt idx="3">
                  <c:v>Volunteer opportunities</c:v>
                </c:pt>
                <c:pt idx="4">
                  <c:v>School break (fall, winter, etc.) </c:v>
                </c:pt>
                <c:pt idx="5">
                  <c:v>Nature/environmental education </c:v>
                </c:pt>
                <c:pt idx="6">
                  <c:v>Water fitness</c:v>
                </c:pt>
                <c:pt idx="7">
                  <c:v>Athletic special events </c:v>
                </c:pt>
                <c:pt idx="8">
                  <c:v>Drop in childcare</c:v>
                </c:pt>
                <c:pt idx="9">
                  <c:v>Long term fitness challenges</c:v>
                </c:pt>
                <c:pt idx="10">
                  <c:v>Community events</c:v>
                </c:pt>
                <c:pt idx="11">
                  <c:v>Daycare</c:v>
                </c:pt>
                <c:pt idx="12">
                  <c:v>Before school programs</c:v>
                </c:pt>
                <c:pt idx="13">
                  <c:v>Tennis lessons and leagues</c:v>
                </c:pt>
                <c:pt idx="14">
                  <c:v>Open access computer labs</c:v>
                </c:pt>
                <c:pt idx="15">
                  <c:v>Programs w/your pets </c:v>
                </c:pt>
              </c:strCache>
            </c:strRef>
          </c:cat>
          <c:val>
            <c:numRef>
              <c:f>Sheet1!$C$2:$C$17</c:f>
              <c:numCache>
                <c:formatCode>0%</c:formatCode>
                <c:ptCount val="16"/>
                <c:pt idx="0">
                  <c:v>0.82</c:v>
                </c:pt>
                <c:pt idx="1">
                  <c:v>0.8</c:v>
                </c:pt>
                <c:pt idx="2">
                  <c:v>0.8</c:v>
                </c:pt>
                <c:pt idx="3">
                  <c:v>0.77</c:v>
                </c:pt>
                <c:pt idx="4">
                  <c:v>0.74</c:v>
                </c:pt>
                <c:pt idx="5">
                  <c:v>0.71</c:v>
                </c:pt>
                <c:pt idx="6">
                  <c:v>0.66</c:v>
                </c:pt>
                <c:pt idx="7">
                  <c:v>0.66</c:v>
                </c:pt>
                <c:pt idx="8">
                  <c:v>0.62</c:v>
                </c:pt>
                <c:pt idx="9">
                  <c:v>0.62</c:v>
                </c:pt>
                <c:pt idx="10">
                  <c:v>0.59</c:v>
                </c:pt>
                <c:pt idx="11">
                  <c:v>0.56999999999999995</c:v>
                </c:pt>
                <c:pt idx="12">
                  <c:v>0.49</c:v>
                </c:pt>
                <c:pt idx="13">
                  <c:v>0.48</c:v>
                </c:pt>
                <c:pt idx="14">
                  <c:v>0.45</c:v>
                </c:pt>
                <c:pt idx="15">
                  <c:v>0.4</c:v>
                </c:pt>
              </c:numCache>
            </c:numRef>
          </c:val>
          <c:extLst xmlns:c16r2="http://schemas.microsoft.com/office/drawing/2015/06/chart">
            <c:ext xmlns:c16="http://schemas.microsoft.com/office/drawing/2014/chart" uri="{C3380CC4-5D6E-409C-BE32-E72D297353CC}">
              <c16:uniqueId val="{00000001-8175-48C4-A5E4-C6CCDE8AC3D8}"/>
            </c:ext>
          </c:extLst>
        </c:ser>
        <c:dLbls>
          <c:showLegendKey val="0"/>
          <c:showVal val="0"/>
          <c:showCatName val="0"/>
          <c:showSerName val="0"/>
          <c:showPercent val="0"/>
          <c:showBubbleSize val="0"/>
        </c:dLbls>
        <c:gapWidth val="219"/>
        <c:axId val="535690008"/>
        <c:axId val="535690792"/>
      </c:barChart>
      <c:catAx>
        <c:axId val="5356900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35690792"/>
        <c:crosses val="autoZero"/>
        <c:auto val="1"/>
        <c:lblAlgn val="ctr"/>
        <c:lblOffset val="100"/>
        <c:noMultiLvlLbl val="0"/>
      </c:catAx>
      <c:valAx>
        <c:axId val="535690792"/>
        <c:scaling>
          <c:orientation val="minMax"/>
          <c:max val="1"/>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3569000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2012</c:v>
                </c:pt>
              </c:strCache>
            </c:strRef>
          </c:tx>
          <c:spPr>
            <a:solidFill>
              <a:schemeClr val="accent1"/>
            </a:solidFill>
            <a:ln>
              <a:noFill/>
            </a:ln>
            <a:effectLst/>
          </c:spPr>
          <c:invertIfNegative val="0"/>
          <c:cat>
            <c:strRef>
              <c:f>Sheet1!$A$2</c:f>
              <c:strCache>
                <c:ptCount val="1"/>
                <c:pt idx="0">
                  <c:v>Open Access Computer Lab</c:v>
                </c:pt>
              </c:strCache>
            </c:strRef>
          </c:cat>
          <c:val>
            <c:numRef>
              <c:f>Sheet1!$B$2</c:f>
              <c:numCache>
                <c:formatCode>General</c:formatCode>
                <c:ptCount val="1"/>
                <c:pt idx="0">
                  <c:v>65</c:v>
                </c:pt>
              </c:numCache>
            </c:numRef>
          </c:val>
          <c:extLst xmlns:c16r2="http://schemas.microsoft.com/office/drawing/2015/06/chart">
            <c:ext xmlns:c16="http://schemas.microsoft.com/office/drawing/2014/chart" uri="{C3380CC4-5D6E-409C-BE32-E72D297353CC}">
              <c16:uniqueId val="{00000000-4C63-4CB9-9761-2D5D6315E0F1}"/>
            </c:ext>
          </c:extLst>
        </c:ser>
        <c:ser>
          <c:idx val="1"/>
          <c:order val="1"/>
          <c:tx>
            <c:strRef>
              <c:f>Sheet1!$C$1</c:f>
              <c:strCache>
                <c:ptCount val="1"/>
                <c:pt idx="0">
                  <c:v>2017</c:v>
                </c:pt>
              </c:strCache>
            </c:strRef>
          </c:tx>
          <c:spPr>
            <a:solidFill>
              <a:schemeClr val="accent2"/>
            </a:solidFill>
            <a:ln>
              <a:noFill/>
            </a:ln>
            <a:effectLst/>
          </c:spPr>
          <c:invertIfNegative val="0"/>
          <c:cat>
            <c:strRef>
              <c:f>Sheet1!$A$2</c:f>
              <c:strCache>
                <c:ptCount val="1"/>
                <c:pt idx="0">
                  <c:v>Open Access Computer Lab</c:v>
                </c:pt>
              </c:strCache>
            </c:strRef>
          </c:cat>
          <c:val>
            <c:numRef>
              <c:f>Sheet1!$C$2</c:f>
              <c:numCache>
                <c:formatCode>General</c:formatCode>
                <c:ptCount val="1"/>
                <c:pt idx="0">
                  <c:v>45</c:v>
                </c:pt>
              </c:numCache>
            </c:numRef>
          </c:val>
          <c:extLst xmlns:c16r2="http://schemas.microsoft.com/office/drawing/2015/06/chart">
            <c:ext xmlns:c16="http://schemas.microsoft.com/office/drawing/2014/chart" uri="{C3380CC4-5D6E-409C-BE32-E72D297353CC}">
              <c16:uniqueId val="{00000001-4C63-4CB9-9761-2D5D6315E0F1}"/>
            </c:ext>
          </c:extLst>
        </c:ser>
        <c:dLbls>
          <c:showLegendKey val="0"/>
          <c:showVal val="0"/>
          <c:showCatName val="0"/>
          <c:showSerName val="0"/>
          <c:showPercent val="0"/>
          <c:showBubbleSize val="0"/>
        </c:dLbls>
        <c:gapWidth val="219"/>
        <c:overlap val="-27"/>
        <c:axId val="535695888"/>
        <c:axId val="541155384"/>
      </c:barChart>
      <c:catAx>
        <c:axId val="5356958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541155384"/>
        <c:crosses val="autoZero"/>
        <c:auto val="1"/>
        <c:lblAlgn val="ctr"/>
        <c:lblOffset val="100"/>
        <c:noMultiLvlLbl val="0"/>
      </c:catAx>
      <c:valAx>
        <c:axId val="5411553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3569588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2012</a:t>
            </a:r>
            <a:r>
              <a:rPr lang="en-US" baseline="0" dirty="0"/>
              <a:t> vs. 2017 Comparison</a:t>
            </a:r>
            <a:endParaRPr lang="en-US"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2012</c:v>
                </c:pt>
              </c:strCache>
            </c:strRef>
          </c:tx>
          <c:spPr>
            <a:solidFill>
              <a:schemeClr val="accent1"/>
            </a:solidFill>
            <a:ln>
              <a:noFill/>
            </a:ln>
            <a:effectLst/>
          </c:spPr>
          <c:invertIfNegative val="0"/>
          <c:cat>
            <c:strRef>
              <c:f>Sheet1!$A$2:$A$15</c:f>
              <c:strCache>
                <c:ptCount val="14"/>
                <c:pt idx="0">
                  <c:v>Social Media</c:v>
                </c:pt>
                <c:pt idx="1">
                  <c:v>Friends/Neighbors</c:v>
                </c:pt>
                <c:pt idx="2">
                  <c:v>Program Fliers</c:v>
                </c:pt>
                <c:pt idx="3">
                  <c:v>SLCo Website</c:v>
                </c:pt>
                <c:pt idx="4">
                  <c:v>Schools</c:v>
                </c:pt>
                <c:pt idx="5">
                  <c:v>Rec Center Bulletin Boards</c:v>
                </c:pt>
                <c:pt idx="6">
                  <c:v>Community Newsletters</c:v>
                </c:pt>
                <c:pt idx="7">
                  <c:v>Newspaper</c:v>
                </c:pt>
                <c:pt idx="8">
                  <c:v>County Information</c:v>
                </c:pt>
                <c:pt idx="9">
                  <c:v>Rec Brochure</c:v>
                </c:pt>
                <c:pt idx="10">
                  <c:v>Parks &amp; Rec Staff</c:v>
                </c:pt>
                <c:pt idx="11">
                  <c:v>Radio</c:v>
                </c:pt>
                <c:pt idx="12">
                  <c:v>Internet</c:v>
                </c:pt>
                <c:pt idx="13">
                  <c:v>Cable TV</c:v>
                </c:pt>
              </c:strCache>
            </c:strRef>
          </c:cat>
          <c:val>
            <c:numRef>
              <c:f>Sheet1!$B$2:$B$15</c:f>
              <c:numCache>
                <c:formatCode>0%</c:formatCode>
                <c:ptCount val="14"/>
                <c:pt idx="0">
                  <c:v>0.06</c:v>
                </c:pt>
                <c:pt idx="1">
                  <c:v>0.43</c:v>
                </c:pt>
                <c:pt idx="2">
                  <c:v>0.36</c:v>
                </c:pt>
                <c:pt idx="3">
                  <c:v>0.17</c:v>
                </c:pt>
                <c:pt idx="4">
                  <c:v>0.26</c:v>
                </c:pt>
                <c:pt idx="5">
                  <c:v>0.17</c:v>
                </c:pt>
                <c:pt idx="6">
                  <c:v>0.28999999999999998</c:v>
                </c:pt>
                <c:pt idx="7">
                  <c:v>0.43</c:v>
                </c:pt>
                <c:pt idx="8">
                  <c:v>0.12</c:v>
                </c:pt>
                <c:pt idx="9">
                  <c:v>0.2</c:v>
                </c:pt>
                <c:pt idx="10">
                  <c:v>0.05</c:v>
                </c:pt>
                <c:pt idx="11">
                  <c:v>0.18</c:v>
                </c:pt>
                <c:pt idx="12">
                  <c:v>0.06</c:v>
                </c:pt>
                <c:pt idx="13">
                  <c:v>7.0000000000000007E-2</c:v>
                </c:pt>
              </c:numCache>
            </c:numRef>
          </c:val>
          <c:extLst xmlns:c16r2="http://schemas.microsoft.com/office/drawing/2015/06/chart">
            <c:ext xmlns:c16="http://schemas.microsoft.com/office/drawing/2014/chart" uri="{C3380CC4-5D6E-409C-BE32-E72D297353CC}">
              <c16:uniqueId val="{00000000-2403-4C1F-84CB-B3536C01F627}"/>
            </c:ext>
          </c:extLst>
        </c:ser>
        <c:ser>
          <c:idx val="1"/>
          <c:order val="1"/>
          <c:tx>
            <c:strRef>
              <c:f>Sheet1!$C$1</c:f>
              <c:strCache>
                <c:ptCount val="1"/>
                <c:pt idx="0">
                  <c:v>2017</c:v>
                </c:pt>
              </c:strCache>
            </c:strRef>
          </c:tx>
          <c:spPr>
            <a:solidFill>
              <a:schemeClr val="accent2"/>
            </a:solidFill>
            <a:ln>
              <a:noFill/>
            </a:ln>
            <a:effectLst/>
          </c:spPr>
          <c:invertIfNegative val="0"/>
          <c:cat>
            <c:strRef>
              <c:f>Sheet1!$A$2:$A$15</c:f>
              <c:strCache>
                <c:ptCount val="14"/>
                <c:pt idx="0">
                  <c:v>Social Media</c:v>
                </c:pt>
                <c:pt idx="1">
                  <c:v>Friends/Neighbors</c:v>
                </c:pt>
                <c:pt idx="2">
                  <c:v>Program Fliers</c:v>
                </c:pt>
                <c:pt idx="3">
                  <c:v>SLCo Website</c:v>
                </c:pt>
                <c:pt idx="4">
                  <c:v>Schools</c:v>
                </c:pt>
                <c:pt idx="5">
                  <c:v>Rec Center Bulletin Boards</c:v>
                </c:pt>
                <c:pt idx="6">
                  <c:v>Community Newsletters</c:v>
                </c:pt>
                <c:pt idx="7">
                  <c:v>Newspaper</c:v>
                </c:pt>
                <c:pt idx="8">
                  <c:v>County Information</c:v>
                </c:pt>
                <c:pt idx="9">
                  <c:v>Rec Brochure</c:v>
                </c:pt>
                <c:pt idx="10">
                  <c:v>Parks &amp; Rec Staff</c:v>
                </c:pt>
                <c:pt idx="11">
                  <c:v>Radio</c:v>
                </c:pt>
                <c:pt idx="12">
                  <c:v>Internet</c:v>
                </c:pt>
                <c:pt idx="13">
                  <c:v>Cable TV</c:v>
                </c:pt>
              </c:strCache>
            </c:strRef>
          </c:cat>
          <c:val>
            <c:numRef>
              <c:f>Sheet1!$C$2:$C$15</c:f>
              <c:numCache>
                <c:formatCode>0%</c:formatCode>
                <c:ptCount val="14"/>
                <c:pt idx="0">
                  <c:v>0.32</c:v>
                </c:pt>
                <c:pt idx="1">
                  <c:v>0.3</c:v>
                </c:pt>
                <c:pt idx="2">
                  <c:v>0.28000000000000003</c:v>
                </c:pt>
                <c:pt idx="3">
                  <c:v>0.27</c:v>
                </c:pt>
                <c:pt idx="4">
                  <c:v>0.23</c:v>
                </c:pt>
                <c:pt idx="5">
                  <c:v>0.2</c:v>
                </c:pt>
                <c:pt idx="6">
                  <c:v>0.14000000000000001</c:v>
                </c:pt>
                <c:pt idx="7">
                  <c:v>0.13</c:v>
                </c:pt>
                <c:pt idx="8">
                  <c:v>0.12</c:v>
                </c:pt>
                <c:pt idx="9">
                  <c:v>0.12</c:v>
                </c:pt>
                <c:pt idx="10">
                  <c:v>7.0000000000000007E-2</c:v>
                </c:pt>
                <c:pt idx="11">
                  <c:v>0.06</c:v>
                </c:pt>
                <c:pt idx="12">
                  <c:v>0.05</c:v>
                </c:pt>
                <c:pt idx="13">
                  <c:v>0.01</c:v>
                </c:pt>
              </c:numCache>
            </c:numRef>
          </c:val>
          <c:extLst xmlns:c16r2="http://schemas.microsoft.com/office/drawing/2015/06/chart">
            <c:ext xmlns:c16="http://schemas.microsoft.com/office/drawing/2014/chart" uri="{C3380CC4-5D6E-409C-BE32-E72D297353CC}">
              <c16:uniqueId val="{00000001-2403-4C1F-84CB-B3536C01F627}"/>
            </c:ext>
          </c:extLst>
        </c:ser>
        <c:dLbls>
          <c:showLegendKey val="0"/>
          <c:showVal val="0"/>
          <c:showCatName val="0"/>
          <c:showSerName val="0"/>
          <c:showPercent val="0"/>
          <c:showBubbleSize val="0"/>
        </c:dLbls>
        <c:gapWidth val="219"/>
        <c:axId val="541167928"/>
        <c:axId val="539681104"/>
      </c:barChart>
      <c:catAx>
        <c:axId val="5411679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39681104"/>
        <c:crosses val="autoZero"/>
        <c:auto val="1"/>
        <c:lblAlgn val="ctr"/>
        <c:lblOffset val="100"/>
        <c:noMultiLvlLbl val="0"/>
      </c:catAx>
      <c:valAx>
        <c:axId val="539681104"/>
        <c:scaling>
          <c:orientation val="minMax"/>
          <c:max val="0.5"/>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4116792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2012</c:v>
                </c:pt>
              </c:strCache>
            </c:strRef>
          </c:tx>
          <c:spPr>
            <a:solidFill>
              <a:schemeClr val="accent1"/>
            </a:solidFill>
            <a:ln>
              <a:noFill/>
            </a:ln>
            <a:effectLst/>
          </c:spPr>
          <c:invertIfNegative val="0"/>
          <c:cat>
            <c:strRef>
              <c:f>Sheet1!$A$2:$A$3</c:f>
              <c:strCache>
                <c:ptCount val="2"/>
                <c:pt idx="0">
                  <c:v>Social Media</c:v>
                </c:pt>
                <c:pt idx="1">
                  <c:v>Newspaper</c:v>
                </c:pt>
              </c:strCache>
            </c:strRef>
          </c:cat>
          <c:val>
            <c:numRef>
              <c:f>Sheet1!$B$2:$B$3</c:f>
              <c:numCache>
                <c:formatCode>General</c:formatCode>
                <c:ptCount val="2"/>
                <c:pt idx="0">
                  <c:v>6</c:v>
                </c:pt>
                <c:pt idx="1">
                  <c:v>43</c:v>
                </c:pt>
              </c:numCache>
            </c:numRef>
          </c:val>
          <c:extLst xmlns:c16r2="http://schemas.microsoft.com/office/drawing/2015/06/chart">
            <c:ext xmlns:c16="http://schemas.microsoft.com/office/drawing/2014/chart" uri="{C3380CC4-5D6E-409C-BE32-E72D297353CC}">
              <c16:uniqueId val="{00000000-DB4B-4FEF-9133-1DFE8ADCBF26}"/>
            </c:ext>
          </c:extLst>
        </c:ser>
        <c:ser>
          <c:idx val="1"/>
          <c:order val="1"/>
          <c:tx>
            <c:strRef>
              <c:f>Sheet1!$C$1</c:f>
              <c:strCache>
                <c:ptCount val="1"/>
                <c:pt idx="0">
                  <c:v>2017</c:v>
                </c:pt>
              </c:strCache>
            </c:strRef>
          </c:tx>
          <c:spPr>
            <a:solidFill>
              <a:schemeClr val="accent2"/>
            </a:solidFill>
            <a:ln>
              <a:noFill/>
            </a:ln>
            <a:effectLst/>
          </c:spPr>
          <c:invertIfNegative val="0"/>
          <c:cat>
            <c:strRef>
              <c:f>Sheet1!$A$2:$A$3</c:f>
              <c:strCache>
                <c:ptCount val="2"/>
                <c:pt idx="0">
                  <c:v>Social Media</c:v>
                </c:pt>
                <c:pt idx="1">
                  <c:v>Newspaper</c:v>
                </c:pt>
              </c:strCache>
            </c:strRef>
          </c:cat>
          <c:val>
            <c:numRef>
              <c:f>Sheet1!$C$2:$C$3</c:f>
              <c:numCache>
                <c:formatCode>General</c:formatCode>
                <c:ptCount val="2"/>
                <c:pt idx="0">
                  <c:v>32</c:v>
                </c:pt>
                <c:pt idx="1">
                  <c:v>13</c:v>
                </c:pt>
              </c:numCache>
            </c:numRef>
          </c:val>
          <c:extLst xmlns:c16r2="http://schemas.microsoft.com/office/drawing/2015/06/chart">
            <c:ext xmlns:c16="http://schemas.microsoft.com/office/drawing/2014/chart" uri="{C3380CC4-5D6E-409C-BE32-E72D297353CC}">
              <c16:uniqueId val="{00000001-DB4B-4FEF-9133-1DFE8ADCBF26}"/>
            </c:ext>
          </c:extLst>
        </c:ser>
        <c:dLbls>
          <c:showLegendKey val="0"/>
          <c:showVal val="0"/>
          <c:showCatName val="0"/>
          <c:showSerName val="0"/>
          <c:showPercent val="0"/>
          <c:showBubbleSize val="0"/>
        </c:dLbls>
        <c:gapWidth val="219"/>
        <c:overlap val="-27"/>
        <c:axId val="262205392"/>
        <c:axId val="363881216"/>
      </c:barChart>
      <c:catAx>
        <c:axId val="2622053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363881216"/>
        <c:crosses val="autoZero"/>
        <c:auto val="1"/>
        <c:lblAlgn val="ctr"/>
        <c:lblOffset val="100"/>
        <c:noMultiLvlLbl val="0"/>
      </c:catAx>
      <c:valAx>
        <c:axId val="3638812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6220539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2012</a:t>
            </a:r>
            <a:r>
              <a:rPr lang="en-US" baseline="0" dirty="0"/>
              <a:t> vs. 2017 Comparison</a:t>
            </a:r>
            <a:endParaRPr lang="en-US"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2012</c:v>
                </c:pt>
              </c:strCache>
            </c:strRef>
          </c:tx>
          <c:spPr>
            <a:solidFill>
              <a:schemeClr val="accent1"/>
            </a:solidFill>
            <a:ln>
              <a:noFill/>
            </a:ln>
            <a:effectLst/>
          </c:spPr>
          <c:invertIfNegative val="0"/>
          <c:cat>
            <c:strRef>
              <c:f>Sheet1!$A$2:$A$17</c:f>
              <c:strCache>
                <c:ptCount val="16"/>
                <c:pt idx="0">
                  <c:v>Higher level of park maintenance</c:v>
                </c:pt>
                <c:pt idx="1">
                  <c:v>Purchase land for parks</c:v>
                </c:pt>
                <c:pt idx="2">
                  <c:v>Build new multi-use trails</c:v>
                </c:pt>
                <c:pt idx="3">
                  <c:v>Improve regional trails </c:v>
                </c:pt>
                <c:pt idx="4">
                  <c:v>Purchase land (open space)</c:v>
                </c:pt>
                <c:pt idx="5">
                  <c:v>Building maintenance</c:v>
                </c:pt>
                <c:pt idx="6">
                  <c:v>Purchase land for regional trails</c:v>
                </c:pt>
                <c:pt idx="7">
                  <c:v>Higher natural area maintenance</c:v>
                </c:pt>
                <c:pt idx="8">
                  <c:v>Higher sports field maintenance</c:v>
                </c:pt>
                <c:pt idx="9">
                  <c:v>Build new passive use parks</c:v>
                </c:pt>
                <c:pt idx="10">
                  <c:v>Build new swimming pools</c:v>
                </c:pt>
                <c:pt idx="11">
                  <c:v>Light more sports fields</c:v>
                </c:pt>
                <c:pt idx="12">
                  <c:v>Build new outdoor event venues</c:v>
                </c:pt>
                <c:pt idx="13">
                  <c:v>Build new athletic field</c:v>
                </c:pt>
                <c:pt idx="14">
                  <c:v>Higher golf course maintenance</c:v>
                </c:pt>
                <c:pt idx="15">
                  <c:v>Convert natural turf to synthetic </c:v>
                </c:pt>
              </c:strCache>
            </c:strRef>
          </c:cat>
          <c:val>
            <c:numRef>
              <c:f>Sheet1!$B$2:$B$17</c:f>
              <c:numCache>
                <c:formatCode>0%</c:formatCode>
                <c:ptCount val="16"/>
                <c:pt idx="0">
                  <c:v>0.85</c:v>
                </c:pt>
                <c:pt idx="1">
                  <c:v>0.81</c:v>
                </c:pt>
                <c:pt idx="2">
                  <c:v>0.86</c:v>
                </c:pt>
                <c:pt idx="3">
                  <c:v>0.83</c:v>
                </c:pt>
                <c:pt idx="4">
                  <c:v>0.8</c:v>
                </c:pt>
                <c:pt idx="5">
                  <c:v>0.8</c:v>
                </c:pt>
                <c:pt idx="6">
                  <c:v>0.74</c:v>
                </c:pt>
                <c:pt idx="7">
                  <c:v>0.72</c:v>
                </c:pt>
                <c:pt idx="8">
                  <c:v>0.74</c:v>
                </c:pt>
                <c:pt idx="9">
                  <c:v>0.64</c:v>
                </c:pt>
                <c:pt idx="10">
                  <c:v>0.63</c:v>
                </c:pt>
                <c:pt idx="11">
                  <c:v>0.56000000000000005</c:v>
                </c:pt>
                <c:pt idx="12">
                  <c:v>0.49</c:v>
                </c:pt>
                <c:pt idx="13">
                  <c:v>0.41</c:v>
                </c:pt>
                <c:pt idx="14">
                  <c:v>0.44</c:v>
                </c:pt>
                <c:pt idx="15">
                  <c:v>0.19</c:v>
                </c:pt>
              </c:numCache>
            </c:numRef>
          </c:val>
          <c:extLst xmlns:c16r2="http://schemas.microsoft.com/office/drawing/2015/06/chart">
            <c:ext xmlns:c16="http://schemas.microsoft.com/office/drawing/2014/chart" uri="{C3380CC4-5D6E-409C-BE32-E72D297353CC}">
              <c16:uniqueId val="{00000000-F49C-45C6-B770-3C891A808563}"/>
            </c:ext>
          </c:extLst>
        </c:ser>
        <c:ser>
          <c:idx val="1"/>
          <c:order val="1"/>
          <c:tx>
            <c:strRef>
              <c:f>Sheet1!$C$1</c:f>
              <c:strCache>
                <c:ptCount val="1"/>
                <c:pt idx="0">
                  <c:v>2017</c:v>
                </c:pt>
              </c:strCache>
            </c:strRef>
          </c:tx>
          <c:spPr>
            <a:solidFill>
              <a:schemeClr val="accent2"/>
            </a:solidFill>
            <a:ln>
              <a:noFill/>
            </a:ln>
            <a:effectLst/>
          </c:spPr>
          <c:invertIfNegative val="0"/>
          <c:cat>
            <c:strRef>
              <c:f>Sheet1!$A$2:$A$17</c:f>
              <c:strCache>
                <c:ptCount val="16"/>
                <c:pt idx="0">
                  <c:v>Higher level of park maintenance</c:v>
                </c:pt>
                <c:pt idx="1">
                  <c:v>Purchase land for parks</c:v>
                </c:pt>
                <c:pt idx="2">
                  <c:v>Build new multi-use trails</c:v>
                </c:pt>
                <c:pt idx="3">
                  <c:v>Improve regional trails </c:v>
                </c:pt>
                <c:pt idx="4">
                  <c:v>Purchase land (open space)</c:v>
                </c:pt>
                <c:pt idx="5">
                  <c:v>Building maintenance</c:v>
                </c:pt>
                <c:pt idx="6">
                  <c:v>Purchase land for regional trails</c:v>
                </c:pt>
                <c:pt idx="7">
                  <c:v>Higher natural area maintenance</c:v>
                </c:pt>
                <c:pt idx="8">
                  <c:v>Higher sports field maintenance</c:v>
                </c:pt>
                <c:pt idx="9">
                  <c:v>Build new passive use parks</c:v>
                </c:pt>
                <c:pt idx="10">
                  <c:v>Build new swimming pools</c:v>
                </c:pt>
                <c:pt idx="11">
                  <c:v>Light more sports fields</c:v>
                </c:pt>
                <c:pt idx="12">
                  <c:v>Build new outdoor event venues</c:v>
                </c:pt>
                <c:pt idx="13">
                  <c:v>Build new athletic field</c:v>
                </c:pt>
                <c:pt idx="14">
                  <c:v>Higher golf course maintenance</c:v>
                </c:pt>
                <c:pt idx="15">
                  <c:v>Convert natural turf to synthetic </c:v>
                </c:pt>
              </c:strCache>
            </c:strRef>
          </c:cat>
          <c:val>
            <c:numRef>
              <c:f>Sheet1!$C$2:$C$17</c:f>
              <c:numCache>
                <c:formatCode>0%</c:formatCode>
                <c:ptCount val="16"/>
                <c:pt idx="0">
                  <c:v>0.82</c:v>
                </c:pt>
                <c:pt idx="1">
                  <c:v>0.82</c:v>
                </c:pt>
                <c:pt idx="2">
                  <c:v>0.82</c:v>
                </c:pt>
                <c:pt idx="3">
                  <c:v>0.81</c:v>
                </c:pt>
                <c:pt idx="4">
                  <c:v>0.79</c:v>
                </c:pt>
                <c:pt idx="5">
                  <c:v>0.76</c:v>
                </c:pt>
                <c:pt idx="6">
                  <c:v>0.76</c:v>
                </c:pt>
                <c:pt idx="7">
                  <c:v>0.69</c:v>
                </c:pt>
                <c:pt idx="8">
                  <c:v>0.65</c:v>
                </c:pt>
                <c:pt idx="9">
                  <c:v>0.64</c:v>
                </c:pt>
                <c:pt idx="10">
                  <c:v>0.56000000000000005</c:v>
                </c:pt>
                <c:pt idx="11">
                  <c:v>0.45</c:v>
                </c:pt>
                <c:pt idx="12">
                  <c:v>0.44</c:v>
                </c:pt>
                <c:pt idx="13">
                  <c:v>0.42</c:v>
                </c:pt>
                <c:pt idx="14">
                  <c:v>0.27</c:v>
                </c:pt>
                <c:pt idx="15">
                  <c:v>0.18</c:v>
                </c:pt>
              </c:numCache>
            </c:numRef>
          </c:val>
          <c:extLst xmlns:c16r2="http://schemas.microsoft.com/office/drawing/2015/06/chart">
            <c:ext xmlns:c16="http://schemas.microsoft.com/office/drawing/2014/chart" uri="{C3380CC4-5D6E-409C-BE32-E72D297353CC}">
              <c16:uniqueId val="{00000001-F49C-45C6-B770-3C891A808563}"/>
            </c:ext>
          </c:extLst>
        </c:ser>
        <c:dLbls>
          <c:showLegendKey val="0"/>
          <c:showVal val="0"/>
          <c:showCatName val="0"/>
          <c:showSerName val="0"/>
          <c:showPercent val="0"/>
          <c:showBubbleSize val="0"/>
        </c:dLbls>
        <c:gapWidth val="219"/>
        <c:axId val="549627272"/>
        <c:axId val="549622176"/>
      </c:barChart>
      <c:catAx>
        <c:axId val="5496272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49622176"/>
        <c:crosses val="autoZero"/>
        <c:auto val="1"/>
        <c:lblAlgn val="ctr"/>
        <c:lblOffset val="100"/>
        <c:noMultiLvlLbl val="0"/>
      </c:catAx>
      <c:valAx>
        <c:axId val="549622176"/>
        <c:scaling>
          <c:orientation val="minMax"/>
          <c:max val="1"/>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4962727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baseline="0" dirty="0"/>
              <a:t>Cost to run program should be paid with taxes, combination of taxes and user fees, or user fees</a:t>
            </a:r>
            <a:endParaRPr lang="en-US" dirty="0"/>
          </a:p>
        </c:rich>
      </c:tx>
      <c:layout/>
      <c:overlay val="0"/>
    </c:title>
    <c:autoTitleDeleted val="0"/>
    <c:plotArea>
      <c:layout/>
      <c:barChart>
        <c:barDir val="col"/>
        <c:grouping val="clustered"/>
        <c:varyColors val="0"/>
        <c:ser>
          <c:idx val="0"/>
          <c:order val="0"/>
          <c:tx>
            <c:strRef>
              <c:f>'Q23 Chart and Graph'!$A$2</c:f>
              <c:strCache>
                <c:ptCount val="1"/>
                <c:pt idx="0">
                  <c:v>Taxes</c:v>
                </c:pt>
              </c:strCache>
            </c:strRef>
          </c:tx>
          <c:invertIfNegative val="0"/>
          <c:cat>
            <c:strRef>
              <c:f>'Q23 Chart and Graph'!$B$1:$T$1</c:f>
              <c:strCache>
                <c:ptCount val="19"/>
                <c:pt idx="0">
                  <c:v>Youth fitness and wellness</c:v>
                </c:pt>
                <c:pt idx="1">
                  <c:v>Programs for teens</c:v>
                </c:pt>
                <c:pt idx="2">
                  <c:v>Youth scholarship programs</c:v>
                </c:pt>
                <c:pt idx="3">
                  <c:v>Senior fitness</c:v>
                </c:pt>
                <c:pt idx="4">
                  <c:v>Before and after school programs</c:v>
                </c:pt>
                <c:pt idx="5">
                  <c:v>Nature programs/environmental education</c:v>
                </c:pt>
                <c:pt idx="6">
                  <c:v>Youth athletics</c:v>
                </c:pt>
                <c:pt idx="7">
                  <c:v>Programs for people with disabilities</c:v>
                </c:pt>
                <c:pt idx="8">
                  <c:v>School break programs (fall, summer, etc.)</c:v>
                </c:pt>
                <c:pt idx="9">
                  <c:v>Farmers markets</c:v>
                </c:pt>
                <c:pt idx="10">
                  <c:v>Community events</c:v>
                </c:pt>
                <c:pt idx="11">
                  <c:v>Youth art, dance, performing arts</c:v>
                </c:pt>
                <c:pt idx="12">
                  <c:v>Open access computer labs</c:v>
                </c:pt>
                <c:pt idx="13">
                  <c:v>Adult continuing education</c:v>
                </c:pt>
                <c:pt idx="14">
                  <c:v>Drop in childcare</c:v>
                </c:pt>
                <c:pt idx="15">
                  <c:v>Athletic special events (5k races, etc.)</c:v>
                </c:pt>
                <c:pt idx="16">
                  <c:v>Indoor space for small events (parties, meetings)</c:v>
                </c:pt>
                <c:pt idx="17">
                  <c:v>Adult organized athletics</c:v>
                </c:pt>
                <c:pt idx="18">
                  <c:v>Adult art, dance, performing arts</c:v>
                </c:pt>
              </c:strCache>
            </c:strRef>
          </c:cat>
          <c:val>
            <c:numRef>
              <c:f>'Q23 Chart and Graph'!$B$2:$T$2</c:f>
              <c:numCache>
                <c:formatCode>0%</c:formatCode>
                <c:ptCount val="19"/>
                <c:pt idx="0">
                  <c:v>0.11</c:v>
                </c:pt>
                <c:pt idx="1">
                  <c:v>0.14000000000000001</c:v>
                </c:pt>
                <c:pt idx="2">
                  <c:v>0.2</c:v>
                </c:pt>
                <c:pt idx="3">
                  <c:v>0.15000000000000013</c:v>
                </c:pt>
                <c:pt idx="4">
                  <c:v>0.19</c:v>
                </c:pt>
                <c:pt idx="5">
                  <c:v>0.23</c:v>
                </c:pt>
                <c:pt idx="6">
                  <c:v>0.05</c:v>
                </c:pt>
                <c:pt idx="7">
                  <c:v>0.37000000000000027</c:v>
                </c:pt>
                <c:pt idx="8">
                  <c:v>8.0000000000000043E-2</c:v>
                </c:pt>
                <c:pt idx="9">
                  <c:v>0.13</c:v>
                </c:pt>
                <c:pt idx="10">
                  <c:v>0.2</c:v>
                </c:pt>
                <c:pt idx="11">
                  <c:v>0.05</c:v>
                </c:pt>
                <c:pt idx="12">
                  <c:v>0.16</c:v>
                </c:pt>
                <c:pt idx="13">
                  <c:v>4.0000000000000022E-2</c:v>
                </c:pt>
                <c:pt idx="14">
                  <c:v>0.05</c:v>
                </c:pt>
                <c:pt idx="15">
                  <c:v>2.0000000000000011E-2</c:v>
                </c:pt>
                <c:pt idx="16">
                  <c:v>3.0000000000000002E-2</c:v>
                </c:pt>
                <c:pt idx="17">
                  <c:v>1.0000000000000005E-2</c:v>
                </c:pt>
                <c:pt idx="18">
                  <c:v>1.0000000000000005E-2</c:v>
                </c:pt>
              </c:numCache>
            </c:numRef>
          </c:val>
          <c:extLst xmlns:c16r2="http://schemas.microsoft.com/office/drawing/2015/06/chart">
            <c:ext xmlns:c16="http://schemas.microsoft.com/office/drawing/2014/chart" uri="{C3380CC4-5D6E-409C-BE32-E72D297353CC}">
              <c16:uniqueId val="{00000000-1C9A-478B-A0D4-DD3296A118BF}"/>
            </c:ext>
          </c:extLst>
        </c:ser>
        <c:ser>
          <c:idx val="1"/>
          <c:order val="1"/>
          <c:tx>
            <c:strRef>
              <c:f>'Q23 Chart and Graph'!$A$3</c:f>
              <c:strCache>
                <c:ptCount val="1"/>
                <c:pt idx="0">
                  <c:v>Combination</c:v>
                </c:pt>
              </c:strCache>
            </c:strRef>
          </c:tx>
          <c:invertIfNegative val="0"/>
          <c:cat>
            <c:strRef>
              <c:f>'Q23 Chart and Graph'!$B$1:$T$1</c:f>
              <c:strCache>
                <c:ptCount val="19"/>
                <c:pt idx="0">
                  <c:v>Youth fitness and wellness</c:v>
                </c:pt>
                <c:pt idx="1">
                  <c:v>Programs for teens</c:v>
                </c:pt>
                <c:pt idx="2">
                  <c:v>Youth scholarship programs</c:v>
                </c:pt>
                <c:pt idx="3">
                  <c:v>Senior fitness</c:v>
                </c:pt>
                <c:pt idx="4">
                  <c:v>Before and after school programs</c:v>
                </c:pt>
                <c:pt idx="5">
                  <c:v>Nature programs/environmental education</c:v>
                </c:pt>
                <c:pt idx="6">
                  <c:v>Youth athletics</c:v>
                </c:pt>
                <c:pt idx="7">
                  <c:v>Programs for people with disabilities</c:v>
                </c:pt>
                <c:pt idx="8">
                  <c:v>School break programs (fall, summer, etc.)</c:v>
                </c:pt>
                <c:pt idx="9">
                  <c:v>Farmers markets</c:v>
                </c:pt>
                <c:pt idx="10">
                  <c:v>Community events</c:v>
                </c:pt>
                <c:pt idx="11">
                  <c:v>Youth art, dance, performing arts</c:v>
                </c:pt>
                <c:pt idx="12">
                  <c:v>Open access computer labs</c:v>
                </c:pt>
                <c:pt idx="13">
                  <c:v>Adult continuing education</c:v>
                </c:pt>
                <c:pt idx="14">
                  <c:v>Drop in childcare</c:v>
                </c:pt>
                <c:pt idx="15">
                  <c:v>Athletic special events (5k races, etc.)</c:v>
                </c:pt>
                <c:pt idx="16">
                  <c:v>Indoor space for small events (parties, meetings)</c:v>
                </c:pt>
                <c:pt idx="17">
                  <c:v>Adult organized athletics</c:v>
                </c:pt>
                <c:pt idx="18">
                  <c:v>Adult art, dance, performing arts</c:v>
                </c:pt>
              </c:strCache>
            </c:strRef>
          </c:cat>
          <c:val>
            <c:numRef>
              <c:f>'Q23 Chart and Graph'!$B$3:$T$3</c:f>
              <c:numCache>
                <c:formatCode>0%</c:formatCode>
                <c:ptCount val="19"/>
                <c:pt idx="0">
                  <c:v>0.56999999999999995</c:v>
                </c:pt>
                <c:pt idx="1">
                  <c:v>0.56000000000000005</c:v>
                </c:pt>
                <c:pt idx="2">
                  <c:v>0.52</c:v>
                </c:pt>
                <c:pt idx="3">
                  <c:v>0.52</c:v>
                </c:pt>
                <c:pt idx="4">
                  <c:v>0.51</c:v>
                </c:pt>
                <c:pt idx="5">
                  <c:v>0.51</c:v>
                </c:pt>
                <c:pt idx="6">
                  <c:v>0.49000000000000027</c:v>
                </c:pt>
                <c:pt idx="7">
                  <c:v>0.49000000000000027</c:v>
                </c:pt>
                <c:pt idx="8">
                  <c:v>0.46</c:v>
                </c:pt>
                <c:pt idx="9">
                  <c:v>0.46</c:v>
                </c:pt>
                <c:pt idx="10">
                  <c:v>0.44</c:v>
                </c:pt>
                <c:pt idx="11">
                  <c:v>0.43000000000000027</c:v>
                </c:pt>
                <c:pt idx="12">
                  <c:v>0.38000000000000034</c:v>
                </c:pt>
                <c:pt idx="13">
                  <c:v>0.36000000000000026</c:v>
                </c:pt>
                <c:pt idx="14">
                  <c:v>0.31000000000000028</c:v>
                </c:pt>
                <c:pt idx="15">
                  <c:v>0.31000000000000028</c:v>
                </c:pt>
                <c:pt idx="16">
                  <c:v>0.24000000000000013</c:v>
                </c:pt>
                <c:pt idx="17">
                  <c:v>0.22</c:v>
                </c:pt>
                <c:pt idx="18">
                  <c:v>0.22</c:v>
                </c:pt>
              </c:numCache>
            </c:numRef>
          </c:val>
          <c:extLst xmlns:c16r2="http://schemas.microsoft.com/office/drawing/2015/06/chart">
            <c:ext xmlns:c16="http://schemas.microsoft.com/office/drawing/2014/chart" uri="{C3380CC4-5D6E-409C-BE32-E72D297353CC}">
              <c16:uniqueId val="{00000001-1C9A-478B-A0D4-DD3296A118BF}"/>
            </c:ext>
          </c:extLst>
        </c:ser>
        <c:ser>
          <c:idx val="2"/>
          <c:order val="2"/>
          <c:tx>
            <c:strRef>
              <c:f>'Q23 Chart and Graph'!$A$4</c:f>
              <c:strCache>
                <c:ptCount val="1"/>
                <c:pt idx="0">
                  <c:v>Fees</c:v>
                </c:pt>
              </c:strCache>
            </c:strRef>
          </c:tx>
          <c:invertIfNegative val="0"/>
          <c:cat>
            <c:strRef>
              <c:f>'Q23 Chart and Graph'!$B$1:$T$1</c:f>
              <c:strCache>
                <c:ptCount val="19"/>
                <c:pt idx="0">
                  <c:v>Youth fitness and wellness</c:v>
                </c:pt>
                <c:pt idx="1">
                  <c:v>Programs for teens</c:v>
                </c:pt>
                <c:pt idx="2">
                  <c:v>Youth scholarship programs</c:v>
                </c:pt>
                <c:pt idx="3">
                  <c:v>Senior fitness</c:v>
                </c:pt>
                <c:pt idx="4">
                  <c:v>Before and after school programs</c:v>
                </c:pt>
                <c:pt idx="5">
                  <c:v>Nature programs/environmental education</c:v>
                </c:pt>
                <c:pt idx="6">
                  <c:v>Youth athletics</c:v>
                </c:pt>
                <c:pt idx="7">
                  <c:v>Programs for people with disabilities</c:v>
                </c:pt>
                <c:pt idx="8">
                  <c:v>School break programs (fall, summer, etc.)</c:v>
                </c:pt>
                <c:pt idx="9">
                  <c:v>Farmers markets</c:v>
                </c:pt>
                <c:pt idx="10">
                  <c:v>Community events</c:v>
                </c:pt>
                <c:pt idx="11">
                  <c:v>Youth art, dance, performing arts</c:v>
                </c:pt>
                <c:pt idx="12">
                  <c:v>Open access computer labs</c:v>
                </c:pt>
                <c:pt idx="13">
                  <c:v>Adult continuing education</c:v>
                </c:pt>
                <c:pt idx="14">
                  <c:v>Drop in childcare</c:v>
                </c:pt>
                <c:pt idx="15">
                  <c:v>Athletic special events (5k races, etc.)</c:v>
                </c:pt>
                <c:pt idx="16">
                  <c:v>Indoor space for small events (parties, meetings)</c:v>
                </c:pt>
                <c:pt idx="17">
                  <c:v>Adult organized athletics</c:v>
                </c:pt>
                <c:pt idx="18">
                  <c:v>Adult art, dance, performing arts</c:v>
                </c:pt>
              </c:strCache>
            </c:strRef>
          </c:cat>
          <c:val>
            <c:numRef>
              <c:f>'Q23 Chart and Graph'!$B$4:$T$4</c:f>
              <c:numCache>
                <c:formatCode>0%</c:formatCode>
                <c:ptCount val="19"/>
                <c:pt idx="0">
                  <c:v>0.32000000000000034</c:v>
                </c:pt>
                <c:pt idx="1">
                  <c:v>0.30000000000000027</c:v>
                </c:pt>
                <c:pt idx="2">
                  <c:v>0.28000000000000008</c:v>
                </c:pt>
                <c:pt idx="3">
                  <c:v>0.3300000000000004</c:v>
                </c:pt>
                <c:pt idx="4">
                  <c:v>0.31000000000000028</c:v>
                </c:pt>
                <c:pt idx="5">
                  <c:v>0.26</c:v>
                </c:pt>
                <c:pt idx="6">
                  <c:v>0.46</c:v>
                </c:pt>
                <c:pt idx="7">
                  <c:v>0.14000000000000001</c:v>
                </c:pt>
                <c:pt idx="8">
                  <c:v>0.46</c:v>
                </c:pt>
                <c:pt idx="9">
                  <c:v>0.41000000000000025</c:v>
                </c:pt>
                <c:pt idx="10">
                  <c:v>0.36000000000000026</c:v>
                </c:pt>
                <c:pt idx="11">
                  <c:v>0.52</c:v>
                </c:pt>
                <c:pt idx="12">
                  <c:v>0.46</c:v>
                </c:pt>
                <c:pt idx="13">
                  <c:v>0.60000000000000053</c:v>
                </c:pt>
                <c:pt idx="14">
                  <c:v>0.64000000000000068</c:v>
                </c:pt>
                <c:pt idx="15">
                  <c:v>0.67000000000000082</c:v>
                </c:pt>
                <c:pt idx="16">
                  <c:v>0.73000000000000054</c:v>
                </c:pt>
                <c:pt idx="17">
                  <c:v>0.77000000000000068</c:v>
                </c:pt>
                <c:pt idx="18">
                  <c:v>0.77000000000000068</c:v>
                </c:pt>
              </c:numCache>
            </c:numRef>
          </c:val>
          <c:extLst xmlns:c16r2="http://schemas.microsoft.com/office/drawing/2015/06/chart">
            <c:ext xmlns:c16="http://schemas.microsoft.com/office/drawing/2014/chart" uri="{C3380CC4-5D6E-409C-BE32-E72D297353CC}">
              <c16:uniqueId val="{00000002-1C9A-478B-A0D4-DD3296A118BF}"/>
            </c:ext>
          </c:extLst>
        </c:ser>
        <c:dLbls>
          <c:showLegendKey val="0"/>
          <c:showVal val="0"/>
          <c:showCatName val="0"/>
          <c:showSerName val="0"/>
          <c:showPercent val="0"/>
          <c:showBubbleSize val="0"/>
        </c:dLbls>
        <c:gapWidth val="150"/>
        <c:axId val="549628056"/>
        <c:axId val="549622568"/>
      </c:barChart>
      <c:catAx>
        <c:axId val="549628056"/>
        <c:scaling>
          <c:orientation val="minMax"/>
        </c:scaling>
        <c:delete val="0"/>
        <c:axPos val="b"/>
        <c:numFmt formatCode="General" sourceLinked="0"/>
        <c:majorTickMark val="none"/>
        <c:minorTickMark val="none"/>
        <c:tickLblPos val="nextTo"/>
        <c:crossAx val="549622568"/>
        <c:crosses val="autoZero"/>
        <c:auto val="1"/>
        <c:lblAlgn val="ctr"/>
        <c:lblOffset val="100"/>
        <c:noMultiLvlLbl val="0"/>
      </c:catAx>
      <c:valAx>
        <c:axId val="549622568"/>
        <c:scaling>
          <c:orientation val="minMax"/>
        </c:scaling>
        <c:delete val="0"/>
        <c:axPos val="l"/>
        <c:majorGridlines/>
        <c:numFmt formatCode="0%" sourceLinked="1"/>
        <c:majorTickMark val="none"/>
        <c:minorTickMark val="none"/>
        <c:tickLblPos val="nextTo"/>
        <c:crossAx val="549628056"/>
        <c:crosses val="autoZero"/>
        <c:crossBetween val="between"/>
      </c:valAx>
    </c:plotArea>
    <c:legend>
      <c:legendPos val="t"/>
      <c:layout/>
      <c:overlay val="0"/>
    </c:legend>
    <c:plotVisOnly val="1"/>
    <c:dispBlanksAs val="gap"/>
    <c:showDLblsOverMax val="0"/>
  </c:chart>
  <c:spPr>
    <a:ln>
      <a:noFill/>
    </a:ln>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pieChart>
        <c:varyColors val="1"/>
        <c:ser>
          <c:idx val="0"/>
          <c:order val="0"/>
          <c:tx>
            <c:strRef>
              <c:f>Sheet1!$B$1</c:f>
              <c:strCache>
                <c:ptCount val="1"/>
                <c:pt idx="0">
                  <c:v>Q 36. Ages of Respondants</c:v>
                </c:pt>
              </c:strCache>
            </c:strRef>
          </c:tx>
          <c:dPt>
            <c:idx val="0"/>
            <c:bubble3D val="0"/>
            <c:spPr>
              <a:solidFill>
                <a:schemeClr val="accent6">
                  <a:shade val="53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1-BA8C-41CF-A389-3892BABD19CE}"/>
              </c:ext>
            </c:extLst>
          </c:dPt>
          <c:dPt>
            <c:idx val="1"/>
            <c:bubble3D val="0"/>
            <c:spPr>
              <a:solidFill>
                <a:schemeClr val="accent6">
                  <a:shade val="76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3-BA8C-41CF-A389-3892BABD19CE}"/>
              </c:ext>
            </c:extLst>
          </c:dPt>
          <c:dPt>
            <c:idx val="2"/>
            <c:bubble3D val="0"/>
            <c:spPr>
              <a:solidFill>
                <a:schemeClr val="accent6"/>
              </a:solidFill>
              <a:ln w="19050">
                <a:solidFill>
                  <a:schemeClr val="lt1"/>
                </a:solidFill>
              </a:ln>
              <a:effectLst/>
            </c:spPr>
            <c:extLst xmlns:c16r2="http://schemas.microsoft.com/office/drawing/2015/06/chart">
              <c:ext xmlns:c16="http://schemas.microsoft.com/office/drawing/2014/chart" uri="{C3380CC4-5D6E-409C-BE32-E72D297353CC}">
                <c16:uniqueId val="{00000005-BA8C-41CF-A389-3892BABD19CE}"/>
              </c:ext>
            </c:extLst>
          </c:dPt>
          <c:dPt>
            <c:idx val="3"/>
            <c:bubble3D val="0"/>
            <c:spPr>
              <a:solidFill>
                <a:schemeClr val="accent6">
                  <a:tint val="77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7-BA8C-41CF-A389-3892BABD19CE}"/>
              </c:ext>
            </c:extLst>
          </c:dPt>
          <c:dPt>
            <c:idx val="4"/>
            <c:bubble3D val="0"/>
            <c:spPr>
              <a:solidFill>
                <a:schemeClr val="accent6">
                  <a:tint val="54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9-BA8C-41CF-A389-3892BABD19CE}"/>
              </c:ext>
            </c:extLst>
          </c:dPt>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Sheet1!$A$2:$A$6</c:f>
              <c:strCache>
                <c:ptCount val="5"/>
                <c:pt idx="0">
                  <c:v>65 or more</c:v>
                </c:pt>
                <c:pt idx="1">
                  <c:v>25-34</c:v>
                </c:pt>
                <c:pt idx="2">
                  <c:v>35-44</c:v>
                </c:pt>
                <c:pt idx="3">
                  <c:v>45-54</c:v>
                </c:pt>
                <c:pt idx="4">
                  <c:v>55-64</c:v>
                </c:pt>
              </c:strCache>
            </c:strRef>
          </c:cat>
          <c:val>
            <c:numRef>
              <c:f>Sheet1!$B$2:$B$6</c:f>
              <c:numCache>
                <c:formatCode>0%</c:formatCode>
                <c:ptCount val="5"/>
                <c:pt idx="0">
                  <c:v>0.15</c:v>
                </c:pt>
                <c:pt idx="1">
                  <c:v>0.08</c:v>
                </c:pt>
                <c:pt idx="2">
                  <c:v>0.24</c:v>
                </c:pt>
                <c:pt idx="3">
                  <c:v>0.23</c:v>
                </c:pt>
                <c:pt idx="4">
                  <c:v>0.3</c:v>
                </c:pt>
              </c:numCache>
            </c:numRef>
          </c:val>
          <c:extLst xmlns:c16r2="http://schemas.microsoft.com/office/drawing/2015/06/chart">
            <c:ext xmlns:c16="http://schemas.microsoft.com/office/drawing/2014/chart" uri="{C3380CC4-5D6E-409C-BE32-E72D297353CC}">
              <c16:uniqueId val="{00000000-5999-4C82-AD14-4A4FEB61D82C}"/>
            </c:ext>
          </c:extLst>
        </c:ser>
        <c:dLbls>
          <c:dLblPos val="inEnd"/>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517627563503715"/>
          <c:y val="2.8270301439592777E-2"/>
          <c:w val="0.81878507104715359"/>
          <c:h val="0.50780322354071938"/>
        </c:manualLayout>
      </c:layout>
      <c:barChart>
        <c:barDir val="col"/>
        <c:grouping val="clustered"/>
        <c:varyColors val="0"/>
        <c:ser>
          <c:idx val="0"/>
          <c:order val="0"/>
          <c:tx>
            <c:strRef>
              <c:f>Sheet1!$B$1</c:f>
              <c:strCache>
                <c:ptCount val="1"/>
                <c:pt idx="0">
                  <c:v>Taxes</c:v>
                </c:pt>
              </c:strCache>
            </c:strRef>
          </c:tx>
          <c:spPr>
            <a:solidFill>
              <a:schemeClr val="accent2"/>
            </a:solidFill>
            <a:ln>
              <a:noFill/>
            </a:ln>
            <a:effectLst/>
          </c:spPr>
          <c:invertIfNegative val="0"/>
          <c:dLbls>
            <c:delete val="1"/>
          </c:dLbls>
          <c:cat>
            <c:strRef>
              <c:f>Sheet1!$A$2:$A$20</c:f>
              <c:strCache>
                <c:ptCount val="19"/>
                <c:pt idx="0">
                  <c:v>Programs for people with disabilities</c:v>
                </c:pt>
                <c:pt idx="1">
                  <c:v>Nature programs/environmental education</c:v>
                </c:pt>
                <c:pt idx="2">
                  <c:v>Youth scholarship programs</c:v>
                </c:pt>
                <c:pt idx="3">
                  <c:v>Youth fitness and wellness</c:v>
                </c:pt>
                <c:pt idx="4">
                  <c:v>Programs for teens</c:v>
                </c:pt>
                <c:pt idx="5">
                  <c:v>Senior fitness</c:v>
                </c:pt>
                <c:pt idx="6">
                  <c:v>Before and after school programs</c:v>
                </c:pt>
                <c:pt idx="7">
                  <c:v>Community events (Easter egg hunts, holiday celebrations,  Halloween carnivals, etc.)</c:v>
                </c:pt>
                <c:pt idx="8">
                  <c:v>Open access computer labs</c:v>
                </c:pt>
                <c:pt idx="9">
                  <c:v>School break programs (fall, summer, etc.)</c:v>
                </c:pt>
                <c:pt idx="10">
                  <c:v>Farmers markets</c:v>
                </c:pt>
                <c:pt idx="11">
                  <c:v>Youth athletics</c:v>
                </c:pt>
                <c:pt idx="12">
                  <c:v>Youth art, dance, performing arts</c:v>
                </c:pt>
                <c:pt idx="13">
                  <c:v>Adult continuing education</c:v>
                </c:pt>
                <c:pt idx="14">
                  <c:v>Drop in childcare</c:v>
                </c:pt>
                <c:pt idx="15">
                  <c:v>Athletic special events (5k races, etc.)</c:v>
                </c:pt>
                <c:pt idx="16">
                  <c:v>Indoor space for small events (parties, meetings) </c:v>
                </c:pt>
                <c:pt idx="17">
                  <c:v>Adult art, dance, performing arts</c:v>
                </c:pt>
                <c:pt idx="18">
                  <c:v>Adult organized athletics</c:v>
                </c:pt>
              </c:strCache>
            </c:strRef>
          </c:cat>
          <c:val>
            <c:numRef>
              <c:f>Sheet1!$B$2:$B$20</c:f>
              <c:numCache>
                <c:formatCode>0%</c:formatCode>
                <c:ptCount val="19"/>
                <c:pt idx="0">
                  <c:v>0.4</c:v>
                </c:pt>
                <c:pt idx="1">
                  <c:v>0.28999999999999998</c:v>
                </c:pt>
                <c:pt idx="2">
                  <c:v>0.21</c:v>
                </c:pt>
                <c:pt idx="3">
                  <c:v>0.09</c:v>
                </c:pt>
                <c:pt idx="4">
                  <c:v>0.14000000000000001</c:v>
                </c:pt>
                <c:pt idx="5">
                  <c:v>0.16</c:v>
                </c:pt>
                <c:pt idx="6">
                  <c:v>0.15</c:v>
                </c:pt>
                <c:pt idx="7">
                  <c:v>0.24</c:v>
                </c:pt>
                <c:pt idx="8">
                  <c:v>0.22</c:v>
                </c:pt>
                <c:pt idx="9">
                  <c:v>0.08</c:v>
                </c:pt>
                <c:pt idx="10">
                  <c:v>0.1</c:v>
                </c:pt>
                <c:pt idx="11">
                  <c:v>0.05</c:v>
                </c:pt>
                <c:pt idx="12">
                  <c:v>0.05</c:v>
                </c:pt>
                <c:pt idx="13">
                  <c:v>0.04</c:v>
                </c:pt>
                <c:pt idx="14">
                  <c:v>0.33</c:v>
                </c:pt>
                <c:pt idx="15">
                  <c:v>0.02</c:v>
                </c:pt>
                <c:pt idx="16">
                  <c:v>0.22</c:v>
                </c:pt>
                <c:pt idx="17">
                  <c:v>0.01</c:v>
                </c:pt>
                <c:pt idx="18">
                  <c:v>0.01</c:v>
                </c:pt>
              </c:numCache>
            </c:numRef>
          </c:val>
          <c:extLst xmlns:c16r2="http://schemas.microsoft.com/office/drawing/2015/06/chart">
            <c:ext xmlns:c16="http://schemas.microsoft.com/office/drawing/2014/chart" uri="{C3380CC4-5D6E-409C-BE32-E72D297353CC}">
              <c16:uniqueId val="{00000000-023B-4BD1-B73F-8067654A7BD1}"/>
            </c:ext>
          </c:extLst>
        </c:ser>
        <c:ser>
          <c:idx val="1"/>
          <c:order val="1"/>
          <c:tx>
            <c:strRef>
              <c:f>Sheet1!$C$1</c:f>
              <c:strCache>
                <c:ptCount val="1"/>
                <c:pt idx="0">
                  <c:v>Combo</c:v>
                </c:pt>
              </c:strCache>
            </c:strRef>
          </c:tx>
          <c:spPr>
            <a:solidFill>
              <a:schemeClr val="accent4"/>
            </a:solidFill>
            <a:ln>
              <a:noFill/>
            </a:ln>
            <a:effectLst/>
          </c:spPr>
          <c:invertIfNegative val="0"/>
          <c:dLbls>
            <c:delete val="1"/>
          </c:dLbls>
          <c:cat>
            <c:strRef>
              <c:f>Sheet1!$A$2:$A$20</c:f>
              <c:strCache>
                <c:ptCount val="19"/>
                <c:pt idx="0">
                  <c:v>Programs for people with disabilities</c:v>
                </c:pt>
                <c:pt idx="1">
                  <c:v>Nature programs/environmental education</c:v>
                </c:pt>
                <c:pt idx="2">
                  <c:v>Youth scholarship programs</c:v>
                </c:pt>
                <c:pt idx="3">
                  <c:v>Youth fitness and wellness</c:v>
                </c:pt>
                <c:pt idx="4">
                  <c:v>Programs for teens</c:v>
                </c:pt>
                <c:pt idx="5">
                  <c:v>Senior fitness</c:v>
                </c:pt>
                <c:pt idx="6">
                  <c:v>Before and after school programs</c:v>
                </c:pt>
                <c:pt idx="7">
                  <c:v>Community events (Easter egg hunts, holiday celebrations,  Halloween carnivals, etc.)</c:v>
                </c:pt>
                <c:pt idx="8">
                  <c:v>Open access computer labs</c:v>
                </c:pt>
                <c:pt idx="9">
                  <c:v>School break programs (fall, summer, etc.)</c:v>
                </c:pt>
                <c:pt idx="10">
                  <c:v>Farmers markets</c:v>
                </c:pt>
                <c:pt idx="11">
                  <c:v>Youth athletics</c:v>
                </c:pt>
                <c:pt idx="12">
                  <c:v>Youth art, dance, performing arts</c:v>
                </c:pt>
                <c:pt idx="13">
                  <c:v>Adult continuing education</c:v>
                </c:pt>
                <c:pt idx="14">
                  <c:v>Drop in childcare</c:v>
                </c:pt>
                <c:pt idx="15">
                  <c:v>Athletic special events (5k races, etc.)</c:v>
                </c:pt>
                <c:pt idx="16">
                  <c:v>Indoor space for small events (parties, meetings) </c:v>
                </c:pt>
                <c:pt idx="17">
                  <c:v>Adult art, dance, performing arts</c:v>
                </c:pt>
                <c:pt idx="18">
                  <c:v>Adult organized athletics</c:v>
                </c:pt>
              </c:strCache>
            </c:strRef>
          </c:cat>
          <c:val>
            <c:numRef>
              <c:f>Sheet1!$C$2:$C$20</c:f>
              <c:numCache>
                <c:formatCode>0%</c:formatCode>
                <c:ptCount val="19"/>
                <c:pt idx="0">
                  <c:v>0.49</c:v>
                </c:pt>
                <c:pt idx="1">
                  <c:v>0.48</c:v>
                </c:pt>
                <c:pt idx="2">
                  <c:v>0.52</c:v>
                </c:pt>
                <c:pt idx="3">
                  <c:v>0.61</c:v>
                </c:pt>
                <c:pt idx="4">
                  <c:v>0.56000000000000005</c:v>
                </c:pt>
                <c:pt idx="5">
                  <c:v>0.52</c:v>
                </c:pt>
                <c:pt idx="6">
                  <c:v>0.52</c:v>
                </c:pt>
                <c:pt idx="7">
                  <c:v>0.4</c:v>
                </c:pt>
                <c:pt idx="8">
                  <c:v>0.39</c:v>
                </c:pt>
                <c:pt idx="9">
                  <c:v>0.46</c:v>
                </c:pt>
                <c:pt idx="10">
                  <c:v>0.41</c:v>
                </c:pt>
                <c:pt idx="11">
                  <c:v>0.44</c:v>
                </c:pt>
                <c:pt idx="12">
                  <c:v>0.44</c:v>
                </c:pt>
                <c:pt idx="13">
                  <c:v>0.41</c:v>
                </c:pt>
                <c:pt idx="14">
                  <c:v>0.32</c:v>
                </c:pt>
                <c:pt idx="15">
                  <c:v>0.33</c:v>
                </c:pt>
                <c:pt idx="16">
                  <c:v>0.27</c:v>
                </c:pt>
                <c:pt idx="17">
                  <c:v>0.24</c:v>
                </c:pt>
                <c:pt idx="18">
                  <c:v>0.2</c:v>
                </c:pt>
              </c:numCache>
            </c:numRef>
          </c:val>
          <c:extLst xmlns:c16r2="http://schemas.microsoft.com/office/drawing/2015/06/chart">
            <c:ext xmlns:c16="http://schemas.microsoft.com/office/drawing/2014/chart" uri="{C3380CC4-5D6E-409C-BE32-E72D297353CC}">
              <c16:uniqueId val="{00000001-023B-4BD1-B73F-8067654A7BD1}"/>
            </c:ext>
          </c:extLst>
        </c:ser>
        <c:ser>
          <c:idx val="2"/>
          <c:order val="2"/>
          <c:tx>
            <c:strRef>
              <c:f>Sheet1!$D$1</c:f>
              <c:strCache>
                <c:ptCount val="1"/>
                <c:pt idx="0">
                  <c:v>Fees</c:v>
                </c:pt>
              </c:strCache>
            </c:strRef>
          </c:tx>
          <c:spPr>
            <a:solidFill>
              <a:schemeClr val="accent6"/>
            </a:solidFill>
            <a:ln>
              <a:noFill/>
            </a:ln>
            <a:effectLst/>
          </c:spPr>
          <c:invertIfNegative val="0"/>
          <c:dLbls>
            <c:delete val="1"/>
          </c:dLbls>
          <c:cat>
            <c:strRef>
              <c:f>Sheet1!$A$2:$A$20</c:f>
              <c:strCache>
                <c:ptCount val="19"/>
                <c:pt idx="0">
                  <c:v>Programs for people with disabilities</c:v>
                </c:pt>
                <c:pt idx="1">
                  <c:v>Nature programs/environmental education</c:v>
                </c:pt>
                <c:pt idx="2">
                  <c:v>Youth scholarship programs</c:v>
                </c:pt>
                <c:pt idx="3">
                  <c:v>Youth fitness and wellness</c:v>
                </c:pt>
                <c:pt idx="4">
                  <c:v>Programs for teens</c:v>
                </c:pt>
                <c:pt idx="5">
                  <c:v>Senior fitness</c:v>
                </c:pt>
                <c:pt idx="6">
                  <c:v>Before and after school programs</c:v>
                </c:pt>
                <c:pt idx="7">
                  <c:v>Community events (Easter egg hunts, holiday celebrations,  Halloween carnivals, etc.)</c:v>
                </c:pt>
                <c:pt idx="8">
                  <c:v>Open access computer labs</c:v>
                </c:pt>
                <c:pt idx="9">
                  <c:v>School break programs (fall, summer, etc.)</c:v>
                </c:pt>
                <c:pt idx="10">
                  <c:v>Farmers markets</c:v>
                </c:pt>
                <c:pt idx="11">
                  <c:v>Youth athletics</c:v>
                </c:pt>
                <c:pt idx="12">
                  <c:v>Youth art, dance, performing arts</c:v>
                </c:pt>
                <c:pt idx="13">
                  <c:v>Adult continuing education</c:v>
                </c:pt>
                <c:pt idx="14">
                  <c:v>Drop in childcare</c:v>
                </c:pt>
                <c:pt idx="15">
                  <c:v>Athletic special events (5k races, etc.)</c:v>
                </c:pt>
                <c:pt idx="16">
                  <c:v>Indoor space for small events (parties, meetings) </c:v>
                </c:pt>
                <c:pt idx="17">
                  <c:v>Adult art, dance, performing arts</c:v>
                </c:pt>
                <c:pt idx="18">
                  <c:v>Adult organized athletics</c:v>
                </c:pt>
              </c:strCache>
            </c:strRef>
          </c:cat>
          <c:val>
            <c:numRef>
              <c:f>Sheet1!$D$2:$D$20</c:f>
              <c:numCache>
                <c:formatCode>0%</c:formatCode>
                <c:ptCount val="19"/>
                <c:pt idx="0">
                  <c:v>0.11</c:v>
                </c:pt>
                <c:pt idx="1">
                  <c:v>0.23</c:v>
                </c:pt>
                <c:pt idx="2">
                  <c:v>0.27</c:v>
                </c:pt>
                <c:pt idx="3">
                  <c:v>0.3</c:v>
                </c:pt>
                <c:pt idx="4">
                  <c:v>0.3</c:v>
                </c:pt>
                <c:pt idx="5">
                  <c:v>0.32</c:v>
                </c:pt>
                <c:pt idx="6">
                  <c:v>0.33</c:v>
                </c:pt>
                <c:pt idx="7">
                  <c:v>0.36</c:v>
                </c:pt>
                <c:pt idx="8">
                  <c:v>0.39</c:v>
                </c:pt>
                <c:pt idx="9">
                  <c:v>0.46</c:v>
                </c:pt>
                <c:pt idx="10">
                  <c:v>0.49</c:v>
                </c:pt>
                <c:pt idx="11">
                  <c:v>0.51</c:v>
                </c:pt>
                <c:pt idx="12">
                  <c:v>0.51</c:v>
                </c:pt>
                <c:pt idx="13">
                  <c:v>0.55000000000000004</c:v>
                </c:pt>
                <c:pt idx="14">
                  <c:v>0.65</c:v>
                </c:pt>
                <c:pt idx="15">
                  <c:v>0.65</c:v>
                </c:pt>
                <c:pt idx="16">
                  <c:v>0.71</c:v>
                </c:pt>
                <c:pt idx="17">
                  <c:v>0.75</c:v>
                </c:pt>
                <c:pt idx="18">
                  <c:v>0.79</c:v>
                </c:pt>
              </c:numCache>
            </c:numRef>
          </c:val>
          <c:extLst xmlns:c16r2="http://schemas.microsoft.com/office/drawing/2015/06/chart">
            <c:ext xmlns:c16="http://schemas.microsoft.com/office/drawing/2014/chart" uri="{C3380CC4-5D6E-409C-BE32-E72D297353CC}">
              <c16:uniqueId val="{00000000-99C3-429F-852E-3ED9B0C6D516}"/>
            </c:ext>
          </c:extLst>
        </c:ser>
        <c:dLbls>
          <c:dLblPos val="ctr"/>
          <c:showLegendKey val="0"/>
          <c:showVal val="1"/>
          <c:showCatName val="0"/>
          <c:showSerName val="0"/>
          <c:showPercent val="0"/>
          <c:showBubbleSize val="0"/>
        </c:dLbls>
        <c:gapWidth val="30"/>
        <c:axId val="549628448"/>
        <c:axId val="549631584"/>
      </c:barChart>
      <c:catAx>
        <c:axId val="549628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49631584"/>
        <c:crosses val="autoZero"/>
        <c:auto val="1"/>
        <c:lblAlgn val="ctr"/>
        <c:lblOffset val="100"/>
        <c:noMultiLvlLbl val="0"/>
      </c:catAx>
      <c:valAx>
        <c:axId val="54963158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49628448"/>
        <c:crosses val="autoZero"/>
        <c:crossBetween val="between"/>
      </c:valAx>
      <c:spPr>
        <a:noFill/>
        <a:ln>
          <a:noFill/>
        </a:ln>
        <a:effectLst/>
      </c:spPr>
    </c:plotArea>
    <c:legend>
      <c:legendPos val="b"/>
      <c:layout>
        <c:manualLayout>
          <c:xMode val="edge"/>
          <c:yMode val="edge"/>
          <c:x val="0.35564337826415765"/>
          <c:y val="0.91278329339267361"/>
          <c:w val="0.30283742604208369"/>
          <c:h val="7.5139460179417875E-2"/>
        </c:manualLayout>
      </c:layout>
      <c:overlay val="1"/>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Lbls>
            <c:spPr>
              <a:noFill/>
              <a:ln>
                <a:noFill/>
              </a:ln>
              <a:effectLst/>
            </c:spPr>
            <c:showLegendKey val="0"/>
            <c:showVal val="0"/>
            <c:showCatName val="1"/>
            <c:showSerName val="0"/>
            <c:showPercent val="1"/>
            <c:showBubbleSize val="0"/>
            <c:showLeaderLines val="1"/>
            <c:extLst xmlns:c16r2="http://schemas.microsoft.com/office/drawing/2015/06/chart">
              <c:ext xmlns:c15="http://schemas.microsoft.com/office/drawing/2012/chart" uri="{CE6537A1-D6FC-4f65-9D91-7224C49458BB}">
                <c15:layout/>
              </c:ext>
            </c:extLst>
          </c:dLbls>
          <c:cat>
            <c:strRef>
              <c:f>'Q41 Chart and Graph'!$A$10:$A$17</c:f>
              <c:strCache>
                <c:ptCount val="8"/>
                <c:pt idx="0">
                  <c:v>Salt Lake City</c:v>
                </c:pt>
                <c:pt idx="1">
                  <c:v>West Valley, Taylorsville, Kearns</c:v>
                </c:pt>
                <c:pt idx="2">
                  <c:v>South Salt Lake, Murray, Holladay</c:v>
                </c:pt>
                <c:pt idx="3">
                  <c:v>West Jordan, South Jordan</c:v>
                </c:pt>
                <c:pt idx="4">
                  <c:v>Midvale, Cottonwood Heights, Sandy</c:v>
                </c:pt>
                <c:pt idx="5">
                  <c:v>Riverton, Herriman, Bluffdale</c:v>
                </c:pt>
                <c:pt idx="6">
                  <c:v>Sandy</c:v>
                </c:pt>
                <c:pt idx="7">
                  <c:v>Other</c:v>
                </c:pt>
              </c:strCache>
            </c:strRef>
          </c:cat>
          <c:val>
            <c:numRef>
              <c:f>'Q41 Chart and Graph'!$B$10:$B$17</c:f>
              <c:numCache>
                <c:formatCode>0%</c:formatCode>
                <c:ptCount val="8"/>
                <c:pt idx="0">
                  <c:v>0.31000000000000028</c:v>
                </c:pt>
                <c:pt idx="1">
                  <c:v>0.11</c:v>
                </c:pt>
                <c:pt idx="2">
                  <c:v>0.15000000000000013</c:v>
                </c:pt>
                <c:pt idx="3">
                  <c:v>9.0000000000000024E-2</c:v>
                </c:pt>
                <c:pt idx="4">
                  <c:v>0.11</c:v>
                </c:pt>
                <c:pt idx="5">
                  <c:v>0.1</c:v>
                </c:pt>
                <c:pt idx="6">
                  <c:v>4.0000000000000022E-2</c:v>
                </c:pt>
                <c:pt idx="7">
                  <c:v>8.0000000000000043E-2</c:v>
                </c:pt>
              </c:numCache>
            </c:numRef>
          </c:val>
          <c:extLst xmlns:c16r2="http://schemas.microsoft.com/office/drawing/2015/06/chart">
            <c:ext xmlns:c16="http://schemas.microsoft.com/office/drawing/2014/chart" uri="{C3380CC4-5D6E-409C-BE32-E72D297353CC}">
              <c16:uniqueId val="{00000000-818A-4EC1-8C19-FEE3DF57E98B}"/>
            </c:ext>
          </c:extLst>
        </c:ser>
        <c:dLbls>
          <c:showLegendKey val="0"/>
          <c:showVal val="0"/>
          <c:showCatName val="1"/>
          <c:showSerName val="0"/>
          <c:showPercent val="1"/>
          <c:showBubbleSize val="0"/>
          <c:showLeaderLines val="1"/>
        </c:dLbls>
        <c:firstSliceAng val="0"/>
      </c:pieChart>
    </c:plotArea>
    <c:plotVisOnly val="1"/>
    <c:dispBlanksAs val="gap"/>
    <c:showDLblsOverMax val="0"/>
  </c:chart>
  <c:spPr>
    <a:noFill/>
    <a:ln>
      <a:noFill/>
    </a:ln>
  </c:sp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pieChart>
        <c:varyColors val="1"/>
        <c:ser>
          <c:idx val="0"/>
          <c:order val="0"/>
          <c:tx>
            <c:strRef>
              <c:f>Sheet1!$B$1</c:f>
              <c:strCache>
                <c:ptCount val="1"/>
                <c:pt idx="0">
                  <c:v>Q 41. What is your zip code?</c:v>
                </c:pt>
              </c:strCache>
            </c:strRef>
          </c:tx>
          <c:dPt>
            <c:idx val="0"/>
            <c:bubble3D val="0"/>
            <c:spPr>
              <a:solidFill>
                <a:schemeClr val="accent6">
                  <a:shade val="47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5-569F-4DEB-83D7-822A7E1E2F35}"/>
              </c:ext>
            </c:extLst>
          </c:dPt>
          <c:dPt>
            <c:idx val="1"/>
            <c:bubble3D val="0"/>
            <c:spPr>
              <a:solidFill>
                <a:schemeClr val="accent6">
                  <a:shade val="65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6-569F-4DEB-83D7-822A7E1E2F35}"/>
              </c:ext>
            </c:extLst>
          </c:dPt>
          <c:dPt>
            <c:idx val="2"/>
            <c:bubble3D val="0"/>
            <c:spPr>
              <a:solidFill>
                <a:schemeClr val="accent6">
                  <a:shade val="82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3-569F-4DEB-83D7-822A7E1E2F35}"/>
              </c:ext>
            </c:extLst>
          </c:dPt>
          <c:dPt>
            <c:idx val="3"/>
            <c:bubble3D val="0"/>
            <c:spPr>
              <a:solidFill>
                <a:schemeClr val="accent6"/>
              </a:solidFill>
              <a:ln w="19050">
                <a:solidFill>
                  <a:schemeClr val="lt1"/>
                </a:solidFill>
              </a:ln>
              <a:effectLst/>
            </c:spPr>
            <c:extLst xmlns:c16r2="http://schemas.microsoft.com/office/drawing/2015/06/chart">
              <c:ext xmlns:c16="http://schemas.microsoft.com/office/drawing/2014/chart" uri="{C3380CC4-5D6E-409C-BE32-E72D297353CC}">
                <c16:uniqueId val="{00000004-569F-4DEB-83D7-822A7E1E2F35}"/>
              </c:ext>
            </c:extLst>
          </c:dPt>
          <c:dPt>
            <c:idx val="4"/>
            <c:bubble3D val="0"/>
            <c:spPr>
              <a:solidFill>
                <a:schemeClr val="accent6">
                  <a:tint val="83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1-569F-4DEB-83D7-822A7E1E2F35}"/>
              </c:ext>
            </c:extLst>
          </c:dPt>
          <c:dPt>
            <c:idx val="5"/>
            <c:bubble3D val="0"/>
            <c:spPr>
              <a:solidFill>
                <a:schemeClr val="accent6">
                  <a:tint val="65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2-569F-4DEB-83D7-822A7E1E2F35}"/>
              </c:ext>
            </c:extLst>
          </c:dPt>
          <c:dPt>
            <c:idx val="6"/>
            <c:bubble3D val="0"/>
            <c:spPr>
              <a:solidFill>
                <a:schemeClr val="accent6">
                  <a:tint val="48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D-03A3-4D8F-A8B3-F4E9F8546D16}"/>
              </c:ext>
            </c:extLst>
          </c:dPt>
          <c:dLbls>
            <c:dLbl>
              <c:idx val="0"/>
              <c:layout>
                <c:manualLayout>
                  <c:x val="-0.18950477544473607"/>
                  <c:y val="8.9999209007941297E-2"/>
                </c:manualLayout>
              </c:layout>
              <c:showLegendKey val="0"/>
              <c:showVal val="1"/>
              <c:showCatName val="1"/>
              <c:showSerName val="0"/>
              <c:showPercent val="0"/>
              <c:showBubbleSize val="0"/>
              <c:extLst xmlns:c16r2="http://schemas.microsoft.com/office/drawing/2015/06/chart">
                <c:ext xmlns:c16="http://schemas.microsoft.com/office/drawing/2014/chart" uri="{C3380CC4-5D6E-409C-BE32-E72D297353CC}">
                  <c16:uniqueId val="{00000005-569F-4DEB-83D7-822A7E1E2F35}"/>
                </c:ext>
                <c:ext xmlns:c15="http://schemas.microsoft.com/office/drawing/2012/chart" uri="{CE6537A1-D6FC-4f65-9D91-7224C49458BB}">
                  <c15:layout/>
                </c:ext>
              </c:extLst>
            </c:dLbl>
            <c:dLbl>
              <c:idx val="2"/>
              <c:layout>
                <c:manualLayout>
                  <c:x val="8.9058155924953822E-2"/>
                  <c:y val="-0.1515109936848785"/>
                </c:manualLayout>
              </c:layout>
              <c:spPr>
                <a:noFill/>
                <a:ln>
                  <a:noFill/>
                </a:ln>
                <a:effectLst/>
              </c:spPr>
              <c:txPr>
                <a:bodyPr rot="0" spcFirstLastPara="1" vertOverflow="ellipsis" vert="horz" wrap="square" lIns="38100" tIns="19050" rIns="38100" bIns="19050" anchor="ctr" anchorCtr="1">
                  <a:noAutofit/>
                </a:bodyPr>
                <a:lstStyle/>
                <a:p>
                  <a:pPr>
                    <a:defRPr sz="10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xmlns:c16r2="http://schemas.microsoft.com/office/drawing/2015/06/chart">
                <c:ext xmlns:c16="http://schemas.microsoft.com/office/drawing/2014/chart" uri="{C3380CC4-5D6E-409C-BE32-E72D297353CC}">
                  <c16:uniqueId val="{00000003-569F-4DEB-83D7-822A7E1E2F35}"/>
                </c:ext>
                <c:ext xmlns:c15="http://schemas.microsoft.com/office/drawing/2012/chart" uri="{CE6537A1-D6FC-4f65-9D91-7224C49458BB}">
                  <c15:layout>
                    <c:manualLayout>
                      <c:w val="0.14976851851851852"/>
                      <c:h val="0.15076816818170369"/>
                    </c:manualLayout>
                  </c15:layout>
                </c:ext>
              </c:extLst>
            </c:dLbl>
            <c:dLbl>
              <c:idx val="3"/>
              <c:layout>
                <c:manualLayout>
                  <c:x val="0.14290396860114707"/>
                  <c:y val="-9.2769448793427786E-2"/>
                </c:manualLayout>
              </c:layout>
              <c:showLegendKey val="0"/>
              <c:showVal val="1"/>
              <c:showCatName val="1"/>
              <c:showSerName val="0"/>
              <c:showPercent val="0"/>
              <c:showBubbleSize val="0"/>
              <c:extLst xmlns:c16r2="http://schemas.microsoft.com/office/drawing/2015/06/chart">
                <c:ext xmlns:c16="http://schemas.microsoft.com/office/drawing/2014/chart" uri="{C3380CC4-5D6E-409C-BE32-E72D297353CC}">
                  <c16:uniqueId val="{00000004-569F-4DEB-83D7-822A7E1E2F35}"/>
                </c:ext>
                <c:ext xmlns:c15="http://schemas.microsoft.com/office/drawing/2012/chart" uri="{CE6537A1-D6FC-4f65-9D91-7224C49458BB}">
                  <c15:layout/>
                </c:ext>
              </c:extLst>
            </c:dLbl>
            <c:dLbl>
              <c:idx val="4"/>
              <c:layout>
                <c:manualLayout>
                  <c:x val="0.17595229415767474"/>
                  <c:y val="0.10418160824151859"/>
                </c:manualLayout>
              </c:layout>
              <c:showLegendKey val="0"/>
              <c:showVal val="1"/>
              <c:showCatName val="1"/>
              <c:showSerName val="0"/>
              <c:showPercent val="0"/>
              <c:showBubbleSize val="0"/>
              <c:extLst xmlns:c16r2="http://schemas.microsoft.com/office/drawing/2015/06/chart">
                <c:ext xmlns:c16="http://schemas.microsoft.com/office/drawing/2014/chart" uri="{C3380CC4-5D6E-409C-BE32-E72D297353CC}">
                  <c16:uniqueId val="{00000001-569F-4DEB-83D7-822A7E1E2F35}"/>
                </c:ext>
                <c:ext xmlns:c15="http://schemas.microsoft.com/office/drawing/2012/chart" uri="{CE6537A1-D6FC-4f65-9D91-7224C49458BB}">
                  <c15:layout/>
                </c:ext>
              </c:extLst>
            </c:dLbl>
            <c:dLbl>
              <c:idx val="5"/>
              <c:layout>
                <c:manualLayout>
                  <c:x val="4.7197919704481353E-2"/>
                  <c:y val="7.5638505139901752E-2"/>
                </c:manualLayout>
              </c:layout>
              <c:showLegendKey val="0"/>
              <c:showVal val="1"/>
              <c:showCatName val="1"/>
              <c:showSerName val="0"/>
              <c:showPercent val="0"/>
              <c:showBubbleSize val="0"/>
              <c:extLst xmlns:c16r2="http://schemas.microsoft.com/office/drawing/2015/06/chart">
                <c:ext xmlns:c16="http://schemas.microsoft.com/office/drawing/2014/chart" uri="{C3380CC4-5D6E-409C-BE32-E72D297353CC}">
                  <c16:uniqueId val="{00000002-569F-4DEB-83D7-822A7E1E2F35}"/>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Sheet1!$A$2:$A$8</c:f>
              <c:strCache>
                <c:ptCount val="7"/>
                <c:pt idx="0">
                  <c:v>Salt Lake City</c:v>
                </c:pt>
                <c:pt idx="1">
                  <c:v>West Valley, Taylorsville, Kearns</c:v>
                </c:pt>
                <c:pt idx="2">
                  <c:v>South Salt Lake, Murray, Holladay</c:v>
                </c:pt>
                <c:pt idx="3">
                  <c:v>South Jordan, West Jordan</c:v>
                </c:pt>
                <c:pt idx="4">
                  <c:v>Midvale, Sandy, Cottonwood Heights</c:v>
                </c:pt>
                <c:pt idx="5">
                  <c:v>Riverton, Herriman</c:v>
                </c:pt>
                <c:pt idx="6">
                  <c:v>Other</c:v>
                </c:pt>
              </c:strCache>
            </c:strRef>
          </c:cat>
          <c:val>
            <c:numRef>
              <c:f>Sheet1!$B$2:$B$8</c:f>
              <c:numCache>
                <c:formatCode>0%</c:formatCode>
                <c:ptCount val="7"/>
                <c:pt idx="0">
                  <c:v>0.38</c:v>
                </c:pt>
                <c:pt idx="1">
                  <c:v>0.12</c:v>
                </c:pt>
                <c:pt idx="2">
                  <c:v>0.14000000000000001</c:v>
                </c:pt>
                <c:pt idx="3">
                  <c:v>0.12</c:v>
                </c:pt>
                <c:pt idx="4">
                  <c:v>0.14000000000000001</c:v>
                </c:pt>
                <c:pt idx="5">
                  <c:v>0.06</c:v>
                </c:pt>
                <c:pt idx="6">
                  <c:v>7.0000000000000007E-2</c:v>
                </c:pt>
              </c:numCache>
            </c:numRef>
          </c:val>
          <c:extLst xmlns:c16r2="http://schemas.microsoft.com/office/drawing/2015/06/chart">
            <c:ext xmlns:c16="http://schemas.microsoft.com/office/drawing/2014/chart" uri="{C3380CC4-5D6E-409C-BE32-E72D297353CC}">
              <c16:uniqueId val="{00000000-569F-4DEB-83D7-822A7E1E2F35}"/>
            </c:ext>
          </c:extLst>
        </c:ser>
        <c:dLbls>
          <c:showLegendKey val="0"/>
          <c:showVal val="1"/>
          <c:showCatName val="1"/>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2012</a:t>
            </a:r>
            <a:r>
              <a:rPr lang="en-US" baseline="0" dirty="0"/>
              <a:t> vs. 2017 Comparison</a:t>
            </a:r>
            <a:endParaRPr lang="en-US"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2012</c:v>
                </c:pt>
              </c:strCache>
            </c:strRef>
          </c:tx>
          <c:spPr>
            <a:solidFill>
              <a:schemeClr val="accent1"/>
            </a:solidFill>
            <a:ln>
              <a:noFill/>
            </a:ln>
            <a:effectLst/>
          </c:spPr>
          <c:invertIfNegative val="0"/>
          <c:cat>
            <c:strRef>
              <c:f>Sheet1!$A$2:$A$12</c:f>
              <c:strCache>
                <c:ptCount val="11"/>
                <c:pt idx="0">
                  <c:v>Walking Trails (New Question)</c:v>
                </c:pt>
                <c:pt idx="1">
                  <c:v>Lawn area, unprogrammed </c:v>
                </c:pt>
                <c:pt idx="2">
                  <c:v>Access for disabled</c:v>
                </c:pt>
                <c:pt idx="3">
                  <c:v>Children's playground (traditional)</c:v>
                </c:pt>
                <c:pt idx="4">
                  <c:v>Group pavilion/picnic</c:v>
                </c:pt>
                <c:pt idx="5">
                  <c:v>Children's playground (nature)</c:v>
                </c:pt>
                <c:pt idx="6">
                  <c:v>Off leash dog park (fenced)</c:v>
                </c:pt>
                <c:pt idx="7">
                  <c:v>Skate Park</c:v>
                </c:pt>
                <c:pt idx="8">
                  <c:v>Off leash dog park (not fenced)</c:v>
                </c:pt>
                <c:pt idx="9">
                  <c:v>Fishing pond</c:v>
                </c:pt>
                <c:pt idx="10">
                  <c:v>Disc Golf</c:v>
                </c:pt>
              </c:strCache>
            </c:strRef>
          </c:cat>
          <c:val>
            <c:numRef>
              <c:f>Sheet1!$B$2:$B$12</c:f>
              <c:numCache>
                <c:formatCode>0%</c:formatCode>
                <c:ptCount val="11"/>
                <c:pt idx="1">
                  <c:v>0.95</c:v>
                </c:pt>
                <c:pt idx="2">
                  <c:v>0.89</c:v>
                </c:pt>
                <c:pt idx="3">
                  <c:v>0.92</c:v>
                </c:pt>
                <c:pt idx="4">
                  <c:v>0.91</c:v>
                </c:pt>
                <c:pt idx="5">
                  <c:v>0.88</c:v>
                </c:pt>
                <c:pt idx="6">
                  <c:v>0.59</c:v>
                </c:pt>
                <c:pt idx="7">
                  <c:v>0.45</c:v>
                </c:pt>
                <c:pt idx="8">
                  <c:v>0.34</c:v>
                </c:pt>
                <c:pt idx="9">
                  <c:v>0.38</c:v>
                </c:pt>
                <c:pt idx="10">
                  <c:v>0.25</c:v>
                </c:pt>
              </c:numCache>
            </c:numRef>
          </c:val>
          <c:extLst xmlns:c16r2="http://schemas.microsoft.com/office/drawing/2015/06/chart">
            <c:ext xmlns:c16="http://schemas.microsoft.com/office/drawing/2014/chart" uri="{C3380CC4-5D6E-409C-BE32-E72D297353CC}">
              <c16:uniqueId val="{00000000-1153-452D-96CE-6239F0465211}"/>
            </c:ext>
          </c:extLst>
        </c:ser>
        <c:ser>
          <c:idx val="1"/>
          <c:order val="1"/>
          <c:tx>
            <c:strRef>
              <c:f>Sheet1!$C$1</c:f>
              <c:strCache>
                <c:ptCount val="1"/>
                <c:pt idx="0">
                  <c:v>2017</c:v>
                </c:pt>
              </c:strCache>
            </c:strRef>
          </c:tx>
          <c:spPr>
            <a:solidFill>
              <a:schemeClr val="accent2"/>
            </a:solidFill>
            <a:ln>
              <a:noFill/>
            </a:ln>
            <a:effectLst/>
          </c:spPr>
          <c:invertIfNegative val="0"/>
          <c:cat>
            <c:strRef>
              <c:f>Sheet1!$A$2:$A$12</c:f>
              <c:strCache>
                <c:ptCount val="11"/>
                <c:pt idx="0">
                  <c:v>Walking Trails (New Question)</c:v>
                </c:pt>
                <c:pt idx="1">
                  <c:v>Lawn area, unprogrammed </c:v>
                </c:pt>
                <c:pt idx="2">
                  <c:v>Access for disabled</c:v>
                </c:pt>
                <c:pt idx="3">
                  <c:v>Children's playground (traditional)</c:v>
                </c:pt>
                <c:pt idx="4">
                  <c:v>Group pavilion/picnic</c:v>
                </c:pt>
                <c:pt idx="5">
                  <c:v>Children's playground (nature)</c:v>
                </c:pt>
                <c:pt idx="6">
                  <c:v>Off leash dog park (fenced)</c:v>
                </c:pt>
                <c:pt idx="7">
                  <c:v>Skate Park</c:v>
                </c:pt>
                <c:pt idx="8">
                  <c:v>Off leash dog park (not fenced)</c:v>
                </c:pt>
                <c:pt idx="9">
                  <c:v>Fishing pond</c:v>
                </c:pt>
                <c:pt idx="10">
                  <c:v>Disc Golf</c:v>
                </c:pt>
              </c:strCache>
            </c:strRef>
          </c:cat>
          <c:val>
            <c:numRef>
              <c:f>Sheet1!$C$2:$C$12</c:f>
              <c:numCache>
                <c:formatCode>0%</c:formatCode>
                <c:ptCount val="11"/>
                <c:pt idx="0">
                  <c:v>0.92</c:v>
                </c:pt>
                <c:pt idx="1">
                  <c:v>0.91</c:v>
                </c:pt>
                <c:pt idx="2">
                  <c:v>0.89</c:v>
                </c:pt>
                <c:pt idx="3">
                  <c:v>0.89</c:v>
                </c:pt>
                <c:pt idx="4">
                  <c:v>0.87</c:v>
                </c:pt>
                <c:pt idx="5">
                  <c:v>0.84</c:v>
                </c:pt>
                <c:pt idx="6">
                  <c:v>0.59</c:v>
                </c:pt>
                <c:pt idx="7">
                  <c:v>0.37</c:v>
                </c:pt>
                <c:pt idx="8">
                  <c:v>0.34</c:v>
                </c:pt>
                <c:pt idx="9">
                  <c:v>0.28000000000000003</c:v>
                </c:pt>
                <c:pt idx="10">
                  <c:v>0.28000000000000003</c:v>
                </c:pt>
              </c:numCache>
            </c:numRef>
          </c:val>
          <c:extLst xmlns:c16r2="http://schemas.microsoft.com/office/drawing/2015/06/chart">
            <c:ext xmlns:c16="http://schemas.microsoft.com/office/drawing/2014/chart" uri="{C3380CC4-5D6E-409C-BE32-E72D297353CC}">
              <c16:uniqueId val="{00000001-1153-452D-96CE-6239F0465211}"/>
            </c:ext>
          </c:extLst>
        </c:ser>
        <c:dLbls>
          <c:showLegendKey val="0"/>
          <c:showVal val="0"/>
          <c:showCatName val="0"/>
          <c:showSerName val="0"/>
          <c:showPercent val="0"/>
          <c:showBubbleSize val="0"/>
        </c:dLbls>
        <c:gapWidth val="219"/>
        <c:axId val="539852424"/>
        <c:axId val="539852816"/>
      </c:barChart>
      <c:catAx>
        <c:axId val="5398524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39852816"/>
        <c:crosses val="autoZero"/>
        <c:auto val="1"/>
        <c:lblAlgn val="ctr"/>
        <c:lblOffset val="100"/>
        <c:noMultiLvlLbl val="0"/>
      </c:catAx>
      <c:valAx>
        <c:axId val="539852816"/>
        <c:scaling>
          <c:orientation val="minMax"/>
          <c:max val="1"/>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3985242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2012</c:v>
                </c:pt>
              </c:strCache>
            </c:strRef>
          </c:tx>
          <c:spPr>
            <a:solidFill>
              <a:schemeClr val="accent1"/>
            </a:solidFill>
            <a:ln>
              <a:noFill/>
            </a:ln>
            <a:effectLst/>
          </c:spPr>
          <c:invertIfNegative val="0"/>
          <c:cat>
            <c:strRef>
              <c:f>Sheet1!$A$2</c:f>
              <c:strCache>
                <c:ptCount val="1"/>
                <c:pt idx="0">
                  <c:v>Fenced off-leash dog parks</c:v>
                </c:pt>
              </c:strCache>
            </c:strRef>
          </c:cat>
          <c:val>
            <c:numRef>
              <c:f>Sheet1!$B$2</c:f>
              <c:numCache>
                <c:formatCode>General</c:formatCode>
                <c:ptCount val="1"/>
                <c:pt idx="0">
                  <c:v>26</c:v>
                </c:pt>
              </c:numCache>
            </c:numRef>
          </c:val>
          <c:extLst xmlns:c16r2="http://schemas.microsoft.com/office/drawing/2015/06/chart">
            <c:ext xmlns:c16="http://schemas.microsoft.com/office/drawing/2014/chart" uri="{C3380CC4-5D6E-409C-BE32-E72D297353CC}">
              <c16:uniqueId val="{00000000-60D1-47B5-B79D-8B5B8A92FFD1}"/>
            </c:ext>
          </c:extLst>
        </c:ser>
        <c:ser>
          <c:idx val="1"/>
          <c:order val="1"/>
          <c:tx>
            <c:strRef>
              <c:f>Sheet1!$C$1</c:f>
              <c:strCache>
                <c:ptCount val="1"/>
                <c:pt idx="0">
                  <c:v>2017</c:v>
                </c:pt>
              </c:strCache>
            </c:strRef>
          </c:tx>
          <c:spPr>
            <a:solidFill>
              <a:schemeClr val="accent2"/>
            </a:solidFill>
            <a:ln>
              <a:noFill/>
            </a:ln>
            <a:effectLst/>
          </c:spPr>
          <c:invertIfNegative val="0"/>
          <c:cat>
            <c:strRef>
              <c:f>Sheet1!$A$2</c:f>
              <c:strCache>
                <c:ptCount val="1"/>
                <c:pt idx="0">
                  <c:v>Fenced off-leash dog parks</c:v>
                </c:pt>
              </c:strCache>
            </c:strRef>
          </c:cat>
          <c:val>
            <c:numRef>
              <c:f>Sheet1!$C$2</c:f>
              <c:numCache>
                <c:formatCode>General</c:formatCode>
                <c:ptCount val="1"/>
                <c:pt idx="0">
                  <c:v>36</c:v>
                </c:pt>
              </c:numCache>
            </c:numRef>
          </c:val>
          <c:extLst xmlns:c16r2="http://schemas.microsoft.com/office/drawing/2015/06/chart">
            <c:ext xmlns:c16="http://schemas.microsoft.com/office/drawing/2014/chart" uri="{C3380CC4-5D6E-409C-BE32-E72D297353CC}">
              <c16:uniqueId val="{00000001-60D1-47B5-B79D-8B5B8A92FFD1}"/>
            </c:ext>
          </c:extLst>
        </c:ser>
        <c:dLbls>
          <c:showLegendKey val="0"/>
          <c:showVal val="0"/>
          <c:showCatName val="0"/>
          <c:showSerName val="0"/>
          <c:showPercent val="0"/>
          <c:showBubbleSize val="0"/>
        </c:dLbls>
        <c:gapWidth val="219"/>
        <c:overlap val="-27"/>
        <c:axId val="539853992"/>
        <c:axId val="539854384"/>
      </c:barChart>
      <c:catAx>
        <c:axId val="5398539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539854384"/>
        <c:crosses val="autoZero"/>
        <c:auto val="1"/>
        <c:lblAlgn val="ctr"/>
        <c:lblOffset val="100"/>
        <c:noMultiLvlLbl val="0"/>
      </c:catAx>
      <c:valAx>
        <c:axId val="5398543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3985399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2012</a:t>
            </a:r>
            <a:r>
              <a:rPr lang="en-US" baseline="0" dirty="0"/>
              <a:t> vs. 2017 Comparison</a:t>
            </a:r>
            <a:endParaRPr lang="en-US"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2012</c:v>
                </c:pt>
              </c:strCache>
            </c:strRef>
          </c:tx>
          <c:spPr>
            <a:solidFill>
              <a:schemeClr val="accent1"/>
            </a:solidFill>
            <a:ln>
              <a:noFill/>
            </a:ln>
            <a:effectLst/>
          </c:spPr>
          <c:invertIfNegative val="0"/>
          <c:cat>
            <c:strRef>
              <c:f>Sheet1!$A$2:$A$12</c:f>
              <c:strCache>
                <c:ptCount val="11"/>
                <c:pt idx="0">
                  <c:v>Soccer/Football/Rugby field</c:v>
                </c:pt>
                <c:pt idx="1">
                  <c:v>Basketball court, outdoor</c:v>
                </c:pt>
                <c:pt idx="2">
                  <c:v>Tennis court, outdoor</c:v>
                </c:pt>
                <c:pt idx="3">
                  <c:v>Little league diamond</c:v>
                </c:pt>
                <c:pt idx="4">
                  <c:v>Softball diamond</c:v>
                </c:pt>
                <c:pt idx="5">
                  <c:v>Babe Ruth diamond</c:v>
                </c:pt>
                <c:pt idx="6">
                  <c:v>Backstop for pickup baseball</c:v>
                </c:pt>
                <c:pt idx="7">
                  <c:v>Sand volleyball</c:v>
                </c:pt>
                <c:pt idx="8">
                  <c:v>Lacrosse field</c:v>
                </c:pt>
                <c:pt idx="9">
                  <c:v>Pickleball court</c:v>
                </c:pt>
                <c:pt idx="10">
                  <c:v>Golf course</c:v>
                </c:pt>
              </c:strCache>
            </c:strRef>
          </c:cat>
          <c:val>
            <c:numRef>
              <c:f>Sheet1!$B$2:$B$12</c:f>
              <c:numCache>
                <c:formatCode>0%</c:formatCode>
                <c:ptCount val="11"/>
                <c:pt idx="0">
                  <c:v>0.82</c:v>
                </c:pt>
                <c:pt idx="1">
                  <c:v>0.84</c:v>
                </c:pt>
                <c:pt idx="2">
                  <c:v>0.73</c:v>
                </c:pt>
                <c:pt idx="3">
                  <c:v>0.79</c:v>
                </c:pt>
                <c:pt idx="4">
                  <c:v>0.75</c:v>
                </c:pt>
                <c:pt idx="5">
                  <c:v>0.65</c:v>
                </c:pt>
                <c:pt idx="6">
                  <c:v>0.59</c:v>
                </c:pt>
                <c:pt idx="7">
                  <c:v>0.66</c:v>
                </c:pt>
                <c:pt idx="8">
                  <c:v>0</c:v>
                </c:pt>
                <c:pt idx="9">
                  <c:v>0</c:v>
                </c:pt>
                <c:pt idx="10">
                  <c:v>0</c:v>
                </c:pt>
              </c:numCache>
            </c:numRef>
          </c:val>
          <c:extLst xmlns:c16r2="http://schemas.microsoft.com/office/drawing/2015/06/chart">
            <c:ext xmlns:c16="http://schemas.microsoft.com/office/drawing/2014/chart" uri="{C3380CC4-5D6E-409C-BE32-E72D297353CC}">
              <c16:uniqueId val="{00000000-2D97-449D-B161-70F68C75AAF2}"/>
            </c:ext>
          </c:extLst>
        </c:ser>
        <c:ser>
          <c:idx val="1"/>
          <c:order val="1"/>
          <c:tx>
            <c:strRef>
              <c:f>Sheet1!$C$1</c:f>
              <c:strCache>
                <c:ptCount val="1"/>
                <c:pt idx="0">
                  <c:v>2017</c:v>
                </c:pt>
              </c:strCache>
            </c:strRef>
          </c:tx>
          <c:spPr>
            <a:solidFill>
              <a:schemeClr val="accent2"/>
            </a:solidFill>
            <a:ln>
              <a:noFill/>
            </a:ln>
            <a:effectLst/>
          </c:spPr>
          <c:invertIfNegative val="0"/>
          <c:cat>
            <c:strRef>
              <c:f>Sheet1!$A$2:$A$12</c:f>
              <c:strCache>
                <c:ptCount val="11"/>
                <c:pt idx="0">
                  <c:v>Soccer/Football/Rugby field</c:v>
                </c:pt>
                <c:pt idx="1">
                  <c:v>Basketball court, outdoor</c:v>
                </c:pt>
                <c:pt idx="2">
                  <c:v>Tennis court, outdoor</c:v>
                </c:pt>
                <c:pt idx="3">
                  <c:v>Little league diamond</c:v>
                </c:pt>
                <c:pt idx="4">
                  <c:v>Softball diamond</c:v>
                </c:pt>
                <c:pt idx="5">
                  <c:v>Babe Ruth diamond</c:v>
                </c:pt>
                <c:pt idx="6">
                  <c:v>Backstop for pickup baseball</c:v>
                </c:pt>
                <c:pt idx="7">
                  <c:v>Sand volleyball</c:v>
                </c:pt>
                <c:pt idx="8">
                  <c:v>Lacrosse field</c:v>
                </c:pt>
                <c:pt idx="9">
                  <c:v>Pickleball court</c:v>
                </c:pt>
                <c:pt idx="10">
                  <c:v>Golf course</c:v>
                </c:pt>
              </c:strCache>
            </c:strRef>
          </c:cat>
          <c:val>
            <c:numRef>
              <c:f>Sheet1!$C$2:$C$12</c:f>
              <c:numCache>
                <c:formatCode>0%</c:formatCode>
                <c:ptCount val="11"/>
                <c:pt idx="0">
                  <c:v>0.8</c:v>
                </c:pt>
                <c:pt idx="1">
                  <c:v>0.78</c:v>
                </c:pt>
                <c:pt idx="2">
                  <c:v>0.72</c:v>
                </c:pt>
                <c:pt idx="3">
                  <c:v>0.71</c:v>
                </c:pt>
                <c:pt idx="4">
                  <c:v>0.68</c:v>
                </c:pt>
                <c:pt idx="5">
                  <c:v>0.59</c:v>
                </c:pt>
                <c:pt idx="6">
                  <c:v>0.56000000000000005</c:v>
                </c:pt>
                <c:pt idx="7">
                  <c:v>0.54</c:v>
                </c:pt>
                <c:pt idx="8">
                  <c:v>0.49</c:v>
                </c:pt>
                <c:pt idx="9">
                  <c:v>0.41</c:v>
                </c:pt>
                <c:pt idx="10">
                  <c:v>0.38</c:v>
                </c:pt>
              </c:numCache>
            </c:numRef>
          </c:val>
          <c:extLst xmlns:c16r2="http://schemas.microsoft.com/office/drawing/2015/06/chart">
            <c:ext xmlns:c16="http://schemas.microsoft.com/office/drawing/2014/chart" uri="{C3380CC4-5D6E-409C-BE32-E72D297353CC}">
              <c16:uniqueId val="{00000001-2D97-449D-B161-70F68C75AAF2}"/>
            </c:ext>
          </c:extLst>
        </c:ser>
        <c:dLbls>
          <c:showLegendKey val="0"/>
          <c:showVal val="0"/>
          <c:showCatName val="0"/>
          <c:showSerName val="0"/>
          <c:showPercent val="0"/>
          <c:showBubbleSize val="0"/>
        </c:dLbls>
        <c:gapWidth val="219"/>
        <c:axId val="539847720"/>
        <c:axId val="539848112"/>
      </c:barChart>
      <c:catAx>
        <c:axId val="5398477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39848112"/>
        <c:crosses val="autoZero"/>
        <c:auto val="1"/>
        <c:lblAlgn val="ctr"/>
        <c:lblOffset val="100"/>
        <c:noMultiLvlLbl val="0"/>
      </c:catAx>
      <c:valAx>
        <c:axId val="539848112"/>
        <c:scaling>
          <c:orientation val="minMax"/>
          <c:max val="1"/>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3984772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2012</a:t>
            </a:r>
            <a:r>
              <a:rPr lang="en-US" baseline="0" dirty="0"/>
              <a:t> vs. 2017 Comparison</a:t>
            </a:r>
            <a:endParaRPr lang="en-US"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2012</c:v>
                </c:pt>
              </c:strCache>
            </c:strRef>
          </c:tx>
          <c:spPr>
            <a:solidFill>
              <a:schemeClr val="accent1"/>
            </a:solidFill>
            <a:ln>
              <a:noFill/>
            </a:ln>
            <a:effectLst/>
          </c:spPr>
          <c:invertIfNegative val="0"/>
          <c:cat>
            <c:strRef>
              <c:f>Sheet1!$A$2:$A$15</c:f>
              <c:strCache>
                <c:ptCount val="14"/>
                <c:pt idx="0">
                  <c:v>Multi-use trails</c:v>
                </c:pt>
                <c:pt idx="1">
                  <c:v>Natural areas/wildlife area</c:v>
                </c:pt>
                <c:pt idx="2">
                  <c:v>Swimming pool, indoor</c:v>
                </c:pt>
                <c:pt idx="3">
                  <c:v>Outdoor events space</c:v>
                </c:pt>
                <c:pt idx="4">
                  <c:v>Jordan River water trail </c:v>
                </c:pt>
                <c:pt idx="5">
                  <c:v>Swimming pool, outdoor</c:v>
                </c:pt>
                <c:pt idx="6">
                  <c:v>Water play splash pad</c:v>
                </c:pt>
                <c:pt idx="7">
                  <c:v>Exercise rooms</c:v>
                </c:pt>
                <c:pt idx="8">
                  <c:v>Nature education center</c:v>
                </c:pt>
                <c:pt idx="9">
                  <c:v>Community garden</c:v>
                </c:pt>
                <c:pt idx="10">
                  <c:v>Gymnasium</c:v>
                </c:pt>
                <c:pt idx="11">
                  <c:v>Indoor small events space (parties, etc.)</c:v>
                </c:pt>
                <c:pt idx="12">
                  <c:v>Racquetball/squash courts</c:v>
                </c:pt>
                <c:pt idx="13">
                  <c:v>Trail, horse, equestrian</c:v>
                </c:pt>
              </c:strCache>
            </c:strRef>
          </c:cat>
          <c:val>
            <c:numRef>
              <c:f>Sheet1!$B$2:$B$15</c:f>
              <c:numCache>
                <c:formatCode>0%</c:formatCode>
                <c:ptCount val="14"/>
                <c:pt idx="0">
                  <c:v>0.96</c:v>
                </c:pt>
                <c:pt idx="1">
                  <c:v>0.85</c:v>
                </c:pt>
                <c:pt idx="2">
                  <c:v>0.86</c:v>
                </c:pt>
                <c:pt idx="3">
                  <c:v>0.8</c:v>
                </c:pt>
                <c:pt idx="4">
                  <c:v>0.73</c:v>
                </c:pt>
                <c:pt idx="5">
                  <c:v>0.83</c:v>
                </c:pt>
                <c:pt idx="6">
                  <c:v>0.67</c:v>
                </c:pt>
                <c:pt idx="7">
                  <c:v>0.76</c:v>
                </c:pt>
                <c:pt idx="8">
                  <c:v>0.63</c:v>
                </c:pt>
                <c:pt idx="9">
                  <c:v>0.71</c:v>
                </c:pt>
                <c:pt idx="10">
                  <c:v>0.64</c:v>
                </c:pt>
                <c:pt idx="11">
                  <c:v>0.52</c:v>
                </c:pt>
                <c:pt idx="12">
                  <c:v>0.49</c:v>
                </c:pt>
                <c:pt idx="13">
                  <c:v>0.28999999999999998</c:v>
                </c:pt>
              </c:numCache>
            </c:numRef>
          </c:val>
          <c:extLst xmlns:c16r2="http://schemas.microsoft.com/office/drawing/2015/06/chart">
            <c:ext xmlns:c16="http://schemas.microsoft.com/office/drawing/2014/chart" uri="{C3380CC4-5D6E-409C-BE32-E72D297353CC}">
              <c16:uniqueId val="{00000000-F5F4-4C4A-9364-DA05DBFBEFB8}"/>
            </c:ext>
          </c:extLst>
        </c:ser>
        <c:ser>
          <c:idx val="1"/>
          <c:order val="1"/>
          <c:tx>
            <c:strRef>
              <c:f>Sheet1!$C$1</c:f>
              <c:strCache>
                <c:ptCount val="1"/>
                <c:pt idx="0">
                  <c:v>2017</c:v>
                </c:pt>
              </c:strCache>
            </c:strRef>
          </c:tx>
          <c:spPr>
            <a:solidFill>
              <a:schemeClr val="accent2"/>
            </a:solidFill>
            <a:ln>
              <a:noFill/>
            </a:ln>
            <a:effectLst/>
          </c:spPr>
          <c:invertIfNegative val="0"/>
          <c:cat>
            <c:strRef>
              <c:f>Sheet1!$A$2:$A$15</c:f>
              <c:strCache>
                <c:ptCount val="14"/>
                <c:pt idx="0">
                  <c:v>Multi-use trails</c:v>
                </c:pt>
                <c:pt idx="1">
                  <c:v>Natural areas/wildlife area</c:v>
                </c:pt>
                <c:pt idx="2">
                  <c:v>Swimming pool, indoor</c:v>
                </c:pt>
                <c:pt idx="3">
                  <c:v>Outdoor events space</c:v>
                </c:pt>
                <c:pt idx="4">
                  <c:v>Jordan River water trail </c:v>
                </c:pt>
                <c:pt idx="5">
                  <c:v>Swimming pool, outdoor</c:v>
                </c:pt>
                <c:pt idx="6">
                  <c:v>Water play splash pad</c:v>
                </c:pt>
                <c:pt idx="7">
                  <c:v>Exercise rooms</c:v>
                </c:pt>
                <c:pt idx="8">
                  <c:v>Nature education center</c:v>
                </c:pt>
                <c:pt idx="9">
                  <c:v>Community garden</c:v>
                </c:pt>
                <c:pt idx="10">
                  <c:v>Gymnasium</c:v>
                </c:pt>
                <c:pt idx="11">
                  <c:v>Indoor small events space (parties, etc.)</c:v>
                </c:pt>
                <c:pt idx="12">
                  <c:v>Racquetball/squash courts</c:v>
                </c:pt>
                <c:pt idx="13">
                  <c:v>Trail, horse, equestrian</c:v>
                </c:pt>
              </c:strCache>
            </c:strRef>
          </c:cat>
          <c:val>
            <c:numRef>
              <c:f>Sheet1!$C$2:$C$15</c:f>
              <c:numCache>
                <c:formatCode>0%</c:formatCode>
                <c:ptCount val="14"/>
                <c:pt idx="0">
                  <c:v>0.93</c:v>
                </c:pt>
                <c:pt idx="1">
                  <c:v>0.82</c:v>
                </c:pt>
                <c:pt idx="2">
                  <c:v>0.8</c:v>
                </c:pt>
                <c:pt idx="3">
                  <c:v>0.77</c:v>
                </c:pt>
                <c:pt idx="4">
                  <c:v>0.76</c:v>
                </c:pt>
                <c:pt idx="5">
                  <c:v>0.75</c:v>
                </c:pt>
                <c:pt idx="6">
                  <c:v>0.73</c:v>
                </c:pt>
                <c:pt idx="7">
                  <c:v>0.69</c:v>
                </c:pt>
                <c:pt idx="8">
                  <c:v>0.64</c:v>
                </c:pt>
                <c:pt idx="9">
                  <c:v>0.61</c:v>
                </c:pt>
                <c:pt idx="10">
                  <c:v>0.59</c:v>
                </c:pt>
                <c:pt idx="11">
                  <c:v>0.48</c:v>
                </c:pt>
                <c:pt idx="12">
                  <c:v>0.41</c:v>
                </c:pt>
                <c:pt idx="13">
                  <c:v>0.32</c:v>
                </c:pt>
              </c:numCache>
            </c:numRef>
          </c:val>
          <c:extLst xmlns:c16r2="http://schemas.microsoft.com/office/drawing/2015/06/chart">
            <c:ext xmlns:c16="http://schemas.microsoft.com/office/drawing/2014/chart" uri="{C3380CC4-5D6E-409C-BE32-E72D297353CC}">
              <c16:uniqueId val="{00000001-F5F4-4C4A-9364-DA05DBFBEFB8}"/>
            </c:ext>
          </c:extLst>
        </c:ser>
        <c:dLbls>
          <c:showLegendKey val="0"/>
          <c:showVal val="0"/>
          <c:showCatName val="0"/>
          <c:showSerName val="0"/>
          <c:showPercent val="0"/>
          <c:showBubbleSize val="0"/>
        </c:dLbls>
        <c:gapWidth val="219"/>
        <c:axId val="262210880"/>
        <c:axId val="262206568"/>
      </c:barChart>
      <c:catAx>
        <c:axId val="262210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62206568"/>
        <c:crosses val="autoZero"/>
        <c:auto val="1"/>
        <c:lblAlgn val="ctr"/>
        <c:lblOffset val="100"/>
        <c:noMultiLvlLbl val="0"/>
      </c:catAx>
      <c:valAx>
        <c:axId val="262206568"/>
        <c:scaling>
          <c:orientation val="minMax"/>
          <c:max val="1"/>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6221088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Key Takeaway: Jordan</a:t>
            </a:r>
            <a:r>
              <a:rPr lang="en-US" baseline="0" dirty="0"/>
              <a:t> River Trail and Splash pads gained as high priority items.</a:t>
            </a:r>
            <a:endParaRPr lang="en-US"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2012</c:v>
                </c:pt>
              </c:strCache>
            </c:strRef>
          </c:tx>
          <c:spPr>
            <a:solidFill>
              <a:schemeClr val="accent1"/>
            </a:solidFill>
            <a:ln>
              <a:noFill/>
            </a:ln>
            <a:effectLst/>
          </c:spPr>
          <c:invertIfNegative val="0"/>
          <c:cat>
            <c:strRef>
              <c:f>Sheet1!$A$2:$A$3</c:f>
              <c:strCache>
                <c:ptCount val="2"/>
                <c:pt idx="0">
                  <c:v>Jordan River Trail</c:v>
                </c:pt>
                <c:pt idx="1">
                  <c:v>Splash Pads</c:v>
                </c:pt>
              </c:strCache>
            </c:strRef>
          </c:cat>
          <c:val>
            <c:numRef>
              <c:f>Sheet1!$B$2:$B$3</c:f>
              <c:numCache>
                <c:formatCode>General</c:formatCode>
                <c:ptCount val="2"/>
                <c:pt idx="0">
                  <c:v>32</c:v>
                </c:pt>
                <c:pt idx="1">
                  <c:v>32</c:v>
                </c:pt>
              </c:numCache>
            </c:numRef>
          </c:val>
          <c:extLst xmlns:c16r2="http://schemas.microsoft.com/office/drawing/2015/06/chart">
            <c:ext xmlns:c16="http://schemas.microsoft.com/office/drawing/2014/chart" uri="{C3380CC4-5D6E-409C-BE32-E72D297353CC}">
              <c16:uniqueId val="{00000000-4B8B-45A7-A3AB-1F62EFCBD66F}"/>
            </c:ext>
          </c:extLst>
        </c:ser>
        <c:ser>
          <c:idx val="1"/>
          <c:order val="1"/>
          <c:tx>
            <c:strRef>
              <c:f>Sheet1!$C$1</c:f>
              <c:strCache>
                <c:ptCount val="1"/>
                <c:pt idx="0">
                  <c:v>2017</c:v>
                </c:pt>
              </c:strCache>
            </c:strRef>
          </c:tx>
          <c:spPr>
            <a:solidFill>
              <a:schemeClr val="accent2"/>
            </a:solidFill>
            <a:ln>
              <a:noFill/>
            </a:ln>
            <a:effectLst/>
          </c:spPr>
          <c:invertIfNegative val="0"/>
          <c:cat>
            <c:strRef>
              <c:f>Sheet1!$A$2:$A$3</c:f>
              <c:strCache>
                <c:ptCount val="2"/>
                <c:pt idx="0">
                  <c:v>Jordan River Trail</c:v>
                </c:pt>
                <c:pt idx="1">
                  <c:v>Splash Pads</c:v>
                </c:pt>
              </c:strCache>
            </c:strRef>
          </c:cat>
          <c:val>
            <c:numRef>
              <c:f>Sheet1!$C$2:$C$3</c:f>
              <c:numCache>
                <c:formatCode>General</c:formatCode>
                <c:ptCount val="2"/>
                <c:pt idx="0">
                  <c:v>37</c:v>
                </c:pt>
                <c:pt idx="1">
                  <c:v>42</c:v>
                </c:pt>
              </c:numCache>
            </c:numRef>
          </c:val>
          <c:extLst xmlns:c16r2="http://schemas.microsoft.com/office/drawing/2015/06/chart">
            <c:ext xmlns:c16="http://schemas.microsoft.com/office/drawing/2014/chart" uri="{C3380CC4-5D6E-409C-BE32-E72D297353CC}">
              <c16:uniqueId val="{00000001-4B8B-45A7-A3AB-1F62EFCBD66F}"/>
            </c:ext>
          </c:extLst>
        </c:ser>
        <c:dLbls>
          <c:showLegendKey val="0"/>
          <c:showVal val="0"/>
          <c:showCatName val="0"/>
          <c:showSerName val="0"/>
          <c:showPercent val="0"/>
          <c:showBubbleSize val="0"/>
        </c:dLbls>
        <c:gapWidth val="219"/>
        <c:overlap val="-27"/>
        <c:axId val="262206960"/>
        <c:axId val="262207744"/>
      </c:barChart>
      <c:catAx>
        <c:axId val="2622069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262207744"/>
        <c:crosses val="autoZero"/>
        <c:auto val="1"/>
        <c:lblAlgn val="ctr"/>
        <c:lblOffset val="100"/>
        <c:noMultiLvlLbl val="0"/>
      </c:catAx>
      <c:valAx>
        <c:axId val="2622077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6220696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9">
  <a:schemeClr val="accent6"/>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9">
  <a:schemeClr val="accent6"/>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78F4CF21-9F2B-4391-B09D-B7155FFAC041}" type="datetimeFigureOut">
              <a:rPr lang="en-US" smtClean="0"/>
              <a:t>7/18/2018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3C06E7D-DA28-4518-BBCE-403D36216EE4}" type="slidenum">
              <a:rPr lang="en-US" smtClean="0"/>
              <a:t>‹#›</a:t>
            </a:fld>
            <a:endParaRPr lang="en-US"/>
          </a:p>
        </p:txBody>
      </p:sp>
    </p:spTree>
    <p:extLst>
      <p:ext uri="{BB962C8B-B14F-4D97-AF65-F5344CB8AC3E}">
        <p14:creationId xmlns:p14="http://schemas.microsoft.com/office/powerpoint/2010/main" val="34911013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C06E7D-DA28-4518-BBCE-403D36216EE4}" type="slidenum">
              <a:rPr lang="en-US" smtClean="0"/>
              <a:t>1</a:t>
            </a:fld>
            <a:endParaRPr lang="en-US"/>
          </a:p>
        </p:txBody>
      </p:sp>
    </p:spTree>
    <p:extLst>
      <p:ext uri="{BB962C8B-B14F-4D97-AF65-F5344CB8AC3E}">
        <p14:creationId xmlns:p14="http://schemas.microsoft.com/office/powerpoint/2010/main" val="25829896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Top three priorities remained the same.</a:t>
            </a:r>
          </a:p>
        </p:txBody>
      </p:sp>
      <p:sp>
        <p:nvSpPr>
          <p:cNvPr id="4" name="Slide Number Placeholder 3"/>
          <p:cNvSpPr>
            <a:spLocks noGrp="1"/>
          </p:cNvSpPr>
          <p:nvPr>
            <p:ph type="sldNum" sz="quarter" idx="10"/>
          </p:nvPr>
        </p:nvSpPr>
        <p:spPr/>
        <p:txBody>
          <a:bodyPr/>
          <a:lstStyle/>
          <a:p>
            <a:fld id="{A3C06E7D-DA28-4518-BBCE-403D36216EE4}" type="slidenum">
              <a:rPr lang="en-US" smtClean="0"/>
              <a:t>10</a:t>
            </a:fld>
            <a:endParaRPr lang="en-US"/>
          </a:p>
        </p:txBody>
      </p:sp>
    </p:spTree>
    <p:extLst>
      <p:ext uri="{BB962C8B-B14F-4D97-AF65-F5344CB8AC3E}">
        <p14:creationId xmlns:p14="http://schemas.microsoft.com/office/powerpoint/2010/main" val="10278906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Top three priorities remained the same.</a:t>
            </a:r>
          </a:p>
        </p:txBody>
      </p:sp>
      <p:sp>
        <p:nvSpPr>
          <p:cNvPr id="4" name="Slide Number Placeholder 3"/>
          <p:cNvSpPr>
            <a:spLocks noGrp="1"/>
          </p:cNvSpPr>
          <p:nvPr>
            <p:ph type="sldNum" sz="quarter" idx="10"/>
          </p:nvPr>
        </p:nvSpPr>
        <p:spPr/>
        <p:txBody>
          <a:bodyPr/>
          <a:lstStyle/>
          <a:p>
            <a:fld id="{A3C06E7D-DA28-4518-BBCE-403D36216EE4}" type="slidenum">
              <a:rPr lang="en-US" smtClean="0"/>
              <a:t>11</a:t>
            </a:fld>
            <a:endParaRPr lang="en-US"/>
          </a:p>
        </p:txBody>
      </p:sp>
    </p:spTree>
    <p:extLst>
      <p:ext uri="{BB962C8B-B14F-4D97-AF65-F5344CB8AC3E}">
        <p14:creationId xmlns:p14="http://schemas.microsoft.com/office/powerpoint/2010/main" val="14460485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Top three priorities remained the same.</a:t>
            </a:r>
          </a:p>
        </p:txBody>
      </p:sp>
      <p:sp>
        <p:nvSpPr>
          <p:cNvPr id="4" name="Slide Number Placeholder 3"/>
          <p:cNvSpPr>
            <a:spLocks noGrp="1"/>
          </p:cNvSpPr>
          <p:nvPr>
            <p:ph type="sldNum" sz="quarter" idx="10"/>
          </p:nvPr>
        </p:nvSpPr>
        <p:spPr/>
        <p:txBody>
          <a:bodyPr/>
          <a:lstStyle/>
          <a:p>
            <a:fld id="{A3C06E7D-DA28-4518-BBCE-403D36216EE4}" type="slidenum">
              <a:rPr lang="en-US" smtClean="0"/>
              <a:t>12</a:t>
            </a:fld>
            <a:endParaRPr lang="en-US"/>
          </a:p>
        </p:txBody>
      </p:sp>
    </p:spTree>
    <p:extLst>
      <p:ext uri="{BB962C8B-B14F-4D97-AF65-F5344CB8AC3E}">
        <p14:creationId xmlns:p14="http://schemas.microsoft.com/office/powerpoint/2010/main" val="34045684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Youth athletics moved up in importance rest are in the same approx. order.</a:t>
            </a:r>
          </a:p>
          <a:p>
            <a:endParaRPr lang="en-US" dirty="0"/>
          </a:p>
          <a:p>
            <a:r>
              <a:rPr lang="en-US" dirty="0"/>
              <a:t>5 cities (Draper, Midvale, South Jordan, Herriman, and Murray) has neg </a:t>
            </a:r>
            <a:r>
              <a:rPr lang="en-US" dirty="0" err="1"/>
              <a:t>std</a:t>
            </a:r>
            <a:r>
              <a:rPr lang="en-US" dirty="0"/>
              <a:t> dev on Ice Skate</a:t>
            </a:r>
          </a:p>
        </p:txBody>
      </p:sp>
      <p:sp>
        <p:nvSpPr>
          <p:cNvPr id="4" name="Slide Number Placeholder 3"/>
          <p:cNvSpPr>
            <a:spLocks noGrp="1"/>
          </p:cNvSpPr>
          <p:nvPr>
            <p:ph type="sldNum" sz="quarter" idx="10"/>
          </p:nvPr>
        </p:nvSpPr>
        <p:spPr/>
        <p:txBody>
          <a:bodyPr/>
          <a:lstStyle/>
          <a:p>
            <a:fld id="{A3C06E7D-DA28-4518-BBCE-403D36216EE4}" type="slidenum">
              <a:rPr lang="en-US" smtClean="0"/>
              <a:t>13</a:t>
            </a:fld>
            <a:endParaRPr lang="en-US"/>
          </a:p>
        </p:txBody>
      </p:sp>
    </p:spTree>
    <p:extLst>
      <p:ext uri="{BB962C8B-B14F-4D97-AF65-F5344CB8AC3E}">
        <p14:creationId xmlns:p14="http://schemas.microsoft.com/office/powerpoint/2010/main" val="11011097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C06E7D-DA28-4518-BBCE-403D36216EE4}" type="slidenum">
              <a:rPr lang="en-US" smtClean="0"/>
              <a:t>14</a:t>
            </a:fld>
            <a:endParaRPr lang="en-US"/>
          </a:p>
        </p:txBody>
      </p:sp>
    </p:spTree>
    <p:extLst>
      <p:ext uri="{BB962C8B-B14F-4D97-AF65-F5344CB8AC3E}">
        <p14:creationId xmlns:p14="http://schemas.microsoft.com/office/powerpoint/2010/main" val="26627389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Same priority as 2012.</a:t>
            </a:r>
          </a:p>
          <a:p>
            <a:endParaRPr lang="en-US" dirty="0"/>
          </a:p>
          <a:p>
            <a:endParaRPr lang="en-US" dirty="0"/>
          </a:p>
        </p:txBody>
      </p:sp>
      <p:sp>
        <p:nvSpPr>
          <p:cNvPr id="4" name="Slide Number Placeholder 3"/>
          <p:cNvSpPr>
            <a:spLocks noGrp="1"/>
          </p:cNvSpPr>
          <p:nvPr>
            <p:ph type="sldNum" sz="quarter" idx="10"/>
          </p:nvPr>
        </p:nvSpPr>
        <p:spPr/>
        <p:txBody>
          <a:bodyPr/>
          <a:lstStyle/>
          <a:p>
            <a:fld id="{A3C06E7D-DA28-4518-BBCE-403D36216EE4}" type="slidenum">
              <a:rPr lang="en-US" smtClean="0"/>
              <a:t>15</a:t>
            </a:fld>
            <a:endParaRPr lang="en-US"/>
          </a:p>
        </p:txBody>
      </p:sp>
    </p:spTree>
    <p:extLst>
      <p:ext uri="{BB962C8B-B14F-4D97-AF65-F5344CB8AC3E}">
        <p14:creationId xmlns:p14="http://schemas.microsoft.com/office/powerpoint/2010/main" val="13901713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C06E7D-DA28-4518-BBCE-403D36216EE4}" type="slidenum">
              <a:rPr lang="en-US" smtClean="0"/>
              <a:t>16</a:t>
            </a:fld>
            <a:endParaRPr lang="en-US"/>
          </a:p>
        </p:txBody>
      </p:sp>
    </p:spTree>
    <p:extLst>
      <p:ext uri="{BB962C8B-B14F-4D97-AF65-F5344CB8AC3E}">
        <p14:creationId xmlns:p14="http://schemas.microsoft.com/office/powerpoint/2010/main" val="23554725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school programs moved up in importance </a:t>
            </a:r>
          </a:p>
          <a:p>
            <a:r>
              <a:rPr lang="en-US" dirty="0"/>
              <a:t>Drop in childcare moved up.</a:t>
            </a:r>
          </a:p>
          <a:p>
            <a:r>
              <a:rPr lang="en-US" dirty="0"/>
              <a:t>Open access computer labs moved down.</a:t>
            </a:r>
          </a:p>
          <a:p>
            <a:endParaRPr lang="en-US" dirty="0"/>
          </a:p>
          <a:p>
            <a:endParaRPr lang="en-US" dirty="0"/>
          </a:p>
          <a:p>
            <a:r>
              <a:rPr lang="en-US" dirty="0"/>
              <a:t>Riverton positive dev on daycare, childcare, school programs, school break, tennis lessons, community events and volunteer opportunities.</a:t>
            </a:r>
          </a:p>
          <a:p>
            <a:r>
              <a:rPr lang="en-US" dirty="0"/>
              <a:t>Community events were negative dev in Draper, Herriman, and Murray but positive in Riverton and Taylorsville.</a:t>
            </a:r>
          </a:p>
        </p:txBody>
      </p:sp>
      <p:sp>
        <p:nvSpPr>
          <p:cNvPr id="4" name="Slide Number Placeholder 3"/>
          <p:cNvSpPr>
            <a:spLocks noGrp="1"/>
          </p:cNvSpPr>
          <p:nvPr>
            <p:ph type="sldNum" sz="quarter" idx="10"/>
          </p:nvPr>
        </p:nvSpPr>
        <p:spPr/>
        <p:txBody>
          <a:bodyPr/>
          <a:lstStyle/>
          <a:p>
            <a:fld id="{A3C06E7D-DA28-4518-BBCE-403D36216EE4}" type="slidenum">
              <a:rPr lang="en-US" smtClean="0"/>
              <a:t>17</a:t>
            </a:fld>
            <a:endParaRPr lang="en-US"/>
          </a:p>
        </p:txBody>
      </p:sp>
    </p:spTree>
    <p:extLst>
      <p:ext uri="{BB962C8B-B14F-4D97-AF65-F5344CB8AC3E}">
        <p14:creationId xmlns:p14="http://schemas.microsoft.com/office/powerpoint/2010/main" val="37490296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C06E7D-DA28-4518-BBCE-403D36216EE4}" type="slidenum">
              <a:rPr lang="en-US" smtClean="0"/>
              <a:t>18</a:t>
            </a:fld>
            <a:endParaRPr lang="en-US"/>
          </a:p>
        </p:txBody>
      </p:sp>
    </p:spTree>
    <p:extLst>
      <p:ext uri="{BB962C8B-B14F-4D97-AF65-F5344CB8AC3E}">
        <p14:creationId xmlns:p14="http://schemas.microsoft.com/office/powerpoint/2010/main" val="2400318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Social media moved from one of the last answers to number one</a:t>
            </a:r>
          </a:p>
          <a:p>
            <a:r>
              <a:rPr lang="en-US" dirty="0"/>
              <a:t>Newspaper moved down</a:t>
            </a:r>
          </a:p>
          <a:p>
            <a:r>
              <a:rPr lang="en-US" dirty="0"/>
              <a:t>The rest are about the same.</a:t>
            </a:r>
          </a:p>
          <a:p>
            <a:endParaRPr lang="en-US" dirty="0"/>
          </a:p>
          <a:p>
            <a:endParaRPr lang="en-US" dirty="0"/>
          </a:p>
          <a:p>
            <a:r>
              <a:rPr lang="en-US" dirty="0"/>
              <a:t>Rec brochures seem more effective at Magna, Midvale, and South Jordan.</a:t>
            </a:r>
          </a:p>
        </p:txBody>
      </p:sp>
      <p:sp>
        <p:nvSpPr>
          <p:cNvPr id="4" name="Slide Number Placeholder 3"/>
          <p:cNvSpPr>
            <a:spLocks noGrp="1"/>
          </p:cNvSpPr>
          <p:nvPr>
            <p:ph type="sldNum" sz="quarter" idx="10"/>
          </p:nvPr>
        </p:nvSpPr>
        <p:spPr/>
        <p:txBody>
          <a:bodyPr/>
          <a:lstStyle/>
          <a:p>
            <a:fld id="{A3C06E7D-DA28-4518-BBCE-403D36216EE4}" type="slidenum">
              <a:rPr lang="en-US" smtClean="0"/>
              <a:t>19</a:t>
            </a:fld>
            <a:endParaRPr lang="en-US"/>
          </a:p>
        </p:txBody>
      </p:sp>
    </p:spTree>
    <p:extLst>
      <p:ext uri="{BB962C8B-B14F-4D97-AF65-F5344CB8AC3E}">
        <p14:creationId xmlns:p14="http://schemas.microsoft.com/office/powerpoint/2010/main" val="2802261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2535 usable responses</a:t>
            </a:r>
          </a:p>
        </p:txBody>
      </p:sp>
      <p:sp>
        <p:nvSpPr>
          <p:cNvPr id="4" name="Slide Number Placeholder 3"/>
          <p:cNvSpPr>
            <a:spLocks noGrp="1"/>
          </p:cNvSpPr>
          <p:nvPr>
            <p:ph type="sldNum" sz="quarter" idx="10"/>
          </p:nvPr>
        </p:nvSpPr>
        <p:spPr/>
        <p:txBody>
          <a:bodyPr/>
          <a:lstStyle/>
          <a:p>
            <a:fld id="{A3C06E7D-DA28-4518-BBCE-403D36216EE4}" type="slidenum">
              <a:rPr lang="en-US" smtClean="0"/>
              <a:t>2</a:t>
            </a:fld>
            <a:endParaRPr lang="en-US"/>
          </a:p>
        </p:txBody>
      </p:sp>
    </p:spTree>
    <p:extLst>
      <p:ext uri="{BB962C8B-B14F-4D97-AF65-F5344CB8AC3E}">
        <p14:creationId xmlns:p14="http://schemas.microsoft.com/office/powerpoint/2010/main" val="11288669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C06E7D-DA28-4518-BBCE-403D36216EE4}" type="slidenum">
              <a:rPr lang="en-US" smtClean="0"/>
              <a:t>20</a:t>
            </a:fld>
            <a:endParaRPr lang="en-US"/>
          </a:p>
        </p:txBody>
      </p:sp>
    </p:spTree>
    <p:extLst>
      <p:ext uri="{BB962C8B-B14F-4D97-AF65-F5344CB8AC3E}">
        <p14:creationId xmlns:p14="http://schemas.microsoft.com/office/powerpoint/2010/main" val="2357910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Top 5 priorities are about the same</a:t>
            </a:r>
          </a:p>
        </p:txBody>
      </p:sp>
      <p:sp>
        <p:nvSpPr>
          <p:cNvPr id="4" name="Slide Number Placeholder 3"/>
          <p:cNvSpPr>
            <a:spLocks noGrp="1"/>
          </p:cNvSpPr>
          <p:nvPr>
            <p:ph type="sldNum" sz="quarter" idx="10"/>
          </p:nvPr>
        </p:nvSpPr>
        <p:spPr/>
        <p:txBody>
          <a:bodyPr/>
          <a:lstStyle/>
          <a:p>
            <a:fld id="{A3C06E7D-DA28-4518-BBCE-403D36216EE4}" type="slidenum">
              <a:rPr lang="en-US" smtClean="0"/>
              <a:t>21</a:t>
            </a:fld>
            <a:endParaRPr lang="en-US"/>
          </a:p>
        </p:txBody>
      </p:sp>
    </p:spTree>
    <p:extLst>
      <p:ext uri="{BB962C8B-B14F-4D97-AF65-F5344CB8AC3E}">
        <p14:creationId xmlns:p14="http://schemas.microsoft.com/office/powerpoint/2010/main" val="12180665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Traded out horseshoe pit for Walking trails – walking trails took the lead in importance</a:t>
            </a:r>
          </a:p>
          <a:p>
            <a:endParaRPr lang="en-US" dirty="0"/>
          </a:p>
          <a:p>
            <a:r>
              <a:rPr lang="en-US" dirty="0"/>
              <a:t>The next top 3 match the top three in 2012.</a:t>
            </a:r>
          </a:p>
          <a:p>
            <a:endParaRPr lang="en-US" dirty="0"/>
          </a:p>
          <a:p>
            <a:r>
              <a:rPr lang="en-US" dirty="0"/>
              <a:t>Riverton had above standard dev on skate park, fishing pond, disc golf, and both dog parks</a:t>
            </a:r>
          </a:p>
          <a:p>
            <a:endParaRPr lang="en-US" dirty="0"/>
          </a:p>
        </p:txBody>
      </p:sp>
      <p:sp>
        <p:nvSpPr>
          <p:cNvPr id="4" name="Slide Number Placeholder 3"/>
          <p:cNvSpPr>
            <a:spLocks noGrp="1"/>
          </p:cNvSpPr>
          <p:nvPr>
            <p:ph type="sldNum" sz="quarter" idx="10"/>
          </p:nvPr>
        </p:nvSpPr>
        <p:spPr/>
        <p:txBody>
          <a:bodyPr/>
          <a:lstStyle/>
          <a:p>
            <a:fld id="{A3C06E7D-DA28-4518-BBCE-403D36216EE4}" type="slidenum">
              <a:rPr lang="en-US" smtClean="0"/>
              <a:t>22</a:t>
            </a:fld>
            <a:endParaRPr lang="en-US"/>
          </a:p>
        </p:txBody>
      </p:sp>
    </p:spTree>
    <p:extLst>
      <p:ext uri="{BB962C8B-B14F-4D97-AF65-F5344CB8AC3E}">
        <p14:creationId xmlns:p14="http://schemas.microsoft.com/office/powerpoint/2010/main" val="34435087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Question 23 listed nineteen recreation programs and services where Salt Lake County Parks and Recreation uses taxes, user fees, or a combination of taxes and user fees to maintain.  None of the programs and services had a majority of respondents who felt they should be maintained only with taxes.  The following programs or services had a majority of respondents saying they should be maintained with a combination of taxes and user fees: youth fitness and wellness (57%), programs for teens (56%), youth scholarship programs (52%), senior fitness (52%), before and after school programs (51%), and nature programs/environmental education (51%).</a:t>
            </a:r>
          </a:p>
          <a:p>
            <a:endParaRPr lang="en-US" dirty="0"/>
          </a:p>
          <a:p>
            <a:r>
              <a:rPr lang="en-US" dirty="0"/>
              <a:t>	Programs where a majority of respondents felt that user fees should pay for program maintenance included adult organized athletics (77%), adult art, dance, performing arts (77%), indoor space for small events (73%), athletic special events (67%), drop in childcare (64%), adult continuing education (60%), and youth art, dance, and performing arts (52%).</a:t>
            </a:r>
          </a:p>
          <a:p>
            <a:endParaRPr lang="en-US" dirty="0"/>
          </a:p>
          <a:p>
            <a:r>
              <a:rPr lang="en-US" dirty="0"/>
              <a:t>	The following programs and services had no majority of respondents saying maintenance should be allocated to user fees, taxes, or a combination of taxes and user fees.  Percentages were higher for user fees or combination of user fees and taxes rather than taxes alone for youth athletics, school break programs, community events, open access computer labs, and farmers market.  Programs for people with disabilities percentages were higher for taxes or combination of taxes and user fees than for just user fees.</a:t>
            </a:r>
          </a:p>
          <a:p>
            <a:endParaRPr lang="en-US" dirty="0"/>
          </a:p>
        </p:txBody>
      </p:sp>
      <p:sp>
        <p:nvSpPr>
          <p:cNvPr id="4" name="Slide Number Placeholder 3"/>
          <p:cNvSpPr>
            <a:spLocks noGrp="1"/>
          </p:cNvSpPr>
          <p:nvPr>
            <p:ph type="sldNum" sz="quarter" idx="10"/>
          </p:nvPr>
        </p:nvSpPr>
        <p:spPr/>
        <p:txBody>
          <a:bodyPr/>
          <a:lstStyle/>
          <a:p>
            <a:fld id="{A3C06E7D-DA28-4518-BBCE-403D36216EE4}" type="slidenum">
              <a:rPr lang="en-US" smtClean="0"/>
              <a:t>23</a:t>
            </a:fld>
            <a:endParaRPr lang="en-US"/>
          </a:p>
        </p:txBody>
      </p:sp>
    </p:spTree>
    <p:extLst>
      <p:ext uri="{BB962C8B-B14F-4D97-AF65-F5344CB8AC3E}">
        <p14:creationId xmlns:p14="http://schemas.microsoft.com/office/powerpoint/2010/main" val="27750601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C06E7D-DA28-4518-BBCE-403D36216EE4}" type="slidenum">
              <a:rPr lang="en-US" smtClean="0"/>
              <a:t>24</a:t>
            </a:fld>
            <a:endParaRPr lang="en-US"/>
          </a:p>
        </p:txBody>
      </p:sp>
    </p:spTree>
    <p:extLst>
      <p:ext uri="{BB962C8B-B14F-4D97-AF65-F5344CB8AC3E}">
        <p14:creationId xmlns:p14="http://schemas.microsoft.com/office/powerpoint/2010/main" val="14448229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C06E7D-DA28-4518-BBCE-403D36216EE4}" type="slidenum">
              <a:rPr lang="en-US" smtClean="0"/>
              <a:t>25</a:t>
            </a:fld>
            <a:endParaRPr lang="en-US"/>
          </a:p>
        </p:txBody>
      </p:sp>
    </p:spTree>
    <p:extLst>
      <p:ext uri="{BB962C8B-B14F-4D97-AF65-F5344CB8AC3E}">
        <p14:creationId xmlns:p14="http://schemas.microsoft.com/office/powerpoint/2010/main" val="89930932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C06E7D-DA28-4518-BBCE-403D36216EE4}" type="slidenum">
              <a:rPr lang="en-US" smtClean="0"/>
              <a:t>26</a:t>
            </a:fld>
            <a:endParaRPr lang="en-US"/>
          </a:p>
        </p:txBody>
      </p:sp>
    </p:spTree>
    <p:extLst>
      <p:ext uri="{BB962C8B-B14F-4D97-AF65-F5344CB8AC3E}">
        <p14:creationId xmlns:p14="http://schemas.microsoft.com/office/powerpoint/2010/main" val="3975979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2535 usable responses</a:t>
            </a:r>
          </a:p>
        </p:txBody>
      </p:sp>
      <p:sp>
        <p:nvSpPr>
          <p:cNvPr id="4" name="Slide Number Placeholder 3"/>
          <p:cNvSpPr>
            <a:spLocks noGrp="1"/>
          </p:cNvSpPr>
          <p:nvPr>
            <p:ph type="sldNum" sz="quarter" idx="10"/>
          </p:nvPr>
        </p:nvSpPr>
        <p:spPr/>
        <p:txBody>
          <a:bodyPr/>
          <a:lstStyle/>
          <a:p>
            <a:fld id="{A3C06E7D-DA28-4518-BBCE-403D36216EE4}" type="slidenum">
              <a:rPr lang="en-US" smtClean="0"/>
              <a:t>3</a:t>
            </a:fld>
            <a:endParaRPr lang="en-US"/>
          </a:p>
        </p:txBody>
      </p:sp>
    </p:spTree>
    <p:extLst>
      <p:ext uri="{BB962C8B-B14F-4D97-AF65-F5344CB8AC3E}">
        <p14:creationId xmlns:p14="http://schemas.microsoft.com/office/powerpoint/2010/main" val="25110823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C06E7D-DA28-4518-BBCE-403D36216EE4}" type="slidenum">
              <a:rPr lang="en-US" smtClean="0"/>
              <a:t>4</a:t>
            </a:fld>
            <a:endParaRPr lang="en-US"/>
          </a:p>
        </p:txBody>
      </p:sp>
    </p:spTree>
    <p:extLst>
      <p:ext uri="{BB962C8B-B14F-4D97-AF65-F5344CB8AC3E}">
        <p14:creationId xmlns:p14="http://schemas.microsoft.com/office/powerpoint/2010/main" val="24488061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C06E7D-DA28-4518-BBCE-403D36216EE4}" type="slidenum">
              <a:rPr lang="en-US" smtClean="0"/>
              <a:t>5</a:t>
            </a:fld>
            <a:endParaRPr lang="en-US"/>
          </a:p>
        </p:txBody>
      </p:sp>
    </p:spTree>
    <p:extLst>
      <p:ext uri="{BB962C8B-B14F-4D97-AF65-F5344CB8AC3E}">
        <p14:creationId xmlns:p14="http://schemas.microsoft.com/office/powerpoint/2010/main" val="1285895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Traded out horseshoe pit for Walking trails – walking trails took the lead in importance</a:t>
            </a:r>
          </a:p>
          <a:p>
            <a:endParaRPr lang="en-US" dirty="0"/>
          </a:p>
          <a:p>
            <a:r>
              <a:rPr lang="en-US" dirty="0"/>
              <a:t>The next top 3 match the top three in 2012.</a:t>
            </a:r>
          </a:p>
          <a:p>
            <a:endParaRPr lang="en-US" dirty="0"/>
          </a:p>
          <a:p>
            <a:r>
              <a:rPr lang="en-US" dirty="0"/>
              <a:t>Riverton had above standard dev on skate park, fishing pond, disc golf, and both dog parks</a:t>
            </a:r>
          </a:p>
        </p:txBody>
      </p:sp>
      <p:sp>
        <p:nvSpPr>
          <p:cNvPr id="4" name="Slide Number Placeholder 3"/>
          <p:cNvSpPr>
            <a:spLocks noGrp="1"/>
          </p:cNvSpPr>
          <p:nvPr>
            <p:ph type="sldNum" sz="quarter" idx="10"/>
          </p:nvPr>
        </p:nvSpPr>
        <p:spPr/>
        <p:txBody>
          <a:bodyPr/>
          <a:lstStyle/>
          <a:p>
            <a:fld id="{A3C06E7D-DA28-4518-BBCE-403D36216EE4}" type="slidenum">
              <a:rPr lang="en-US" smtClean="0"/>
              <a:t>6</a:t>
            </a:fld>
            <a:endParaRPr lang="en-US"/>
          </a:p>
        </p:txBody>
      </p:sp>
    </p:spTree>
    <p:extLst>
      <p:ext uri="{BB962C8B-B14F-4D97-AF65-F5344CB8AC3E}">
        <p14:creationId xmlns:p14="http://schemas.microsoft.com/office/powerpoint/2010/main" val="31719179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Traded out horseshoe pit for Walking trails – walking trails took the lead in importance</a:t>
            </a:r>
          </a:p>
          <a:p>
            <a:endParaRPr lang="en-US" dirty="0"/>
          </a:p>
          <a:p>
            <a:r>
              <a:rPr lang="en-US" dirty="0"/>
              <a:t>The next top 3 match the top three in 2012.</a:t>
            </a:r>
          </a:p>
          <a:p>
            <a:endParaRPr lang="en-US" dirty="0"/>
          </a:p>
          <a:p>
            <a:r>
              <a:rPr lang="en-US" dirty="0"/>
              <a:t>Riverton had above standard dev on skate park, fishing pond, disc golf, and both dog parks</a:t>
            </a:r>
          </a:p>
          <a:p>
            <a:endParaRPr lang="en-US" dirty="0"/>
          </a:p>
        </p:txBody>
      </p:sp>
      <p:sp>
        <p:nvSpPr>
          <p:cNvPr id="4" name="Slide Number Placeholder 3"/>
          <p:cNvSpPr>
            <a:spLocks noGrp="1"/>
          </p:cNvSpPr>
          <p:nvPr>
            <p:ph type="sldNum" sz="quarter" idx="10"/>
          </p:nvPr>
        </p:nvSpPr>
        <p:spPr/>
        <p:txBody>
          <a:bodyPr/>
          <a:lstStyle/>
          <a:p>
            <a:fld id="{A3C06E7D-DA28-4518-BBCE-403D36216EE4}" type="slidenum">
              <a:rPr lang="en-US" smtClean="0"/>
              <a:t>7</a:t>
            </a:fld>
            <a:endParaRPr lang="en-US"/>
          </a:p>
        </p:txBody>
      </p:sp>
    </p:spTree>
    <p:extLst>
      <p:ext uri="{BB962C8B-B14F-4D97-AF65-F5344CB8AC3E}">
        <p14:creationId xmlns:p14="http://schemas.microsoft.com/office/powerpoint/2010/main" val="27522965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Tennis court moved up in importance over 2012, the other top 2 remain the same.</a:t>
            </a:r>
          </a:p>
          <a:p>
            <a:endParaRPr lang="en-US" dirty="0"/>
          </a:p>
          <a:p>
            <a:r>
              <a:rPr lang="en-US" dirty="0"/>
              <a:t>Herriman has negative </a:t>
            </a:r>
            <a:r>
              <a:rPr lang="en-US" dirty="0" err="1"/>
              <a:t>std</a:t>
            </a:r>
            <a:r>
              <a:rPr lang="en-US" dirty="0"/>
              <a:t> dev for little baseball, babe </a:t>
            </a:r>
            <a:r>
              <a:rPr lang="en-US" dirty="0" err="1"/>
              <a:t>ruth</a:t>
            </a:r>
            <a:r>
              <a:rPr lang="en-US" dirty="0"/>
              <a:t>, softball, backstop, basketball, volleyball, tennis and golf course</a:t>
            </a:r>
          </a:p>
          <a:p>
            <a:r>
              <a:rPr lang="en-US" dirty="0"/>
              <a:t>South salt lake has negative </a:t>
            </a:r>
            <a:r>
              <a:rPr lang="en-US" dirty="0" err="1"/>
              <a:t>std</a:t>
            </a:r>
            <a:r>
              <a:rPr lang="en-US" dirty="0"/>
              <a:t> dev for little baseball, babe </a:t>
            </a:r>
            <a:r>
              <a:rPr lang="en-US" dirty="0" err="1"/>
              <a:t>ruth</a:t>
            </a:r>
            <a:r>
              <a:rPr lang="en-US" dirty="0"/>
              <a:t>, softball, backstop, basketball, volleyball, and tennis</a:t>
            </a:r>
          </a:p>
          <a:p>
            <a:endParaRPr lang="en-US" dirty="0"/>
          </a:p>
          <a:p>
            <a:r>
              <a:rPr lang="en-US" dirty="0"/>
              <a:t>Riverton positive </a:t>
            </a:r>
            <a:r>
              <a:rPr lang="en-US" dirty="0" err="1"/>
              <a:t>std</a:t>
            </a:r>
            <a:r>
              <a:rPr lang="en-US" dirty="0"/>
              <a:t> dev for lacrosse, little baseball, babe </a:t>
            </a:r>
            <a:r>
              <a:rPr lang="en-US" dirty="0" err="1"/>
              <a:t>ruth</a:t>
            </a:r>
            <a:r>
              <a:rPr lang="en-US" dirty="0"/>
              <a:t> and softball</a:t>
            </a:r>
          </a:p>
          <a:p>
            <a:endParaRPr lang="en-US" dirty="0"/>
          </a:p>
        </p:txBody>
      </p:sp>
      <p:sp>
        <p:nvSpPr>
          <p:cNvPr id="4" name="Slide Number Placeholder 3"/>
          <p:cNvSpPr>
            <a:spLocks noGrp="1"/>
          </p:cNvSpPr>
          <p:nvPr>
            <p:ph type="sldNum" sz="quarter" idx="10"/>
          </p:nvPr>
        </p:nvSpPr>
        <p:spPr/>
        <p:txBody>
          <a:bodyPr/>
          <a:lstStyle/>
          <a:p>
            <a:fld id="{A3C06E7D-DA28-4518-BBCE-403D36216EE4}" type="slidenum">
              <a:rPr lang="en-US" smtClean="0"/>
              <a:t>8</a:t>
            </a:fld>
            <a:endParaRPr lang="en-US"/>
          </a:p>
        </p:txBody>
      </p:sp>
    </p:spTree>
    <p:extLst>
      <p:ext uri="{BB962C8B-B14F-4D97-AF65-F5344CB8AC3E}">
        <p14:creationId xmlns:p14="http://schemas.microsoft.com/office/powerpoint/2010/main" val="37515486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C06E7D-DA28-4518-BBCE-403D36216EE4}" type="slidenum">
              <a:rPr lang="en-US" smtClean="0"/>
              <a:t>9</a:t>
            </a:fld>
            <a:endParaRPr lang="en-US"/>
          </a:p>
        </p:txBody>
      </p:sp>
    </p:spTree>
    <p:extLst>
      <p:ext uri="{BB962C8B-B14F-4D97-AF65-F5344CB8AC3E}">
        <p14:creationId xmlns:p14="http://schemas.microsoft.com/office/powerpoint/2010/main" val="25457293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74CAF53-FB9A-49D5-AF72-3C32CB93285D}" type="datetimeFigureOut">
              <a:rPr lang="en-US" smtClean="0"/>
              <a:t>7/18/2018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89FE190-70AC-41DC-90E3-CD1768CD175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74CAF53-FB9A-49D5-AF72-3C32CB93285D}" type="datetimeFigureOut">
              <a:rPr lang="en-US" smtClean="0"/>
              <a:t>7/18/2018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9FE190-70AC-41DC-90E3-CD1768CD175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74CAF53-FB9A-49D5-AF72-3C32CB93285D}" type="datetimeFigureOut">
              <a:rPr lang="en-US" smtClean="0"/>
              <a:t>7/18/2018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9FE190-70AC-41DC-90E3-CD1768CD175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74CAF53-FB9A-49D5-AF72-3C32CB93285D}" type="datetimeFigureOut">
              <a:rPr lang="en-US" smtClean="0"/>
              <a:t>7/18/2018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9FE190-70AC-41DC-90E3-CD1768CD1755}" type="slidenum">
              <a:rPr lang="en-US" smtClean="0"/>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474CAF53-FB9A-49D5-AF72-3C32CB93285D}" type="datetimeFigureOut">
              <a:rPr lang="en-US" smtClean="0"/>
              <a:t>7/18/2018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9FE190-70AC-41DC-90E3-CD1768CD1755}"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74CAF53-FB9A-49D5-AF72-3C32CB93285D}" type="datetimeFigureOut">
              <a:rPr lang="en-US" smtClean="0"/>
              <a:t>7/18/2018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9FE190-70AC-41DC-90E3-CD1768CD1755}" type="slidenum">
              <a:rPr lang="en-US" smtClean="0"/>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474CAF53-FB9A-49D5-AF72-3C32CB93285D}" type="datetimeFigureOut">
              <a:rPr lang="en-US" smtClean="0"/>
              <a:t>7/18/2018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9FE190-70AC-41DC-90E3-CD1768CD175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74CAF53-FB9A-49D5-AF72-3C32CB93285D}" type="datetimeFigureOut">
              <a:rPr lang="en-US" smtClean="0"/>
              <a:t>7/18/2018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9FE190-70AC-41DC-90E3-CD1768CD1755}" type="slidenum">
              <a:rPr lang="en-US" smtClean="0"/>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4CAF53-FB9A-49D5-AF72-3C32CB93285D}" type="datetimeFigureOut">
              <a:rPr lang="en-US" smtClean="0"/>
              <a:t>7/18/2018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9FE190-70AC-41DC-90E3-CD1768CD175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474CAF53-FB9A-49D5-AF72-3C32CB93285D}" type="datetimeFigureOut">
              <a:rPr lang="en-US" smtClean="0"/>
              <a:t>7/18/2018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9FE190-70AC-41DC-90E3-CD1768CD175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74CAF53-FB9A-49D5-AF72-3C32CB93285D}" type="datetimeFigureOut">
              <a:rPr lang="en-US" smtClean="0"/>
              <a:t>7/18/2018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89FE190-70AC-41DC-90E3-CD1768CD1755}"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74CAF53-FB9A-49D5-AF72-3C32CB93285D}" type="datetimeFigureOut">
              <a:rPr lang="en-US" smtClean="0"/>
              <a:t>7/18/2018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89FE190-70AC-41DC-90E3-CD1768CD175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8.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chart" Target="../charts/chart10.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chart" Target="../charts/chart11.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chart" Target="../charts/chart1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chart" Target="../charts/chart13.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chart" Target="../charts/chart14.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chart" Target="../charts/chart15.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chart" Target="../charts/chart16.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chart" Target="../charts/chart17.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chart" Target="../charts/chart18.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chart" Target="../charts/char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b="27476"/>
          <a:stretch/>
        </p:blipFill>
        <p:spPr>
          <a:xfrm>
            <a:off x="0" y="0"/>
            <a:ext cx="9144000" cy="5257800"/>
          </a:xfrm>
          <a:prstGeom prst="rect">
            <a:avLst/>
          </a:prstGeom>
        </p:spPr>
      </p:pic>
      <p:sp>
        <p:nvSpPr>
          <p:cNvPr id="2" name="Title 1"/>
          <p:cNvSpPr>
            <a:spLocks noGrp="1"/>
          </p:cNvSpPr>
          <p:nvPr>
            <p:ph type="ctrTitle"/>
          </p:nvPr>
        </p:nvSpPr>
        <p:spPr>
          <a:xfrm>
            <a:off x="903243" y="228600"/>
            <a:ext cx="7772400" cy="1829761"/>
          </a:xfrm>
        </p:spPr>
        <p:txBody>
          <a:bodyPr/>
          <a:lstStyle/>
          <a:p>
            <a:r>
              <a:rPr lang="en-US" dirty="0"/>
              <a:t>Needs Assessment Results 2012 to 2017</a:t>
            </a: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5486400"/>
            <a:ext cx="2971800" cy="934054"/>
          </a:xfrm>
          <a:prstGeom prst="rect">
            <a:avLst/>
          </a:prstGeom>
        </p:spPr>
      </p:pic>
    </p:spTree>
    <p:extLst>
      <p:ext uri="{BB962C8B-B14F-4D97-AF65-F5344CB8AC3E}">
        <p14:creationId xmlns:p14="http://schemas.microsoft.com/office/powerpoint/2010/main" val="28166621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 y="533400"/>
            <a:ext cx="9067800" cy="884238"/>
          </a:xfrm>
        </p:spPr>
        <p:txBody>
          <a:bodyPr>
            <a:normAutofit fontScale="90000"/>
          </a:bodyPr>
          <a:lstStyle/>
          <a:p>
            <a:r>
              <a:rPr lang="en-US" sz="4400" dirty="0">
                <a:effectLst/>
              </a:rPr>
              <a:t>Recreation Amenities</a:t>
            </a:r>
            <a:r>
              <a:rPr lang="en-US" sz="3600" dirty="0">
                <a:effectLst/>
              </a:rPr>
              <a:t/>
            </a:r>
            <a:br>
              <a:rPr lang="en-US" sz="3600" dirty="0">
                <a:effectLst/>
              </a:rPr>
            </a:br>
            <a:endParaRPr lang="en-US" sz="4000"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34200" y="6007100"/>
            <a:ext cx="1905000" cy="598753"/>
          </a:xfrm>
          <a:prstGeom prst="rect">
            <a:avLst/>
          </a:prstGeom>
        </p:spPr>
      </p:pic>
      <p:graphicFrame>
        <p:nvGraphicFramePr>
          <p:cNvPr id="9" name="Chart 8">
            <a:extLst>
              <a:ext uri="{FF2B5EF4-FFF2-40B4-BE49-F238E27FC236}">
                <a16:creationId xmlns="" xmlns:a16="http://schemas.microsoft.com/office/drawing/2014/main" id="{CE9B2CFB-8398-4912-A448-7DE1D85491FB}"/>
              </a:ext>
            </a:extLst>
          </p:cNvPr>
          <p:cNvGraphicFramePr/>
          <p:nvPr>
            <p:extLst>
              <p:ext uri="{D42A27DB-BD31-4B8C-83A1-F6EECF244321}">
                <p14:modId xmlns:p14="http://schemas.microsoft.com/office/powerpoint/2010/main" val="515311835"/>
              </p:ext>
            </p:extLst>
          </p:nvPr>
        </p:nvGraphicFramePr>
        <p:xfrm>
          <a:off x="0" y="1417639"/>
          <a:ext cx="9067800" cy="434566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48863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34200" y="6007100"/>
            <a:ext cx="1905000" cy="598753"/>
          </a:xfrm>
          <a:prstGeom prst="rect">
            <a:avLst/>
          </a:prstGeom>
        </p:spPr>
      </p:pic>
      <p:sp>
        <p:nvSpPr>
          <p:cNvPr id="11" name="Title 2">
            <a:extLst>
              <a:ext uri="{FF2B5EF4-FFF2-40B4-BE49-F238E27FC236}">
                <a16:creationId xmlns="" xmlns:a16="http://schemas.microsoft.com/office/drawing/2014/main" id="{186723C0-9BCC-4DF0-AD2D-F0FFE4D99DF9}"/>
              </a:ext>
            </a:extLst>
          </p:cNvPr>
          <p:cNvSpPr>
            <a:spLocks noGrp="1"/>
          </p:cNvSpPr>
          <p:nvPr>
            <p:ph type="title"/>
          </p:nvPr>
        </p:nvSpPr>
        <p:spPr>
          <a:xfrm>
            <a:off x="457200" y="274638"/>
            <a:ext cx="8229600" cy="1143000"/>
          </a:xfrm>
        </p:spPr>
        <p:txBody>
          <a:bodyPr>
            <a:normAutofit/>
          </a:bodyPr>
          <a:lstStyle/>
          <a:p>
            <a:r>
              <a:rPr lang="en-US" sz="3600" dirty="0">
                <a:effectLst/>
              </a:rPr>
              <a:t>Recreation Amenities</a:t>
            </a:r>
            <a:endParaRPr lang="en-US" sz="4000" dirty="0"/>
          </a:p>
        </p:txBody>
      </p:sp>
      <p:graphicFrame>
        <p:nvGraphicFramePr>
          <p:cNvPr id="4" name="Chart 3">
            <a:extLst>
              <a:ext uri="{FF2B5EF4-FFF2-40B4-BE49-F238E27FC236}">
                <a16:creationId xmlns="" xmlns:a16="http://schemas.microsoft.com/office/drawing/2014/main" id="{357673B5-CBC3-40DC-A0A1-D736840806E4}"/>
              </a:ext>
            </a:extLst>
          </p:cNvPr>
          <p:cNvGraphicFramePr/>
          <p:nvPr>
            <p:extLst>
              <p:ext uri="{D42A27DB-BD31-4B8C-83A1-F6EECF244321}">
                <p14:modId xmlns:p14="http://schemas.microsoft.com/office/powerpoint/2010/main" val="2506792540"/>
              </p:ext>
            </p:extLst>
          </p:nvPr>
        </p:nvGraphicFramePr>
        <p:xfrm>
          <a:off x="990600" y="1143000"/>
          <a:ext cx="7620000" cy="4800600"/>
        </p:xfrm>
        <a:graphic>
          <a:graphicData uri="http://schemas.openxmlformats.org/drawingml/2006/chart">
            <c:chart xmlns:c="http://schemas.openxmlformats.org/drawingml/2006/chart" xmlns:r="http://schemas.openxmlformats.org/officeDocument/2006/relationships" r:id="rId4"/>
          </a:graphicData>
        </a:graphic>
      </p:graphicFrame>
      <p:sp>
        <p:nvSpPr>
          <p:cNvPr id="6" name="TextBox 5"/>
          <p:cNvSpPr txBox="1"/>
          <p:nvPr/>
        </p:nvSpPr>
        <p:spPr>
          <a:xfrm>
            <a:off x="2380129" y="3795473"/>
            <a:ext cx="1066800" cy="369332"/>
          </a:xfrm>
          <a:prstGeom prst="rect">
            <a:avLst/>
          </a:prstGeom>
          <a:noFill/>
        </p:spPr>
        <p:txBody>
          <a:bodyPr wrap="square" rtlCol="0">
            <a:spAutoFit/>
          </a:bodyPr>
          <a:lstStyle/>
          <a:p>
            <a:r>
              <a:rPr lang="en-US" b="1" dirty="0"/>
              <a:t>32%</a:t>
            </a:r>
          </a:p>
        </p:txBody>
      </p:sp>
      <p:sp>
        <p:nvSpPr>
          <p:cNvPr id="7" name="TextBox 6"/>
          <p:cNvSpPr txBox="1"/>
          <p:nvPr/>
        </p:nvSpPr>
        <p:spPr>
          <a:xfrm>
            <a:off x="3355848" y="3570375"/>
            <a:ext cx="1066800" cy="369332"/>
          </a:xfrm>
          <a:prstGeom prst="rect">
            <a:avLst/>
          </a:prstGeom>
          <a:noFill/>
        </p:spPr>
        <p:txBody>
          <a:bodyPr wrap="square" rtlCol="0">
            <a:spAutoFit/>
          </a:bodyPr>
          <a:lstStyle/>
          <a:p>
            <a:r>
              <a:rPr lang="en-US" b="1" dirty="0"/>
              <a:t>47%</a:t>
            </a:r>
          </a:p>
        </p:txBody>
      </p:sp>
      <p:sp>
        <p:nvSpPr>
          <p:cNvPr id="8" name="TextBox 7"/>
          <p:cNvSpPr txBox="1"/>
          <p:nvPr/>
        </p:nvSpPr>
        <p:spPr>
          <a:xfrm>
            <a:off x="5867400" y="3625239"/>
            <a:ext cx="1066800" cy="369332"/>
          </a:xfrm>
          <a:prstGeom prst="rect">
            <a:avLst/>
          </a:prstGeom>
          <a:noFill/>
        </p:spPr>
        <p:txBody>
          <a:bodyPr wrap="square" rtlCol="0">
            <a:spAutoFit/>
          </a:bodyPr>
          <a:lstStyle/>
          <a:p>
            <a:r>
              <a:rPr lang="en-US" b="1" dirty="0"/>
              <a:t>32%</a:t>
            </a:r>
          </a:p>
        </p:txBody>
      </p:sp>
      <p:sp>
        <p:nvSpPr>
          <p:cNvPr id="9" name="TextBox 8"/>
          <p:cNvSpPr txBox="1"/>
          <p:nvPr/>
        </p:nvSpPr>
        <p:spPr>
          <a:xfrm>
            <a:off x="6858000" y="3192407"/>
            <a:ext cx="1066800" cy="369332"/>
          </a:xfrm>
          <a:prstGeom prst="rect">
            <a:avLst/>
          </a:prstGeom>
          <a:noFill/>
        </p:spPr>
        <p:txBody>
          <a:bodyPr wrap="square" rtlCol="0">
            <a:spAutoFit/>
          </a:bodyPr>
          <a:lstStyle/>
          <a:p>
            <a:r>
              <a:rPr lang="en-US" b="1" dirty="0"/>
              <a:t>42%</a:t>
            </a:r>
          </a:p>
        </p:txBody>
      </p:sp>
    </p:spTree>
    <p:extLst>
      <p:ext uri="{BB962C8B-B14F-4D97-AF65-F5344CB8AC3E}">
        <p14:creationId xmlns:p14="http://schemas.microsoft.com/office/powerpoint/2010/main" val="35092396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34200" y="6007100"/>
            <a:ext cx="1905000" cy="598753"/>
          </a:xfrm>
          <a:prstGeom prst="rect">
            <a:avLst/>
          </a:prstGeom>
        </p:spPr>
      </p:pic>
      <p:sp>
        <p:nvSpPr>
          <p:cNvPr id="11" name="Title 2">
            <a:extLst>
              <a:ext uri="{FF2B5EF4-FFF2-40B4-BE49-F238E27FC236}">
                <a16:creationId xmlns="" xmlns:a16="http://schemas.microsoft.com/office/drawing/2014/main" id="{186723C0-9BCC-4DF0-AD2D-F0FFE4D99DF9}"/>
              </a:ext>
            </a:extLst>
          </p:cNvPr>
          <p:cNvSpPr>
            <a:spLocks noGrp="1"/>
          </p:cNvSpPr>
          <p:nvPr>
            <p:ph type="title"/>
          </p:nvPr>
        </p:nvSpPr>
        <p:spPr>
          <a:xfrm>
            <a:off x="457200" y="274638"/>
            <a:ext cx="8229600" cy="1143000"/>
          </a:xfrm>
        </p:spPr>
        <p:txBody>
          <a:bodyPr>
            <a:noAutofit/>
          </a:bodyPr>
          <a:lstStyle/>
          <a:p>
            <a:r>
              <a:rPr lang="en-US" sz="4000" dirty="0">
                <a:effectLst/>
              </a:rPr>
              <a:t>Recreation Amenities</a:t>
            </a:r>
            <a:br>
              <a:rPr lang="en-US" sz="4000" dirty="0">
                <a:effectLst/>
              </a:rPr>
            </a:br>
            <a:endParaRPr lang="en-US" sz="4000" dirty="0"/>
          </a:p>
        </p:txBody>
      </p:sp>
      <p:graphicFrame>
        <p:nvGraphicFramePr>
          <p:cNvPr id="4" name="Chart 3">
            <a:extLst>
              <a:ext uri="{FF2B5EF4-FFF2-40B4-BE49-F238E27FC236}">
                <a16:creationId xmlns="" xmlns:a16="http://schemas.microsoft.com/office/drawing/2014/main" id="{357673B5-CBC3-40DC-A0A1-D736840806E4}"/>
              </a:ext>
            </a:extLst>
          </p:cNvPr>
          <p:cNvGraphicFramePr/>
          <p:nvPr>
            <p:extLst>
              <p:ext uri="{D42A27DB-BD31-4B8C-83A1-F6EECF244321}">
                <p14:modId xmlns:p14="http://schemas.microsoft.com/office/powerpoint/2010/main" val="1835004266"/>
              </p:ext>
            </p:extLst>
          </p:nvPr>
        </p:nvGraphicFramePr>
        <p:xfrm>
          <a:off x="990600" y="1143000"/>
          <a:ext cx="7620000" cy="4800600"/>
        </p:xfrm>
        <a:graphic>
          <a:graphicData uri="http://schemas.openxmlformats.org/drawingml/2006/chart">
            <c:chart xmlns:c="http://schemas.openxmlformats.org/drawingml/2006/chart" xmlns:r="http://schemas.openxmlformats.org/officeDocument/2006/relationships" r:id="rId4"/>
          </a:graphicData>
        </a:graphic>
      </p:graphicFrame>
      <p:sp>
        <p:nvSpPr>
          <p:cNvPr id="6" name="TextBox 5"/>
          <p:cNvSpPr txBox="1"/>
          <p:nvPr/>
        </p:nvSpPr>
        <p:spPr>
          <a:xfrm>
            <a:off x="2362200" y="3385709"/>
            <a:ext cx="1066800" cy="369332"/>
          </a:xfrm>
          <a:prstGeom prst="rect">
            <a:avLst/>
          </a:prstGeom>
          <a:noFill/>
        </p:spPr>
        <p:txBody>
          <a:bodyPr wrap="square" rtlCol="0">
            <a:spAutoFit/>
          </a:bodyPr>
          <a:lstStyle/>
          <a:p>
            <a:r>
              <a:rPr lang="en-US" b="1" dirty="0"/>
              <a:t>47%</a:t>
            </a:r>
          </a:p>
        </p:txBody>
      </p:sp>
      <p:sp>
        <p:nvSpPr>
          <p:cNvPr id="7" name="TextBox 6"/>
          <p:cNvSpPr txBox="1"/>
          <p:nvPr/>
        </p:nvSpPr>
        <p:spPr>
          <a:xfrm>
            <a:off x="3355848" y="3570375"/>
            <a:ext cx="1066800" cy="369332"/>
          </a:xfrm>
          <a:prstGeom prst="rect">
            <a:avLst/>
          </a:prstGeom>
          <a:noFill/>
        </p:spPr>
        <p:txBody>
          <a:bodyPr wrap="square" rtlCol="0">
            <a:spAutoFit/>
          </a:bodyPr>
          <a:lstStyle/>
          <a:p>
            <a:r>
              <a:rPr lang="en-US" b="1" dirty="0"/>
              <a:t>42%</a:t>
            </a:r>
          </a:p>
        </p:txBody>
      </p:sp>
      <p:sp>
        <p:nvSpPr>
          <p:cNvPr id="8" name="TextBox 7"/>
          <p:cNvSpPr txBox="1"/>
          <p:nvPr/>
        </p:nvSpPr>
        <p:spPr>
          <a:xfrm>
            <a:off x="5867400" y="3625239"/>
            <a:ext cx="1066800" cy="369332"/>
          </a:xfrm>
          <a:prstGeom prst="rect">
            <a:avLst/>
          </a:prstGeom>
          <a:noFill/>
        </p:spPr>
        <p:txBody>
          <a:bodyPr wrap="square" rtlCol="0">
            <a:spAutoFit/>
          </a:bodyPr>
          <a:lstStyle/>
          <a:p>
            <a:r>
              <a:rPr lang="en-US" b="1" dirty="0"/>
              <a:t>42%</a:t>
            </a:r>
          </a:p>
        </p:txBody>
      </p:sp>
      <p:sp>
        <p:nvSpPr>
          <p:cNvPr id="9" name="TextBox 8"/>
          <p:cNvSpPr txBox="1"/>
          <p:nvPr/>
        </p:nvSpPr>
        <p:spPr>
          <a:xfrm>
            <a:off x="6934200" y="4191000"/>
            <a:ext cx="1066800" cy="369332"/>
          </a:xfrm>
          <a:prstGeom prst="rect">
            <a:avLst/>
          </a:prstGeom>
          <a:noFill/>
        </p:spPr>
        <p:txBody>
          <a:bodyPr wrap="square" rtlCol="0">
            <a:spAutoFit/>
          </a:bodyPr>
          <a:lstStyle/>
          <a:p>
            <a:r>
              <a:rPr lang="en-US" b="1" dirty="0"/>
              <a:t>23%</a:t>
            </a:r>
          </a:p>
        </p:txBody>
      </p:sp>
    </p:spTree>
    <p:extLst>
      <p:ext uri="{BB962C8B-B14F-4D97-AF65-F5344CB8AC3E}">
        <p14:creationId xmlns:p14="http://schemas.microsoft.com/office/powerpoint/2010/main" val="3289579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34200" y="6007100"/>
            <a:ext cx="1905000" cy="598753"/>
          </a:xfrm>
          <a:prstGeom prst="rect">
            <a:avLst/>
          </a:prstGeom>
        </p:spPr>
      </p:pic>
      <p:sp>
        <p:nvSpPr>
          <p:cNvPr id="7" name="Title 2">
            <a:extLst>
              <a:ext uri="{FF2B5EF4-FFF2-40B4-BE49-F238E27FC236}">
                <a16:creationId xmlns="" xmlns:a16="http://schemas.microsoft.com/office/drawing/2014/main" id="{187ADCC6-6F7B-4E80-9B04-5B87660EB678}"/>
              </a:ext>
            </a:extLst>
          </p:cNvPr>
          <p:cNvSpPr>
            <a:spLocks noGrp="1"/>
          </p:cNvSpPr>
          <p:nvPr>
            <p:ph type="title"/>
          </p:nvPr>
        </p:nvSpPr>
        <p:spPr>
          <a:xfrm>
            <a:off x="76200" y="228600"/>
            <a:ext cx="8991600" cy="1447800"/>
          </a:xfrm>
        </p:spPr>
        <p:txBody>
          <a:bodyPr>
            <a:normAutofit/>
          </a:bodyPr>
          <a:lstStyle/>
          <a:p>
            <a:r>
              <a:rPr lang="en-US" sz="4000" dirty="0">
                <a:effectLst/>
              </a:rPr>
              <a:t>Youth Recreation Programs</a:t>
            </a:r>
            <a:br>
              <a:rPr lang="en-US" sz="4000" dirty="0">
                <a:effectLst/>
              </a:rPr>
            </a:br>
            <a:endParaRPr lang="en-US" sz="4000" dirty="0"/>
          </a:p>
        </p:txBody>
      </p:sp>
      <p:graphicFrame>
        <p:nvGraphicFramePr>
          <p:cNvPr id="10" name="Chart 9">
            <a:extLst>
              <a:ext uri="{FF2B5EF4-FFF2-40B4-BE49-F238E27FC236}">
                <a16:creationId xmlns="" xmlns:a16="http://schemas.microsoft.com/office/drawing/2014/main" id="{F3740A32-7E83-4886-9C7B-5FE5FDA7D773}"/>
              </a:ext>
            </a:extLst>
          </p:cNvPr>
          <p:cNvGraphicFramePr/>
          <p:nvPr>
            <p:extLst>
              <p:ext uri="{D42A27DB-BD31-4B8C-83A1-F6EECF244321}">
                <p14:modId xmlns:p14="http://schemas.microsoft.com/office/powerpoint/2010/main" val="216951028"/>
              </p:ext>
            </p:extLst>
          </p:nvPr>
        </p:nvGraphicFramePr>
        <p:xfrm>
          <a:off x="0" y="1417639"/>
          <a:ext cx="9067800" cy="434566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7684844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9220200" cy="1447800"/>
          </a:xfrm>
        </p:spPr>
        <p:txBody>
          <a:bodyPr>
            <a:normAutofit/>
          </a:bodyPr>
          <a:lstStyle/>
          <a:p>
            <a:r>
              <a:rPr lang="en-US" sz="4000" dirty="0">
                <a:effectLst/>
              </a:rPr>
              <a:t>Youth Recreation Programs</a:t>
            </a:r>
            <a:br>
              <a:rPr lang="en-US" sz="4000" dirty="0">
                <a:effectLst/>
              </a:rPr>
            </a:br>
            <a:endParaRPr lang="en-US" sz="40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34200" y="6007100"/>
            <a:ext cx="1905000" cy="598753"/>
          </a:xfrm>
          <a:prstGeom prst="rect">
            <a:avLst/>
          </a:prstGeom>
        </p:spPr>
      </p:pic>
      <p:sp>
        <p:nvSpPr>
          <p:cNvPr id="3" name="Content Placeholder 2">
            <a:extLst>
              <a:ext uri="{FF2B5EF4-FFF2-40B4-BE49-F238E27FC236}">
                <a16:creationId xmlns="" xmlns:a16="http://schemas.microsoft.com/office/drawing/2014/main" id="{E3EB8145-4DE1-4B7A-A86F-F63361E1E137}"/>
              </a:ext>
            </a:extLst>
          </p:cNvPr>
          <p:cNvSpPr>
            <a:spLocks noGrp="1"/>
          </p:cNvSpPr>
          <p:nvPr>
            <p:ph idx="1"/>
          </p:nvPr>
        </p:nvSpPr>
        <p:spPr>
          <a:xfrm>
            <a:off x="457200" y="1295401"/>
            <a:ext cx="8153400" cy="2057399"/>
          </a:xfrm>
        </p:spPr>
        <p:txBody>
          <a:bodyPr>
            <a:normAutofit fontScale="92500" lnSpcReduction="10000"/>
          </a:bodyPr>
          <a:lstStyle/>
          <a:p>
            <a:pPr marL="109728" indent="0">
              <a:buNone/>
            </a:pPr>
            <a:r>
              <a:rPr lang="en-US" b="1" dirty="0"/>
              <a:t>2012 vs 2017 Key Takeaways:</a:t>
            </a:r>
          </a:p>
          <a:p>
            <a:endParaRPr lang="en-US" dirty="0"/>
          </a:p>
          <a:p>
            <a:r>
              <a:rPr lang="en-US" dirty="0"/>
              <a:t>Learn to swim remains highest priority.</a:t>
            </a:r>
          </a:p>
          <a:p>
            <a:endParaRPr lang="en-US" dirty="0"/>
          </a:p>
          <a:p>
            <a:r>
              <a:rPr lang="en-US" dirty="0"/>
              <a:t>Big riser - Youth athletics (+10% high priority)</a:t>
            </a:r>
          </a:p>
          <a:p>
            <a:pPr marL="109728" indent="0">
              <a:buNone/>
            </a:pPr>
            <a:endParaRPr lang="en-US" dirty="0"/>
          </a:p>
          <a:p>
            <a:pPr marL="109728" indent="0">
              <a:buNone/>
            </a:pPr>
            <a:endParaRPr lang="en-US" dirty="0"/>
          </a:p>
          <a:p>
            <a:pPr marL="109728" indent="0">
              <a:buNone/>
            </a:pPr>
            <a:endParaRPr lang="en-US" dirty="0"/>
          </a:p>
        </p:txBody>
      </p:sp>
      <p:graphicFrame>
        <p:nvGraphicFramePr>
          <p:cNvPr id="7" name="Chart 6">
            <a:extLst>
              <a:ext uri="{FF2B5EF4-FFF2-40B4-BE49-F238E27FC236}">
                <a16:creationId xmlns="" xmlns:a16="http://schemas.microsoft.com/office/drawing/2014/main" id="{8D794EFE-D173-4505-937D-709DA78EBC9A}"/>
              </a:ext>
            </a:extLst>
          </p:cNvPr>
          <p:cNvGraphicFramePr/>
          <p:nvPr>
            <p:extLst>
              <p:ext uri="{D42A27DB-BD31-4B8C-83A1-F6EECF244321}">
                <p14:modId xmlns:p14="http://schemas.microsoft.com/office/powerpoint/2010/main" val="1763336132"/>
              </p:ext>
            </p:extLst>
          </p:nvPr>
        </p:nvGraphicFramePr>
        <p:xfrm>
          <a:off x="1358605" y="908050"/>
          <a:ext cx="6350589" cy="5867400"/>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p:cNvSpPr txBox="1"/>
          <p:nvPr/>
        </p:nvSpPr>
        <p:spPr>
          <a:xfrm>
            <a:off x="3581400" y="4694793"/>
            <a:ext cx="1066800" cy="369332"/>
          </a:xfrm>
          <a:prstGeom prst="rect">
            <a:avLst/>
          </a:prstGeom>
          <a:noFill/>
        </p:spPr>
        <p:txBody>
          <a:bodyPr wrap="square" rtlCol="0">
            <a:spAutoFit/>
          </a:bodyPr>
          <a:lstStyle/>
          <a:p>
            <a:r>
              <a:rPr lang="en-US" b="1" dirty="0"/>
              <a:t>45%</a:t>
            </a:r>
          </a:p>
        </p:txBody>
      </p:sp>
      <p:sp>
        <p:nvSpPr>
          <p:cNvPr id="9" name="TextBox 8"/>
          <p:cNvSpPr txBox="1"/>
          <p:nvPr/>
        </p:nvSpPr>
        <p:spPr>
          <a:xfrm>
            <a:off x="5135479" y="4694793"/>
            <a:ext cx="1066800" cy="369332"/>
          </a:xfrm>
          <a:prstGeom prst="rect">
            <a:avLst/>
          </a:prstGeom>
          <a:noFill/>
        </p:spPr>
        <p:txBody>
          <a:bodyPr wrap="square" rtlCol="0">
            <a:spAutoFit/>
          </a:bodyPr>
          <a:lstStyle/>
          <a:p>
            <a:r>
              <a:rPr lang="en-US" b="1" dirty="0"/>
              <a:t>55%</a:t>
            </a:r>
          </a:p>
        </p:txBody>
      </p:sp>
    </p:spTree>
    <p:extLst>
      <p:ext uri="{BB962C8B-B14F-4D97-AF65-F5344CB8AC3E}">
        <p14:creationId xmlns:p14="http://schemas.microsoft.com/office/powerpoint/2010/main" val="1723577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34200" y="6007100"/>
            <a:ext cx="1905000" cy="598753"/>
          </a:xfrm>
          <a:prstGeom prst="rect">
            <a:avLst/>
          </a:prstGeom>
        </p:spPr>
      </p:pic>
      <p:sp>
        <p:nvSpPr>
          <p:cNvPr id="7" name="Title 2">
            <a:extLst>
              <a:ext uri="{FF2B5EF4-FFF2-40B4-BE49-F238E27FC236}">
                <a16:creationId xmlns="" xmlns:a16="http://schemas.microsoft.com/office/drawing/2014/main" id="{4DC6BD4F-437E-4E26-AF4B-7A28E3BCF79C}"/>
              </a:ext>
            </a:extLst>
          </p:cNvPr>
          <p:cNvSpPr txBox="1">
            <a:spLocks noGrp="1"/>
          </p:cNvSpPr>
          <p:nvPr>
            <p:ph type="title"/>
          </p:nvPr>
        </p:nvSpPr>
        <p:spPr>
          <a:xfrm>
            <a:off x="228600" y="274638"/>
            <a:ext cx="8839200" cy="1143000"/>
          </a:xfrm>
          <a:prstGeom prst="rect">
            <a:avLst/>
          </a:prstGeom>
        </p:spPr>
        <p:txBody>
          <a:bodyPr vert="horz" rtlCol="0" anchor="ctr">
            <a:no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r>
              <a:rPr lang="en-US" sz="4000" dirty="0">
                <a:effectLst/>
              </a:rPr>
              <a:t>Adult Recreation Programs</a:t>
            </a:r>
            <a:br>
              <a:rPr lang="en-US" sz="4000" dirty="0">
                <a:effectLst/>
              </a:rPr>
            </a:br>
            <a:endParaRPr lang="en-US" sz="4000" dirty="0"/>
          </a:p>
        </p:txBody>
      </p:sp>
      <p:graphicFrame>
        <p:nvGraphicFramePr>
          <p:cNvPr id="9" name="Chart 8">
            <a:extLst>
              <a:ext uri="{FF2B5EF4-FFF2-40B4-BE49-F238E27FC236}">
                <a16:creationId xmlns="" xmlns:a16="http://schemas.microsoft.com/office/drawing/2014/main" id="{3BED3DC6-E2C3-46C2-B4B1-66288DC8A539}"/>
              </a:ext>
            </a:extLst>
          </p:cNvPr>
          <p:cNvGraphicFramePr/>
          <p:nvPr>
            <p:extLst>
              <p:ext uri="{D42A27DB-BD31-4B8C-83A1-F6EECF244321}">
                <p14:modId xmlns:p14="http://schemas.microsoft.com/office/powerpoint/2010/main" val="666620407"/>
              </p:ext>
            </p:extLst>
          </p:nvPr>
        </p:nvGraphicFramePr>
        <p:xfrm>
          <a:off x="0" y="1417639"/>
          <a:ext cx="9067800" cy="434566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4276852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715962"/>
          </a:xfrm>
        </p:spPr>
        <p:txBody>
          <a:bodyPr>
            <a:noAutofit/>
          </a:bodyPr>
          <a:lstStyle/>
          <a:p>
            <a:r>
              <a:rPr lang="en-US" sz="4000" dirty="0">
                <a:effectLst/>
              </a:rPr>
              <a:t/>
            </a:r>
            <a:br>
              <a:rPr lang="en-US" sz="4000" dirty="0">
                <a:effectLst/>
              </a:rPr>
            </a:br>
            <a:r>
              <a:rPr lang="en-US" sz="4000" dirty="0">
                <a:effectLst/>
              </a:rPr>
              <a:t>Adult Recreation Programs</a:t>
            </a:r>
            <a:endParaRPr lang="en-US" sz="40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34200" y="6007100"/>
            <a:ext cx="1905000" cy="598753"/>
          </a:xfrm>
          <a:prstGeom prst="rect">
            <a:avLst/>
          </a:prstGeom>
        </p:spPr>
      </p:pic>
      <p:sp>
        <p:nvSpPr>
          <p:cNvPr id="3" name="Content Placeholder 2">
            <a:extLst>
              <a:ext uri="{FF2B5EF4-FFF2-40B4-BE49-F238E27FC236}">
                <a16:creationId xmlns="" xmlns:a16="http://schemas.microsoft.com/office/drawing/2014/main" id="{E3EB8145-4DE1-4B7A-A86F-F63361E1E137}"/>
              </a:ext>
            </a:extLst>
          </p:cNvPr>
          <p:cNvSpPr>
            <a:spLocks noGrp="1"/>
          </p:cNvSpPr>
          <p:nvPr>
            <p:ph idx="1"/>
          </p:nvPr>
        </p:nvSpPr>
        <p:spPr/>
        <p:txBody>
          <a:bodyPr>
            <a:normAutofit/>
          </a:bodyPr>
          <a:lstStyle/>
          <a:p>
            <a:pPr marL="109728" indent="0">
              <a:buNone/>
            </a:pPr>
            <a:r>
              <a:rPr lang="en-US" b="1" dirty="0"/>
              <a:t>2012 vs 2017 Key Takeaways:</a:t>
            </a:r>
          </a:p>
          <a:p>
            <a:endParaRPr lang="en-US" dirty="0"/>
          </a:p>
          <a:p>
            <a:r>
              <a:rPr lang="en-US" dirty="0"/>
              <a:t>All categories in adult recreation remained at the same ranking.</a:t>
            </a:r>
          </a:p>
          <a:p>
            <a:endParaRPr lang="en-US" dirty="0"/>
          </a:p>
          <a:p>
            <a:r>
              <a:rPr lang="en-US" dirty="0"/>
              <a:t>Fitness, continuing education, and organized athletics are the top three priorities of respondents.</a:t>
            </a:r>
          </a:p>
          <a:p>
            <a:pPr marL="109728" indent="0">
              <a:buNone/>
            </a:pPr>
            <a:endParaRPr lang="en-US" dirty="0"/>
          </a:p>
          <a:p>
            <a:pPr marL="109728" indent="0">
              <a:buNone/>
            </a:pPr>
            <a:endParaRPr lang="en-US" dirty="0"/>
          </a:p>
          <a:p>
            <a:pPr marL="109728" indent="0">
              <a:buNone/>
            </a:pPr>
            <a:endParaRPr lang="en-US" dirty="0"/>
          </a:p>
          <a:p>
            <a:pPr marL="109728" indent="0">
              <a:buNone/>
            </a:pPr>
            <a:endParaRPr lang="en-US" dirty="0"/>
          </a:p>
        </p:txBody>
      </p:sp>
    </p:spTree>
    <p:extLst>
      <p:ext uri="{BB962C8B-B14F-4D97-AF65-F5344CB8AC3E}">
        <p14:creationId xmlns:p14="http://schemas.microsoft.com/office/powerpoint/2010/main" val="20479304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34200" y="6007100"/>
            <a:ext cx="1905000" cy="598753"/>
          </a:xfrm>
          <a:prstGeom prst="rect">
            <a:avLst/>
          </a:prstGeom>
        </p:spPr>
      </p:pic>
      <p:sp>
        <p:nvSpPr>
          <p:cNvPr id="11" name="Title 2"/>
          <p:cNvSpPr>
            <a:spLocks noGrp="1"/>
          </p:cNvSpPr>
          <p:nvPr>
            <p:ph type="title"/>
          </p:nvPr>
        </p:nvSpPr>
        <p:spPr>
          <a:xfrm>
            <a:off x="0" y="228600"/>
            <a:ext cx="9372600" cy="1359598"/>
          </a:xfrm>
        </p:spPr>
        <p:txBody>
          <a:bodyPr>
            <a:noAutofit/>
          </a:bodyPr>
          <a:lstStyle/>
          <a:p>
            <a:r>
              <a:rPr lang="en-US" sz="4000" dirty="0">
                <a:effectLst/>
              </a:rPr>
              <a:t>Recreation Services and Programs</a:t>
            </a:r>
            <a:br>
              <a:rPr lang="en-US" sz="4000" dirty="0">
                <a:effectLst/>
              </a:rPr>
            </a:br>
            <a:endParaRPr lang="en-US" sz="4000" dirty="0"/>
          </a:p>
        </p:txBody>
      </p:sp>
      <p:graphicFrame>
        <p:nvGraphicFramePr>
          <p:cNvPr id="6" name="Chart 5">
            <a:extLst>
              <a:ext uri="{FF2B5EF4-FFF2-40B4-BE49-F238E27FC236}">
                <a16:creationId xmlns="" xmlns:a16="http://schemas.microsoft.com/office/drawing/2014/main" id="{C247D6DD-9EA9-4A51-83D6-74F3A48662CC}"/>
              </a:ext>
            </a:extLst>
          </p:cNvPr>
          <p:cNvGraphicFramePr/>
          <p:nvPr>
            <p:extLst>
              <p:ext uri="{D42A27DB-BD31-4B8C-83A1-F6EECF244321}">
                <p14:modId xmlns:p14="http://schemas.microsoft.com/office/powerpoint/2010/main" val="1739961980"/>
              </p:ext>
            </p:extLst>
          </p:nvPr>
        </p:nvGraphicFramePr>
        <p:xfrm>
          <a:off x="76200" y="1218803"/>
          <a:ext cx="9067800" cy="518159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14839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0"/>
            <a:ext cx="8229600" cy="1752600"/>
          </a:xfrm>
        </p:spPr>
        <p:txBody>
          <a:bodyPr>
            <a:normAutofit fontScale="90000"/>
          </a:bodyPr>
          <a:lstStyle/>
          <a:p>
            <a:r>
              <a:rPr lang="en-US" dirty="0">
                <a:effectLst/>
              </a:rPr>
              <a:t>Recreation Services and Programs </a:t>
            </a:r>
            <a:br>
              <a:rPr lang="en-US" dirty="0">
                <a:effectLst/>
              </a:rPr>
            </a:br>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34200" y="6007100"/>
            <a:ext cx="1905000" cy="598753"/>
          </a:xfrm>
          <a:prstGeom prst="rect">
            <a:avLst/>
          </a:prstGeom>
        </p:spPr>
      </p:pic>
      <p:sp>
        <p:nvSpPr>
          <p:cNvPr id="3" name="Content Placeholder 2">
            <a:extLst>
              <a:ext uri="{FF2B5EF4-FFF2-40B4-BE49-F238E27FC236}">
                <a16:creationId xmlns="" xmlns:a16="http://schemas.microsoft.com/office/drawing/2014/main" id="{E3EB8145-4DE1-4B7A-A86F-F63361E1E137}"/>
              </a:ext>
            </a:extLst>
          </p:cNvPr>
          <p:cNvSpPr>
            <a:spLocks noGrp="1"/>
          </p:cNvSpPr>
          <p:nvPr>
            <p:ph idx="1"/>
          </p:nvPr>
        </p:nvSpPr>
        <p:spPr>
          <a:xfrm>
            <a:off x="228600" y="1066800"/>
            <a:ext cx="8534400" cy="2971799"/>
          </a:xfrm>
        </p:spPr>
        <p:txBody>
          <a:bodyPr>
            <a:normAutofit lnSpcReduction="10000"/>
          </a:bodyPr>
          <a:lstStyle/>
          <a:p>
            <a:pPr marL="109728" indent="0">
              <a:buNone/>
            </a:pPr>
            <a:r>
              <a:rPr lang="en-US" b="1" dirty="0"/>
              <a:t>2012 vs 2017 Key Takeaways:</a:t>
            </a:r>
          </a:p>
          <a:p>
            <a:pPr marL="109728" indent="0">
              <a:buNone/>
            </a:pPr>
            <a:endParaRPr lang="en-US" dirty="0"/>
          </a:p>
          <a:p>
            <a:r>
              <a:rPr lang="en-US" dirty="0"/>
              <a:t>After school programs and drop-in childcare went up as priority services.</a:t>
            </a:r>
          </a:p>
          <a:p>
            <a:pPr marL="109728" indent="0">
              <a:buNone/>
            </a:pPr>
            <a:endParaRPr lang="en-US" dirty="0"/>
          </a:p>
          <a:p>
            <a:r>
              <a:rPr lang="en-US" dirty="0"/>
              <a:t>Large drop in need of open access to computer labs as a general priority:</a:t>
            </a:r>
          </a:p>
          <a:p>
            <a:endParaRPr lang="en-US" dirty="0"/>
          </a:p>
          <a:p>
            <a:pPr marL="109728" indent="0">
              <a:buNone/>
            </a:pPr>
            <a:endParaRPr lang="en-US" dirty="0"/>
          </a:p>
          <a:p>
            <a:pPr marL="109728" indent="0">
              <a:buNone/>
            </a:pPr>
            <a:endParaRPr lang="en-US" dirty="0"/>
          </a:p>
          <a:p>
            <a:pPr marL="109728" indent="0">
              <a:buNone/>
            </a:pPr>
            <a:endParaRPr lang="en-US" dirty="0"/>
          </a:p>
          <a:p>
            <a:pPr marL="109728" indent="0">
              <a:buNone/>
            </a:pPr>
            <a:endParaRPr lang="en-US" dirty="0"/>
          </a:p>
          <a:p>
            <a:pPr marL="109728" indent="0">
              <a:buNone/>
            </a:pPr>
            <a:endParaRPr lang="en-US" dirty="0"/>
          </a:p>
        </p:txBody>
      </p:sp>
      <p:graphicFrame>
        <p:nvGraphicFramePr>
          <p:cNvPr id="10" name="Chart 9">
            <a:extLst>
              <a:ext uri="{FF2B5EF4-FFF2-40B4-BE49-F238E27FC236}">
                <a16:creationId xmlns="" xmlns:a16="http://schemas.microsoft.com/office/drawing/2014/main" id="{AD5C4A1E-8425-42B8-906F-F6994FC73885}"/>
              </a:ext>
            </a:extLst>
          </p:cNvPr>
          <p:cNvGraphicFramePr/>
          <p:nvPr>
            <p:extLst>
              <p:ext uri="{D42A27DB-BD31-4B8C-83A1-F6EECF244321}">
                <p14:modId xmlns:p14="http://schemas.microsoft.com/office/powerpoint/2010/main" val="178064494"/>
              </p:ext>
            </p:extLst>
          </p:nvPr>
        </p:nvGraphicFramePr>
        <p:xfrm>
          <a:off x="2057400" y="3962400"/>
          <a:ext cx="5181600" cy="2770117"/>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Box 6"/>
          <p:cNvSpPr txBox="1"/>
          <p:nvPr/>
        </p:nvSpPr>
        <p:spPr>
          <a:xfrm>
            <a:off x="3810000" y="5016226"/>
            <a:ext cx="1066800" cy="369332"/>
          </a:xfrm>
          <a:prstGeom prst="rect">
            <a:avLst/>
          </a:prstGeom>
          <a:noFill/>
        </p:spPr>
        <p:txBody>
          <a:bodyPr wrap="square" rtlCol="0">
            <a:spAutoFit/>
          </a:bodyPr>
          <a:lstStyle/>
          <a:p>
            <a:r>
              <a:rPr lang="en-US" b="1" dirty="0"/>
              <a:t>64%</a:t>
            </a:r>
          </a:p>
        </p:txBody>
      </p:sp>
      <p:sp>
        <p:nvSpPr>
          <p:cNvPr id="8" name="TextBox 7"/>
          <p:cNvSpPr txBox="1"/>
          <p:nvPr/>
        </p:nvSpPr>
        <p:spPr>
          <a:xfrm>
            <a:off x="5105400" y="5016226"/>
            <a:ext cx="1066800" cy="369332"/>
          </a:xfrm>
          <a:prstGeom prst="rect">
            <a:avLst/>
          </a:prstGeom>
          <a:noFill/>
        </p:spPr>
        <p:txBody>
          <a:bodyPr wrap="square" rtlCol="0">
            <a:spAutoFit/>
          </a:bodyPr>
          <a:lstStyle/>
          <a:p>
            <a:r>
              <a:rPr lang="en-US" b="1" dirty="0"/>
              <a:t>45%</a:t>
            </a:r>
          </a:p>
        </p:txBody>
      </p:sp>
    </p:spTree>
    <p:extLst>
      <p:ext uri="{BB962C8B-B14F-4D97-AF65-F5344CB8AC3E}">
        <p14:creationId xmlns:p14="http://schemas.microsoft.com/office/powerpoint/2010/main" val="13824765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8600"/>
            <a:ext cx="8229600" cy="1242104"/>
          </a:xfrm>
        </p:spPr>
        <p:txBody>
          <a:bodyPr>
            <a:normAutofit fontScale="90000"/>
          </a:bodyPr>
          <a:lstStyle/>
          <a:p>
            <a:r>
              <a:rPr lang="en-US" sz="4400" dirty="0"/>
              <a:t>Outreach and Communication</a:t>
            </a:r>
            <a:r>
              <a:rPr lang="en-US" sz="4400" dirty="0">
                <a:effectLst/>
              </a:rPr>
              <a:t/>
            </a:r>
            <a:br>
              <a:rPr lang="en-US" sz="4400" dirty="0">
                <a:effectLst/>
              </a:rPr>
            </a:br>
            <a:r>
              <a:rPr lang="en-US" sz="2700" b="0" dirty="0">
                <a:effectLst/>
              </a:rPr>
              <a:t>How did you learn about </a:t>
            </a:r>
            <a:r>
              <a:rPr lang="en-US" sz="2700" b="0" dirty="0" err="1">
                <a:effectLst/>
              </a:rPr>
              <a:t>SLCo</a:t>
            </a:r>
            <a:r>
              <a:rPr lang="en-US" sz="2700" b="0" dirty="0">
                <a:effectLst/>
              </a:rPr>
              <a:t> Parks and Recreation?</a:t>
            </a:r>
            <a:r>
              <a:rPr lang="en-US" sz="2700" dirty="0">
                <a:effectLst/>
              </a:rPr>
              <a:t/>
            </a:r>
            <a:br>
              <a:rPr lang="en-US" sz="2700" dirty="0">
                <a:effectLst/>
              </a:rPr>
            </a:br>
            <a:endParaRPr lang="en-US" sz="2700"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34200" y="6007100"/>
            <a:ext cx="1905000" cy="598753"/>
          </a:xfrm>
          <a:prstGeom prst="rect">
            <a:avLst/>
          </a:prstGeom>
        </p:spPr>
      </p:pic>
      <p:graphicFrame>
        <p:nvGraphicFramePr>
          <p:cNvPr id="6" name="Chart 5">
            <a:extLst>
              <a:ext uri="{FF2B5EF4-FFF2-40B4-BE49-F238E27FC236}">
                <a16:creationId xmlns="" xmlns:a16="http://schemas.microsoft.com/office/drawing/2014/main" id="{5A017016-A089-4938-A9A1-6664D3AF33CD}"/>
              </a:ext>
            </a:extLst>
          </p:cNvPr>
          <p:cNvGraphicFramePr/>
          <p:nvPr>
            <p:extLst>
              <p:ext uri="{D42A27DB-BD31-4B8C-83A1-F6EECF244321}">
                <p14:modId xmlns:p14="http://schemas.microsoft.com/office/powerpoint/2010/main" val="1227031296"/>
              </p:ext>
            </p:extLst>
          </p:nvPr>
        </p:nvGraphicFramePr>
        <p:xfrm>
          <a:off x="76200" y="1143001"/>
          <a:ext cx="8991600" cy="462030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58732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Project Profile</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34200" y="6007100"/>
            <a:ext cx="1905000" cy="598753"/>
          </a:xfrm>
          <a:prstGeom prst="rect">
            <a:avLst/>
          </a:prstGeom>
        </p:spPr>
      </p:pic>
      <p:sp>
        <p:nvSpPr>
          <p:cNvPr id="2" name="Content Placeholder 1">
            <a:extLst>
              <a:ext uri="{FF2B5EF4-FFF2-40B4-BE49-F238E27FC236}">
                <a16:creationId xmlns="" xmlns:a16="http://schemas.microsoft.com/office/drawing/2014/main" id="{FE9F7A8B-D539-45D4-B096-21E49B5A12C7}"/>
              </a:ext>
            </a:extLst>
          </p:cNvPr>
          <p:cNvSpPr>
            <a:spLocks noGrp="1"/>
          </p:cNvSpPr>
          <p:nvPr>
            <p:ph idx="1"/>
          </p:nvPr>
        </p:nvSpPr>
        <p:spPr/>
        <p:txBody>
          <a:bodyPr>
            <a:normAutofit fontScale="92500"/>
          </a:bodyPr>
          <a:lstStyle/>
          <a:p>
            <a:r>
              <a:rPr lang="en-US" dirty="0"/>
              <a:t>We are comparing two statistically-significant surveys of </a:t>
            </a:r>
            <a:r>
              <a:rPr lang="en-US" dirty="0" err="1"/>
              <a:t>SLCo</a:t>
            </a:r>
            <a:r>
              <a:rPr lang="en-US" dirty="0"/>
              <a:t> residents.</a:t>
            </a:r>
          </a:p>
          <a:p>
            <a:pPr marL="109728" indent="0">
              <a:buNone/>
            </a:pPr>
            <a:endParaRPr lang="en-US" dirty="0"/>
          </a:p>
          <a:p>
            <a:r>
              <a:rPr lang="en-US" dirty="0"/>
              <a:t>Studies conducted five years apart 2012 &amp; 2017.</a:t>
            </a:r>
          </a:p>
          <a:p>
            <a:endParaRPr lang="en-US" dirty="0"/>
          </a:p>
          <a:p>
            <a:r>
              <a:rPr lang="en-US" dirty="0"/>
              <a:t>Results identify trends in service needs of county residents delivered by parks and recreation. </a:t>
            </a:r>
          </a:p>
          <a:p>
            <a:endParaRPr lang="en-US" dirty="0"/>
          </a:p>
          <a:p>
            <a:r>
              <a:rPr lang="en-US" dirty="0"/>
              <a:t>Prevailing attitudes around revenue and fees and future actions are also examined.</a:t>
            </a:r>
          </a:p>
          <a:p>
            <a:endParaRPr lang="en-US" dirty="0"/>
          </a:p>
        </p:txBody>
      </p:sp>
    </p:spTree>
    <p:extLst>
      <p:ext uri="{BB962C8B-B14F-4D97-AF65-F5344CB8AC3E}">
        <p14:creationId xmlns:p14="http://schemas.microsoft.com/office/powerpoint/2010/main" val="9576832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effectLst/>
              </a:rPr>
              <a:t>Outreach and Communication</a:t>
            </a:r>
            <a:br>
              <a:rPr lang="en-US" dirty="0">
                <a:effectLst/>
              </a:rPr>
            </a:br>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34200" y="6007100"/>
            <a:ext cx="1905000" cy="598753"/>
          </a:xfrm>
          <a:prstGeom prst="rect">
            <a:avLst/>
          </a:prstGeom>
        </p:spPr>
      </p:pic>
      <p:sp>
        <p:nvSpPr>
          <p:cNvPr id="3" name="Content Placeholder 2">
            <a:extLst>
              <a:ext uri="{FF2B5EF4-FFF2-40B4-BE49-F238E27FC236}">
                <a16:creationId xmlns="" xmlns:a16="http://schemas.microsoft.com/office/drawing/2014/main" id="{E3EB8145-4DE1-4B7A-A86F-F63361E1E137}"/>
              </a:ext>
            </a:extLst>
          </p:cNvPr>
          <p:cNvSpPr>
            <a:spLocks noGrp="1"/>
          </p:cNvSpPr>
          <p:nvPr>
            <p:ph idx="1"/>
          </p:nvPr>
        </p:nvSpPr>
        <p:spPr>
          <a:xfrm>
            <a:off x="457200" y="1143001"/>
            <a:ext cx="8229600" cy="1447800"/>
          </a:xfrm>
        </p:spPr>
        <p:txBody>
          <a:bodyPr>
            <a:normAutofit/>
          </a:bodyPr>
          <a:lstStyle/>
          <a:p>
            <a:pPr marL="109728" indent="0">
              <a:buNone/>
            </a:pPr>
            <a:r>
              <a:rPr lang="en-US" b="1" dirty="0"/>
              <a:t>2012 vs 2017 Key Takeaways:</a:t>
            </a:r>
          </a:p>
          <a:p>
            <a:pPr marL="109728" indent="0">
              <a:buNone/>
            </a:pPr>
            <a:endParaRPr lang="en-US" dirty="0"/>
          </a:p>
          <a:p>
            <a:r>
              <a:rPr lang="en-US" dirty="0"/>
              <a:t>Social media up, Newspapers down.</a:t>
            </a:r>
          </a:p>
          <a:p>
            <a:pPr marL="109728" indent="0">
              <a:buNone/>
            </a:pPr>
            <a:endParaRPr lang="en-US" dirty="0"/>
          </a:p>
        </p:txBody>
      </p:sp>
      <p:graphicFrame>
        <p:nvGraphicFramePr>
          <p:cNvPr id="7" name="Chart 6">
            <a:extLst>
              <a:ext uri="{FF2B5EF4-FFF2-40B4-BE49-F238E27FC236}">
                <a16:creationId xmlns="" xmlns:a16="http://schemas.microsoft.com/office/drawing/2014/main" id="{F043BA0B-A83F-41B9-BA3B-E6D4195792FE}"/>
              </a:ext>
            </a:extLst>
          </p:cNvPr>
          <p:cNvGraphicFramePr/>
          <p:nvPr>
            <p:extLst>
              <p:ext uri="{D42A27DB-BD31-4B8C-83A1-F6EECF244321}">
                <p14:modId xmlns:p14="http://schemas.microsoft.com/office/powerpoint/2010/main" val="2584760665"/>
              </p:ext>
            </p:extLst>
          </p:nvPr>
        </p:nvGraphicFramePr>
        <p:xfrm>
          <a:off x="1252728" y="2596897"/>
          <a:ext cx="5715000" cy="3786453"/>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p:cNvSpPr txBox="1"/>
          <p:nvPr/>
        </p:nvSpPr>
        <p:spPr>
          <a:xfrm>
            <a:off x="2362200" y="4981167"/>
            <a:ext cx="1066800" cy="369332"/>
          </a:xfrm>
          <a:prstGeom prst="rect">
            <a:avLst/>
          </a:prstGeom>
          <a:noFill/>
        </p:spPr>
        <p:txBody>
          <a:bodyPr wrap="square" rtlCol="0">
            <a:spAutoFit/>
          </a:bodyPr>
          <a:lstStyle/>
          <a:p>
            <a:r>
              <a:rPr lang="en-US" b="1" dirty="0"/>
              <a:t>6%</a:t>
            </a:r>
          </a:p>
        </p:txBody>
      </p:sp>
      <p:sp>
        <p:nvSpPr>
          <p:cNvPr id="9" name="TextBox 8"/>
          <p:cNvSpPr txBox="1"/>
          <p:nvPr/>
        </p:nvSpPr>
        <p:spPr>
          <a:xfrm>
            <a:off x="3043428" y="4305457"/>
            <a:ext cx="1066800" cy="369332"/>
          </a:xfrm>
          <a:prstGeom prst="rect">
            <a:avLst/>
          </a:prstGeom>
          <a:noFill/>
        </p:spPr>
        <p:txBody>
          <a:bodyPr wrap="square" rtlCol="0">
            <a:spAutoFit/>
          </a:bodyPr>
          <a:lstStyle/>
          <a:p>
            <a:r>
              <a:rPr lang="en-US" b="1" dirty="0"/>
              <a:t>32%</a:t>
            </a:r>
          </a:p>
        </p:txBody>
      </p:sp>
      <p:sp>
        <p:nvSpPr>
          <p:cNvPr id="10" name="TextBox 9"/>
          <p:cNvSpPr txBox="1"/>
          <p:nvPr/>
        </p:nvSpPr>
        <p:spPr>
          <a:xfrm>
            <a:off x="4834128" y="4298518"/>
            <a:ext cx="1066800" cy="369332"/>
          </a:xfrm>
          <a:prstGeom prst="rect">
            <a:avLst/>
          </a:prstGeom>
          <a:noFill/>
        </p:spPr>
        <p:txBody>
          <a:bodyPr wrap="square" rtlCol="0">
            <a:spAutoFit/>
          </a:bodyPr>
          <a:lstStyle/>
          <a:p>
            <a:r>
              <a:rPr lang="en-US" b="1" dirty="0"/>
              <a:t>43%</a:t>
            </a:r>
          </a:p>
        </p:txBody>
      </p:sp>
      <p:sp>
        <p:nvSpPr>
          <p:cNvPr id="11" name="TextBox 10"/>
          <p:cNvSpPr txBox="1"/>
          <p:nvPr/>
        </p:nvSpPr>
        <p:spPr>
          <a:xfrm>
            <a:off x="5600700" y="4898927"/>
            <a:ext cx="1066800" cy="369332"/>
          </a:xfrm>
          <a:prstGeom prst="rect">
            <a:avLst/>
          </a:prstGeom>
          <a:noFill/>
        </p:spPr>
        <p:txBody>
          <a:bodyPr wrap="square" rtlCol="0">
            <a:spAutoFit/>
          </a:bodyPr>
          <a:lstStyle/>
          <a:p>
            <a:r>
              <a:rPr lang="en-US" b="1" dirty="0"/>
              <a:t>13%</a:t>
            </a:r>
          </a:p>
        </p:txBody>
      </p:sp>
    </p:spTree>
    <p:extLst>
      <p:ext uri="{BB962C8B-B14F-4D97-AF65-F5344CB8AC3E}">
        <p14:creationId xmlns:p14="http://schemas.microsoft.com/office/powerpoint/2010/main" val="24984753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34200" y="6007100"/>
            <a:ext cx="1905000" cy="598753"/>
          </a:xfrm>
          <a:prstGeom prst="rect">
            <a:avLst/>
          </a:prstGeom>
        </p:spPr>
      </p:pic>
      <p:sp>
        <p:nvSpPr>
          <p:cNvPr id="6" name="Title 2">
            <a:extLst>
              <a:ext uri="{FF2B5EF4-FFF2-40B4-BE49-F238E27FC236}">
                <a16:creationId xmlns="" xmlns:a16="http://schemas.microsoft.com/office/drawing/2014/main" id="{F899B682-ED8E-4235-B9EC-78B448FB8B8E}"/>
              </a:ext>
            </a:extLst>
          </p:cNvPr>
          <p:cNvSpPr>
            <a:spLocks noGrp="1"/>
          </p:cNvSpPr>
          <p:nvPr>
            <p:ph type="title"/>
          </p:nvPr>
        </p:nvSpPr>
        <p:spPr>
          <a:xfrm>
            <a:off x="457200" y="274638"/>
            <a:ext cx="8229600" cy="1143000"/>
          </a:xfrm>
        </p:spPr>
        <p:txBody>
          <a:bodyPr>
            <a:normAutofit/>
          </a:bodyPr>
          <a:lstStyle/>
          <a:p>
            <a:r>
              <a:rPr lang="en-US" dirty="0"/>
              <a:t>Future Actions</a:t>
            </a:r>
          </a:p>
        </p:txBody>
      </p:sp>
      <p:graphicFrame>
        <p:nvGraphicFramePr>
          <p:cNvPr id="9" name="Chart 8">
            <a:extLst>
              <a:ext uri="{FF2B5EF4-FFF2-40B4-BE49-F238E27FC236}">
                <a16:creationId xmlns="" xmlns:a16="http://schemas.microsoft.com/office/drawing/2014/main" id="{505D8568-6472-4CF1-9D90-A12FBF7DD0A8}"/>
              </a:ext>
            </a:extLst>
          </p:cNvPr>
          <p:cNvGraphicFramePr/>
          <p:nvPr>
            <p:extLst>
              <p:ext uri="{D42A27DB-BD31-4B8C-83A1-F6EECF244321}">
                <p14:modId xmlns:p14="http://schemas.microsoft.com/office/powerpoint/2010/main" val="3931531655"/>
              </p:ext>
            </p:extLst>
          </p:nvPr>
        </p:nvGraphicFramePr>
        <p:xfrm>
          <a:off x="76200" y="1124877"/>
          <a:ext cx="9067800" cy="518159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9196569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effectLst/>
              </a:rPr>
              <a:t>Future Actions</a:t>
            </a:r>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34200" y="6007100"/>
            <a:ext cx="1905000" cy="598753"/>
          </a:xfrm>
          <a:prstGeom prst="rect">
            <a:avLst/>
          </a:prstGeom>
        </p:spPr>
      </p:pic>
      <p:sp>
        <p:nvSpPr>
          <p:cNvPr id="3" name="Content Placeholder 2">
            <a:extLst>
              <a:ext uri="{FF2B5EF4-FFF2-40B4-BE49-F238E27FC236}">
                <a16:creationId xmlns="" xmlns:a16="http://schemas.microsoft.com/office/drawing/2014/main" id="{E3EB8145-4DE1-4B7A-A86F-F63361E1E137}"/>
              </a:ext>
            </a:extLst>
          </p:cNvPr>
          <p:cNvSpPr>
            <a:spLocks noGrp="1"/>
          </p:cNvSpPr>
          <p:nvPr>
            <p:ph idx="1"/>
          </p:nvPr>
        </p:nvSpPr>
        <p:spPr/>
        <p:txBody>
          <a:bodyPr>
            <a:normAutofit lnSpcReduction="10000"/>
          </a:bodyPr>
          <a:lstStyle/>
          <a:p>
            <a:pPr marL="109728" indent="0">
              <a:buNone/>
            </a:pPr>
            <a:r>
              <a:rPr lang="en-US" b="1" dirty="0"/>
              <a:t>2012 vs 2017 Key Takeaways:</a:t>
            </a:r>
          </a:p>
          <a:p>
            <a:endParaRPr lang="en-US" dirty="0"/>
          </a:p>
          <a:p>
            <a:r>
              <a:rPr lang="en-US" dirty="0"/>
              <a:t>Park maintenance overtook walking trails for #1 ranking. </a:t>
            </a:r>
          </a:p>
          <a:p>
            <a:endParaRPr lang="en-US" dirty="0"/>
          </a:p>
          <a:p>
            <a:r>
              <a:rPr lang="en-US" dirty="0"/>
              <a:t>Building new trails and maintaining our existing trails both remain in the top five.</a:t>
            </a:r>
          </a:p>
          <a:p>
            <a:endParaRPr lang="en-US" dirty="0"/>
          </a:p>
          <a:p>
            <a:r>
              <a:rPr lang="en-US" dirty="0"/>
              <a:t>Acquiring land for both parks and open space also remain top priorities.</a:t>
            </a:r>
          </a:p>
          <a:p>
            <a:pPr marL="109728" indent="0">
              <a:buNone/>
            </a:pPr>
            <a:r>
              <a:rPr lang="en-US" dirty="0"/>
              <a:t> </a:t>
            </a:r>
          </a:p>
          <a:p>
            <a:pPr marL="109728" indent="0">
              <a:buNone/>
            </a:pPr>
            <a:endParaRPr lang="en-US" dirty="0"/>
          </a:p>
          <a:p>
            <a:pPr marL="109728" indent="0">
              <a:buNone/>
            </a:pPr>
            <a:endParaRPr lang="en-US" dirty="0"/>
          </a:p>
        </p:txBody>
      </p:sp>
    </p:spTree>
    <p:extLst>
      <p:ext uri="{BB962C8B-B14F-4D97-AF65-F5344CB8AC3E}">
        <p14:creationId xmlns:p14="http://schemas.microsoft.com/office/powerpoint/2010/main" val="12003380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Taxes and User Fees - 2012</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22012450"/>
              </p:ext>
            </p:extLst>
          </p:nvPr>
        </p:nvGraphicFramePr>
        <p:xfrm>
          <a:off x="228600" y="1219200"/>
          <a:ext cx="8458200" cy="4787900"/>
        </p:xfrm>
        <a:graphic>
          <a:graphicData uri="http://schemas.openxmlformats.org/drawingml/2006/chart">
            <c:chart xmlns:c="http://schemas.openxmlformats.org/drawingml/2006/chart" xmlns:r="http://schemas.openxmlformats.org/officeDocument/2006/relationships" r:id="rId3"/>
          </a:graphicData>
        </a:graphic>
      </p:graphicFrame>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34200" y="6007100"/>
            <a:ext cx="1905000" cy="598753"/>
          </a:xfrm>
          <a:prstGeom prst="rect">
            <a:avLst/>
          </a:prstGeom>
        </p:spPr>
      </p:pic>
    </p:spTree>
    <p:extLst>
      <p:ext uri="{BB962C8B-B14F-4D97-AF65-F5344CB8AC3E}">
        <p14:creationId xmlns:p14="http://schemas.microsoft.com/office/powerpoint/2010/main" val="8402435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a:extLst>
              <a:ext uri="{FF2B5EF4-FFF2-40B4-BE49-F238E27FC236}">
                <a16:creationId xmlns="" xmlns:a16="http://schemas.microsoft.com/office/drawing/2014/main" id="{D8CA89F3-3E55-47C4-B7BC-CFAC4C4E70F6}"/>
              </a:ext>
            </a:extLst>
          </p:cNvPr>
          <p:cNvGraphicFramePr>
            <a:graphicFrameLocks noGrp="1"/>
          </p:cNvGraphicFramePr>
          <p:nvPr>
            <p:ph idx="1"/>
            <p:extLst>
              <p:ext uri="{D42A27DB-BD31-4B8C-83A1-F6EECF244321}">
                <p14:modId xmlns:p14="http://schemas.microsoft.com/office/powerpoint/2010/main" val="2070690253"/>
              </p:ext>
            </p:extLst>
          </p:nvPr>
        </p:nvGraphicFramePr>
        <p:xfrm>
          <a:off x="-115057" y="1371600"/>
          <a:ext cx="8991600" cy="5029200"/>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34200" y="6007100"/>
            <a:ext cx="1905000" cy="598753"/>
          </a:xfrm>
          <a:prstGeom prst="rect">
            <a:avLst/>
          </a:prstGeom>
        </p:spPr>
      </p:pic>
      <p:sp>
        <p:nvSpPr>
          <p:cNvPr id="6" name="Title 2">
            <a:extLst>
              <a:ext uri="{FF2B5EF4-FFF2-40B4-BE49-F238E27FC236}">
                <a16:creationId xmlns="" xmlns:a16="http://schemas.microsoft.com/office/drawing/2014/main" id="{6DB45E68-5096-47EA-BBE9-982E17B1F2C7}"/>
              </a:ext>
            </a:extLst>
          </p:cNvPr>
          <p:cNvSpPr txBox="1">
            <a:spLocks/>
          </p:cNvSpPr>
          <p:nvPr/>
        </p:nvSpPr>
        <p:spPr>
          <a:xfrm>
            <a:off x="304800" y="304800"/>
            <a:ext cx="8229600" cy="1143000"/>
          </a:xfrm>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r>
              <a:rPr lang="en-US" dirty="0"/>
              <a:t>Taxes and User </a:t>
            </a:r>
            <a:r>
              <a:rPr lang="en-US"/>
              <a:t>Fees - 2017</a:t>
            </a:r>
            <a:endParaRPr lang="en-US" dirty="0"/>
          </a:p>
        </p:txBody>
      </p:sp>
    </p:spTree>
    <p:extLst>
      <p:ext uri="{BB962C8B-B14F-4D97-AF65-F5344CB8AC3E}">
        <p14:creationId xmlns:p14="http://schemas.microsoft.com/office/powerpoint/2010/main" val="13713526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effectLst/>
              </a:rPr>
              <a:t>Taxes and Fees </a:t>
            </a:r>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34200" y="6007100"/>
            <a:ext cx="1905000" cy="598753"/>
          </a:xfrm>
          <a:prstGeom prst="rect">
            <a:avLst/>
          </a:prstGeom>
        </p:spPr>
      </p:pic>
      <p:sp>
        <p:nvSpPr>
          <p:cNvPr id="3" name="Content Placeholder 2">
            <a:extLst>
              <a:ext uri="{FF2B5EF4-FFF2-40B4-BE49-F238E27FC236}">
                <a16:creationId xmlns="" xmlns:a16="http://schemas.microsoft.com/office/drawing/2014/main" id="{E3EB8145-4DE1-4B7A-A86F-F63361E1E137}"/>
              </a:ext>
            </a:extLst>
          </p:cNvPr>
          <p:cNvSpPr>
            <a:spLocks noGrp="1"/>
          </p:cNvSpPr>
          <p:nvPr>
            <p:ph idx="1"/>
          </p:nvPr>
        </p:nvSpPr>
        <p:spPr>
          <a:xfrm>
            <a:off x="609600" y="1417638"/>
            <a:ext cx="8077200" cy="4589462"/>
          </a:xfrm>
        </p:spPr>
        <p:txBody>
          <a:bodyPr>
            <a:normAutofit lnSpcReduction="10000"/>
          </a:bodyPr>
          <a:lstStyle/>
          <a:p>
            <a:pPr marL="109728" indent="0">
              <a:buNone/>
            </a:pPr>
            <a:r>
              <a:rPr lang="en-US" b="1" dirty="0"/>
              <a:t>2012 vs 2017 Key Takeaways:</a:t>
            </a:r>
          </a:p>
          <a:p>
            <a:pPr marL="109728" indent="0">
              <a:buNone/>
            </a:pPr>
            <a:endParaRPr lang="en-US" dirty="0"/>
          </a:p>
          <a:p>
            <a:r>
              <a:rPr lang="en-US" dirty="0"/>
              <a:t>Attitudes about taxes and user fees remains relatively unchanged.</a:t>
            </a:r>
          </a:p>
          <a:p>
            <a:endParaRPr lang="en-US" dirty="0"/>
          </a:p>
          <a:p>
            <a:r>
              <a:rPr lang="en-US" dirty="0"/>
              <a:t>Programs for youth and senior education and wellness, as well as programs for the disabled should be more </a:t>
            </a:r>
            <a:r>
              <a:rPr lang="en-US" dirty="0" smtClean="0"/>
              <a:t>subsidized.</a:t>
            </a:r>
            <a:endParaRPr lang="en-US" dirty="0"/>
          </a:p>
          <a:p>
            <a:endParaRPr lang="en-US" dirty="0"/>
          </a:p>
          <a:p>
            <a:r>
              <a:rPr lang="en-US" dirty="0"/>
              <a:t>Youth and adult sports should be more fee-based.</a:t>
            </a:r>
          </a:p>
          <a:p>
            <a:pPr marL="109728" indent="0">
              <a:buNone/>
            </a:pPr>
            <a:endParaRPr lang="en-US" dirty="0"/>
          </a:p>
          <a:p>
            <a:pPr marL="109728" indent="0">
              <a:buNone/>
            </a:pPr>
            <a:endParaRPr lang="en-US" dirty="0"/>
          </a:p>
          <a:p>
            <a:pPr marL="109728" indent="0">
              <a:buNone/>
            </a:pPr>
            <a:endParaRPr lang="en-US" dirty="0"/>
          </a:p>
          <a:p>
            <a:pPr marL="109728" indent="0">
              <a:buNone/>
            </a:pPr>
            <a:endParaRPr lang="en-US" dirty="0"/>
          </a:p>
          <a:p>
            <a:pPr marL="109728" indent="0">
              <a:buNone/>
            </a:pPr>
            <a:endParaRPr lang="en-US" dirty="0"/>
          </a:p>
        </p:txBody>
      </p:sp>
    </p:spTree>
    <p:extLst>
      <p:ext uri="{BB962C8B-B14F-4D97-AF65-F5344CB8AC3E}">
        <p14:creationId xmlns:p14="http://schemas.microsoft.com/office/powerpoint/2010/main" val="36802891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31800" y="990600"/>
            <a:ext cx="8229600" cy="4678363"/>
          </a:xfrm>
        </p:spPr>
        <p:txBody>
          <a:bodyPr>
            <a:normAutofit fontScale="92500" lnSpcReduction="10000"/>
          </a:bodyPr>
          <a:lstStyle/>
          <a:p>
            <a:endParaRPr lang="en-US" dirty="0"/>
          </a:p>
          <a:p>
            <a:endParaRPr lang="en-US" dirty="0"/>
          </a:p>
          <a:p>
            <a:r>
              <a:rPr lang="en-US" dirty="0"/>
              <a:t>We listen to the public and try to meet the needs of all County residents. </a:t>
            </a:r>
          </a:p>
          <a:p>
            <a:endParaRPr lang="en-US" dirty="0"/>
          </a:p>
          <a:p>
            <a:r>
              <a:rPr lang="en-US" dirty="0"/>
              <a:t>Residents want </a:t>
            </a:r>
            <a:r>
              <a:rPr lang="en-US" dirty="0" smtClean="0"/>
              <a:t>a higher </a:t>
            </a:r>
            <a:r>
              <a:rPr lang="en-US" dirty="0"/>
              <a:t>level of operations and maintenance.</a:t>
            </a:r>
          </a:p>
          <a:p>
            <a:endParaRPr lang="en-US" dirty="0"/>
          </a:p>
          <a:p>
            <a:r>
              <a:rPr lang="en-US" dirty="0"/>
              <a:t>Trails are universally popular.</a:t>
            </a:r>
          </a:p>
          <a:p>
            <a:endParaRPr lang="en-US" dirty="0"/>
          </a:p>
          <a:p>
            <a:r>
              <a:rPr lang="en-US" dirty="0"/>
              <a:t>This data allows us to strategically plan our future.</a:t>
            </a:r>
          </a:p>
          <a:p>
            <a:pPr marL="393192" lvl="1" indent="0">
              <a:buNone/>
            </a:pPr>
            <a:endParaRPr lang="en-US" dirty="0"/>
          </a:p>
        </p:txBody>
      </p:sp>
      <p:sp>
        <p:nvSpPr>
          <p:cNvPr id="3" name="Title 2"/>
          <p:cNvSpPr>
            <a:spLocks noGrp="1"/>
          </p:cNvSpPr>
          <p:nvPr>
            <p:ph type="title"/>
          </p:nvPr>
        </p:nvSpPr>
        <p:spPr>
          <a:xfrm>
            <a:off x="452490" y="402432"/>
            <a:ext cx="8229600" cy="1143000"/>
          </a:xfrm>
        </p:spPr>
        <p:txBody>
          <a:bodyPr/>
          <a:lstStyle/>
          <a:p>
            <a:r>
              <a:rPr lang="en-US" dirty="0"/>
              <a:t>Conclusions</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34200" y="6007100"/>
            <a:ext cx="1905000" cy="598753"/>
          </a:xfrm>
          <a:prstGeom prst="rect">
            <a:avLst/>
          </a:prstGeom>
        </p:spPr>
      </p:pic>
    </p:spTree>
    <p:extLst>
      <p:ext uri="{BB962C8B-B14F-4D97-AF65-F5344CB8AC3E}">
        <p14:creationId xmlns:p14="http://schemas.microsoft.com/office/powerpoint/2010/main" val="4029989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 Demographics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32963814"/>
              </p:ext>
            </p:extLst>
          </p:nvPr>
        </p:nvGraphicFramePr>
        <p:xfrm>
          <a:off x="-1371600" y="1408494"/>
          <a:ext cx="7848600" cy="4154106"/>
        </p:xfrm>
        <a:graphic>
          <a:graphicData uri="http://schemas.openxmlformats.org/drawingml/2006/chart">
            <c:chart xmlns:c="http://schemas.openxmlformats.org/drawingml/2006/chart" xmlns:r="http://schemas.openxmlformats.org/officeDocument/2006/relationships" r:id="rId3"/>
          </a:graphicData>
        </a:graphic>
      </p:graphicFrame>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34200" y="6007100"/>
            <a:ext cx="1905000" cy="598753"/>
          </a:xfrm>
          <a:prstGeom prst="rect">
            <a:avLst/>
          </a:prstGeom>
        </p:spPr>
      </p:pic>
      <p:graphicFrame>
        <p:nvGraphicFramePr>
          <p:cNvPr id="5" name="Content Placeholder 7">
            <a:extLst>
              <a:ext uri="{FF2B5EF4-FFF2-40B4-BE49-F238E27FC236}">
                <a16:creationId xmlns="" xmlns:a16="http://schemas.microsoft.com/office/drawing/2014/main" id="{D8CCD312-EEEE-4933-A68F-DF28920F5200}"/>
              </a:ext>
            </a:extLst>
          </p:cNvPr>
          <p:cNvGraphicFramePr>
            <a:graphicFrameLocks/>
          </p:cNvGraphicFramePr>
          <p:nvPr>
            <p:extLst>
              <p:ext uri="{D42A27DB-BD31-4B8C-83A1-F6EECF244321}">
                <p14:modId xmlns:p14="http://schemas.microsoft.com/office/powerpoint/2010/main" val="2665818733"/>
              </p:ext>
            </p:extLst>
          </p:nvPr>
        </p:nvGraphicFramePr>
        <p:xfrm>
          <a:off x="4095750" y="1696530"/>
          <a:ext cx="5676900" cy="3578034"/>
        </p:xfrm>
        <a:graphic>
          <a:graphicData uri="http://schemas.openxmlformats.org/drawingml/2006/chart">
            <c:chart xmlns:c="http://schemas.openxmlformats.org/drawingml/2006/chart" xmlns:r="http://schemas.openxmlformats.org/officeDocument/2006/relationships" r:id="rId5"/>
          </a:graphicData>
        </a:graphic>
      </p:graphicFrame>
      <p:sp>
        <p:nvSpPr>
          <p:cNvPr id="7" name="TextBox 6"/>
          <p:cNvSpPr txBox="1"/>
          <p:nvPr/>
        </p:nvSpPr>
        <p:spPr>
          <a:xfrm>
            <a:off x="2133600" y="5362545"/>
            <a:ext cx="1066800" cy="400110"/>
          </a:xfrm>
          <a:prstGeom prst="rect">
            <a:avLst/>
          </a:prstGeom>
          <a:noFill/>
        </p:spPr>
        <p:txBody>
          <a:bodyPr wrap="square" rtlCol="0">
            <a:spAutoFit/>
          </a:bodyPr>
          <a:lstStyle/>
          <a:p>
            <a:r>
              <a:rPr lang="en-US" sz="2000" b="1" dirty="0"/>
              <a:t>2012</a:t>
            </a:r>
          </a:p>
        </p:txBody>
      </p:sp>
      <p:sp>
        <p:nvSpPr>
          <p:cNvPr id="8" name="TextBox 7"/>
          <p:cNvSpPr txBox="1"/>
          <p:nvPr/>
        </p:nvSpPr>
        <p:spPr>
          <a:xfrm>
            <a:off x="6524625" y="5310729"/>
            <a:ext cx="1066800" cy="400110"/>
          </a:xfrm>
          <a:prstGeom prst="rect">
            <a:avLst/>
          </a:prstGeom>
          <a:noFill/>
        </p:spPr>
        <p:txBody>
          <a:bodyPr wrap="square" rtlCol="0">
            <a:spAutoFit/>
          </a:bodyPr>
          <a:lstStyle/>
          <a:p>
            <a:r>
              <a:rPr lang="en-US" sz="2000" b="1" dirty="0"/>
              <a:t>2017</a:t>
            </a:r>
          </a:p>
        </p:txBody>
      </p:sp>
    </p:spTree>
    <p:extLst>
      <p:ext uri="{BB962C8B-B14F-4D97-AF65-F5344CB8AC3E}">
        <p14:creationId xmlns:p14="http://schemas.microsoft.com/office/powerpoint/2010/main" val="2627073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Geographic Demographics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9678730"/>
              </p:ext>
            </p:extLst>
          </p:nvPr>
        </p:nvGraphicFramePr>
        <p:xfrm>
          <a:off x="-1828800" y="1219200"/>
          <a:ext cx="8229600" cy="4525962"/>
        </p:xfrm>
        <a:graphic>
          <a:graphicData uri="http://schemas.openxmlformats.org/drawingml/2006/chart">
            <c:chart xmlns:c="http://schemas.openxmlformats.org/drawingml/2006/chart" xmlns:r="http://schemas.openxmlformats.org/officeDocument/2006/relationships" r:id="rId3"/>
          </a:graphicData>
        </a:graphic>
      </p:graphicFrame>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34200" y="6007100"/>
            <a:ext cx="1905000" cy="598753"/>
          </a:xfrm>
          <a:prstGeom prst="rect">
            <a:avLst/>
          </a:prstGeom>
        </p:spPr>
      </p:pic>
      <p:graphicFrame>
        <p:nvGraphicFramePr>
          <p:cNvPr id="5" name="Content Placeholder 7">
            <a:extLst>
              <a:ext uri="{FF2B5EF4-FFF2-40B4-BE49-F238E27FC236}">
                <a16:creationId xmlns="" xmlns:a16="http://schemas.microsoft.com/office/drawing/2014/main" id="{F86E98C2-C87C-4049-8116-FE5F8AC7730D}"/>
              </a:ext>
            </a:extLst>
          </p:cNvPr>
          <p:cNvGraphicFramePr>
            <a:graphicFrameLocks/>
          </p:cNvGraphicFramePr>
          <p:nvPr>
            <p:extLst>
              <p:ext uri="{D42A27DB-BD31-4B8C-83A1-F6EECF244321}">
                <p14:modId xmlns:p14="http://schemas.microsoft.com/office/powerpoint/2010/main" val="3952531351"/>
              </p:ext>
            </p:extLst>
          </p:nvPr>
        </p:nvGraphicFramePr>
        <p:xfrm>
          <a:off x="2819400" y="1281843"/>
          <a:ext cx="8229600" cy="4525962"/>
        </p:xfrm>
        <a:graphic>
          <a:graphicData uri="http://schemas.openxmlformats.org/drawingml/2006/chart">
            <c:chart xmlns:c="http://schemas.openxmlformats.org/drawingml/2006/chart" xmlns:r="http://schemas.openxmlformats.org/officeDocument/2006/relationships" r:id="rId5"/>
          </a:graphicData>
        </a:graphic>
      </p:graphicFrame>
      <p:sp>
        <p:nvSpPr>
          <p:cNvPr id="7" name="TextBox 6"/>
          <p:cNvSpPr txBox="1"/>
          <p:nvPr/>
        </p:nvSpPr>
        <p:spPr>
          <a:xfrm>
            <a:off x="1905000" y="5545107"/>
            <a:ext cx="1066800" cy="400110"/>
          </a:xfrm>
          <a:prstGeom prst="rect">
            <a:avLst/>
          </a:prstGeom>
          <a:noFill/>
        </p:spPr>
        <p:txBody>
          <a:bodyPr wrap="square" rtlCol="0">
            <a:spAutoFit/>
          </a:bodyPr>
          <a:lstStyle/>
          <a:p>
            <a:r>
              <a:rPr lang="en-US" sz="2000" b="1" dirty="0"/>
              <a:t>2012</a:t>
            </a:r>
          </a:p>
        </p:txBody>
      </p:sp>
      <p:sp>
        <p:nvSpPr>
          <p:cNvPr id="8" name="TextBox 7"/>
          <p:cNvSpPr txBox="1"/>
          <p:nvPr/>
        </p:nvSpPr>
        <p:spPr>
          <a:xfrm>
            <a:off x="6580632" y="5470338"/>
            <a:ext cx="1066800" cy="400110"/>
          </a:xfrm>
          <a:prstGeom prst="rect">
            <a:avLst/>
          </a:prstGeom>
          <a:noFill/>
        </p:spPr>
        <p:txBody>
          <a:bodyPr wrap="square" rtlCol="0">
            <a:spAutoFit/>
          </a:bodyPr>
          <a:lstStyle/>
          <a:p>
            <a:r>
              <a:rPr lang="en-US" sz="2000" b="1" dirty="0"/>
              <a:t>2017</a:t>
            </a:r>
          </a:p>
        </p:txBody>
      </p:sp>
    </p:spTree>
    <p:extLst>
      <p:ext uri="{BB962C8B-B14F-4D97-AF65-F5344CB8AC3E}">
        <p14:creationId xmlns:p14="http://schemas.microsoft.com/office/powerpoint/2010/main" val="2220744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effectLst/>
              </a:rPr>
              <a:t>Demographics</a:t>
            </a:r>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34200" y="6007100"/>
            <a:ext cx="1905000" cy="598753"/>
          </a:xfrm>
          <a:prstGeom prst="rect">
            <a:avLst/>
          </a:prstGeom>
        </p:spPr>
      </p:pic>
      <p:sp>
        <p:nvSpPr>
          <p:cNvPr id="3" name="Content Placeholder 2">
            <a:extLst>
              <a:ext uri="{FF2B5EF4-FFF2-40B4-BE49-F238E27FC236}">
                <a16:creationId xmlns="" xmlns:a16="http://schemas.microsoft.com/office/drawing/2014/main" id="{E3EB8145-4DE1-4B7A-A86F-F63361E1E137}"/>
              </a:ext>
            </a:extLst>
          </p:cNvPr>
          <p:cNvSpPr>
            <a:spLocks noGrp="1"/>
          </p:cNvSpPr>
          <p:nvPr>
            <p:ph idx="1"/>
          </p:nvPr>
        </p:nvSpPr>
        <p:spPr/>
        <p:txBody>
          <a:bodyPr>
            <a:normAutofit/>
          </a:bodyPr>
          <a:lstStyle/>
          <a:p>
            <a:pPr marL="109728" indent="0">
              <a:buNone/>
            </a:pPr>
            <a:r>
              <a:rPr lang="en-US" b="1" dirty="0"/>
              <a:t>2012 vs 2017 Key Takeaways:</a:t>
            </a:r>
          </a:p>
          <a:p>
            <a:pPr marL="109728" indent="0">
              <a:buNone/>
            </a:pPr>
            <a:endParaRPr lang="en-US" dirty="0"/>
          </a:p>
          <a:p>
            <a:r>
              <a:rPr lang="en-US" dirty="0"/>
              <a:t>Respondents skew slightly older in 2017.</a:t>
            </a:r>
          </a:p>
          <a:p>
            <a:endParaRPr lang="en-US" dirty="0"/>
          </a:p>
          <a:p>
            <a:r>
              <a:rPr lang="en-US" dirty="0"/>
              <a:t>Salt Lake City had a higher response rate in 2017 (+6%).</a:t>
            </a:r>
          </a:p>
          <a:p>
            <a:pPr marL="109728" indent="0">
              <a:buNone/>
            </a:pPr>
            <a:endParaRPr lang="en-US" dirty="0"/>
          </a:p>
          <a:p>
            <a:pPr marL="109728" indent="0">
              <a:buNone/>
            </a:pPr>
            <a:endParaRPr lang="en-US" dirty="0"/>
          </a:p>
          <a:p>
            <a:pPr marL="109728" indent="0">
              <a:buNone/>
            </a:pPr>
            <a:endParaRPr lang="en-US" dirty="0"/>
          </a:p>
          <a:p>
            <a:pPr marL="109728" indent="0">
              <a:buNone/>
            </a:pPr>
            <a:endParaRPr lang="en-US" dirty="0"/>
          </a:p>
        </p:txBody>
      </p:sp>
    </p:spTree>
    <p:extLst>
      <p:ext uri="{BB962C8B-B14F-4D97-AF65-F5344CB8AC3E}">
        <p14:creationId xmlns:p14="http://schemas.microsoft.com/office/powerpoint/2010/main" val="2252347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066800"/>
            <a:ext cx="8229600" cy="350838"/>
          </a:xfrm>
        </p:spPr>
        <p:txBody>
          <a:bodyPr>
            <a:normAutofit fontScale="90000"/>
          </a:bodyPr>
          <a:lstStyle/>
          <a:p>
            <a:r>
              <a:rPr lang="en-US" sz="4400" dirty="0">
                <a:effectLst/>
              </a:rPr>
              <a:t>Park Amenities</a:t>
            </a:r>
            <a:r>
              <a:rPr lang="en-US" dirty="0">
                <a:effectLst/>
              </a:rPr>
              <a:t/>
            </a:r>
            <a:br>
              <a:rPr lang="en-US" dirty="0">
                <a:effectLst/>
              </a:rPr>
            </a:br>
            <a:r>
              <a:rPr lang="en-US" dirty="0">
                <a:effectLst/>
              </a:rPr>
              <a:t/>
            </a:r>
            <a:br>
              <a:rPr lang="en-US" dirty="0">
                <a:effectLst/>
              </a:rPr>
            </a:br>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34200" y="6007100"/>
            <a:ext cx="1905000" cy="598753"/>
          </a:xfrm>
          <a:prstGeom prst="rect">
            <a:avLst/>
          </a:prstGeom>
        </p:spPr>
      </p:pic>
      <p:graphicFrame>
        <p:nvGraphicFramePr>
          <p:cNvPr id="5" name="Chart 4"/>
          <p:cNvGraphicFramePr/>
          <p:nvPr>
            <p:extLst>
              <p:ext uri="{D42A27DB-BD31-4B8C-83A1-F6EECF244321}">
                <p14:modId xmlns:p14="http://schemas.microsoft.com/office/powerpoint/2010/main" val="3740128912"/>
              </p:ext>
            </p:extLst>
          </p:nvPr>
        </p:nvGraphicFramePr>
        <p:xfrm>
          <a:off x="0" y="1066800"/>
          <a:ext cx="9144000" cy="5334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459810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effectLst/>
              </a:rPr>
              <a:t>Park Amenities</a:t>
            </a:r>
            <a:br>
              <a:rPr lang="en-US" dirty="0">
                <a:effectLst/>
              </a:rPr>
            </a:br>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34200" y="6007100"/>
            <a:ext cx="1905000" cy="598753"/>
          </a:xfrm>
          <a:prstGeom prst="rect">
            <a:avLst/>
          </a:prstGeom>
        </p:spPr>
      </p:pic>
      <p:sp>
        <p:nvSpPr>
          <p:cNvPr id="3" name="Content Placeholder 2">
            <a:extLst>
              <a:ext uri="{FF2B5EF4-FFF2-40B4-BE49-F238E27FC236}">
                <a16:creationId xmlns="" xmlns:a16="http://schemas.microsoft.com/office/drawing/2014/main" id="{E3EB8145-4DE1-4B7A-A86F-F63361E1E137}"/>
              </a:ext>
            </a:extLst>
          </p:cNvPr>
          <p:cNvSpPr>
            <a:spLocks noGrp="1"/>
          </p:cNvSpPr>
          <p:nvPr>
            <p:ph idx="1"/>
          </p:nvPr>
        </p:nvSpPr>
        <p:spPr>
          <a:xfrm>
            <a:off x="533400" y="1295401"/>
            <a:ext cx="8229600" cy="2285999"/>
          </a:xfrm>
        </p:spPr>
        <p:txBody>
          <a:bodyPr>
            <a:normAutofit fontScale="85000" lnSpcReduction="20000"/>
          </a:bodyPr>
          <a:lstStyle/>
          <a:p>
            <a:pPr marL="109728" indent="0">
              <a:buNone/>
            </a:pPr>
            <a:r>
              <a:rPr lang="en-US" b="1" dirty="0"/>
              <a:t>2012 vs 2017 Key Takeaways:</a:t>
            </a:r>
          </a:p>
          <a:p>
            <a:pPr marL="109728" indent="0">
              <a:buNone/>
            </a:pPr>
            <a:endParaRPr lang="en-US" dirty="0"/>
          </a:p>
          <a:p>
            <a:r>
              <a:rPr lang="en-US" dirty="0"/>
              <a:t>Walking trails (new question) jumps to Rank #1. The rest of the top 5 remain the same.</a:t>
            </a:r>
          </a:p>
          <a:p>
            <a:endParaRPr lang="en-US" dirty="0"/>
          </a:p>
          <a:p>
            <a:r>
              <a:rPr lang="en-US" b="1" dirty="0"/>
              <a:t>Notable mover: </a:t>
            </a:r>
            <a:r>
              <a:rPr lang="en-US" dirty="0"/>
              <a:t>Fenced off-leash dog parks up 10% as a high priority. </a:t>
            </a:r>
          </a:p>
          <a:p>
            <a:endParaRPr lang="en-US" dirty="0"/>
          </a:p>
          <a:p>
            <a:pPr marL="109728" indent="0">
              <a:buNone/>
            </a:pPr>
            <a:endParaRPr lang="en-US" dirty="0"/>
          </a:p>
          <a:p>
            <a:pPr marL="109728" indent="0">
              <a:buNone/>
            </a:pPr>
            <a:endParaRPr lang="en-US" dirty="0"/>
          </a:p>
        </p:txBody>
      </p:sp>
      <p:graphicFrame>
        <p:nvGraphicFramePr>
          <p:cNvPr id="7" name="Chart 6"/>
          <p:cNvGraphicFramePr/>
          <p:nvPr>
            <p:extLst>
              <p:ext uri="{D42A27DB-BD31-4B8C-83A1-F6EECF244321}">
                <p14:modId xmlns:p14="http://schemas.microsoft.com/office/powerpoint/2010/main" val="4171089042"/>
              </p:ext>
            </p:extLst>
          </p:nvPr>
        </p:nvGraphicFramePr>
        <p:xfrm>
          <a:off x="2133600" y="3774604"/>
          <a:ext cx="4876800" cy="2565400"/>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p:cNvSpPr txBox="1"/>
          <p:nvPr/>
        </p:nvSpPr>
        <p:spPr>
          <a:xfrm>
            <a:off x="5029200" y="4685072"/>
            <a:ext cx="1066800" cy="369332"/>
          </a:xfrm>
          <a:prstGeom prst="rect">
            <a:avLst/>
          </a:prstGeom>
          <a:noFill/>
        </p:spPr>
        <p:txBody>
          <a:bodyPr wrap="square" rtlCol="0">
            <a:spAutoFit/>
          </a:bodyPr>
          <a:lstStyle/>
          <a:p>
            <a:r>
              <a:rPr lang="en-US" b="1" dirty="0"/>
              <a:t>35%</a:t>
            </a:r>
          </a:p>
        </p:txBody>
      </p:sp>
      <p:sp>
        <p:nvSpPr>
          <p:cNvPr id="8" name="TextBox 7"/>
          <p:cNvSpPr txBox="1"/>
          <p:nvPr/>
        </p:nvSpPr>
        <p:spPr>
          <a:xfrm>
            <a:off x="3810000" y="4697116"/>
            <a:ext cx="1066800" cy="369332"/>
          </a:xfrm>
          <a:prstGeom prst="rect">
            <a:avLst/>
          </a:prstGeom>
          <a:noFill/>
        </p:spPr>
        <p:txBody>
          <a:bodyPr wrap="square" rtlCol="0">
            <a:spAutoFit/>
          </a:bodyPr>
          <a:lstStyle/>
          <a:p>
            <a:r>
              <a:rPr lang="en-US" b="1" dirty="0"/>
              <a:t>27%</a:t>
            </a:r>
          </a:p>
        </p:txBody>
      </p:sp>
    </p:spTree>
    <p:extLst>
      <p:ext uri="{BB962C8B-B14F-4D97-AF65-F5344CB8AC3E}">
        <p14:creationId xmlns:p14="http://schemas.microsoft.com/office/powerpoint/2010/main" val="224309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34200" y="6007100"/>
            <a:ext cx="1905000" cy="598753"/>
          </a:xfrm>
          <a:prstGeom prst="rect">
            <a:avLst/>
          </a:prstGeom>
        </p:spPr>
      </p:pic>
      <p:sp>
        <p:nvSpPr>
          <p:cNvPr id="6" name="Title 2">
            <a:extLst>
              <a:ext uri="{FF2B5EF4-FFF2-40B4-BE49-F238E27FC236}">
                <a16:creationId xmlns="" xmlns:a16="http://schemas.microsoft.com/office/drawing/2014/main" id="{D4784834-9215-4499-AC48-CB23BB42513B}"/>
              </a:ext>
            </a:extLst>
          </p:cNvPr>
          <p:cNvSpPr txBox="1">
            <a:spLocks/>
          </p:cNvSpPr>
          <p:nvPr/>
        </p:nvSpPr>
        <p:spPr>
          <a:xfrm>
            <a:off x="457200" y="228600"/>
            <a:ext cx="8229600" cy="1143000"/>
          </a:xfrm>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r>
              <a:rPr lang="en-US" dirty="0">
                <a:effectLst/>
              </a:rPr>
              <a:t>Sports Amenities</a:t>
            </a:r>
          </a:p>
        </p:txBody>
      </p:sp>
      <p:graphicFrame>
        <p:nvGraphicFramePr>
          <p:cNvPr id="7" name="Chart 6">
            <a:extLst>
              <a:ext uri="{FF2B5EF4-FFF2-40B4-BE49-F238E27FC236}">
                <a16:creationId xmlns="" xmlns:a16="http://schemas.microsoft.com/office/drawing/2014/main" id="{C303E3D4-7C23-4A13-B3A7-EB26BBF11B27}"/>
              </a:ext>
            </a:extLst>
          </p:cNvPr>
          <p:cNvGraphicFramePr/>
          <p:nvPr>
            <p:extLst>
              <p:ext uri="{D42A27DB-BD31-4B8C-83A1-F6EECF244321}">
                <p14:modId xmlns:p14="http://schemas.microsoft.com/office/powerpoint/2010/main" val="3740526885"/>
              </p:ext>
            </p:extLst>
          </p:nvPr>
        </p:nvGraphicFramePr>
        <p:xfrm>
          <a:off x="76200" y="1555633"/>
          <a:ext cx="8991600" cy="420766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229301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effectLst/>
              </a:rPr>
              <a:t/>
            </a:r>
            <a:br>
              <a:rPr lang="en-US" dirty="0">
                <a:effectLst/>
              </a:rPr>
            </a:br>
            <a:r>
              <a:rPr lang="en-US" dirty="0">
                <a:effectLst/>
              </a:rPr>
              <a:t>Sports Amenities</a:t>
            </a:r>
            <a:br>
              <a:rPr lang="en-US" dirty="0">
                <a:effectLst/>
              </a:rPr>
            </a:br>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34200" y="6007100"/>
            <a:ext cx="1905000" cy="598753"/>
          </a:xfrm>
          <a:prstGeom prst="rect">
            <a:avLst/>
          </a:prstGeom>
        </p:spPr>
      </p:pic>
      <p:sp>
        <p:nvSpPr>
          <p:cNvPr id="3" name="Content Placeholder 2">
            <a:extLst>
              <a:ext uri="{FF2B5EF4-FFF2-40B4-BE49-F238E27FC236}">
                <a16:creationId xmlns="" xmlns:a16="http://schemas.microsoft.com/office/drawing/2014/main" id="{E3EB8145-4DE1-4B7A-A86F-F63361E1E137}"/>
              </a:ext>
            </a:extLst>
          </p:cNvPr>
          <p:cNvSpPr>
            <a:spLocks noGrp="1"/>
          </p:cNvSpPr>
          <p:nvPr>
            <p:ph idx="1"/>
          </p:nvPr>
        </p:nvSpPr>
        <p:spPr/>
        <p:txBody>
          <a:bodyPr>
            <a:normAutofit/>
          </a:bodyPr>
          <a:lstStyle/>
          <a:p>
            <a:pPr marL="109728" indent="0">
              <a:buNone/>
            </a:pPr>
            <a:r>
              <a:rPr lang="en-US" b="1" dirty="0"/>
              <a:t>2012 vs 2017 Key Takeaways:</a:t>
            </a:r>
          </a:p>
          <a:p>
            <a:pPr marL="109728" indent="0">
              <a:buNone/>
            </a:pPr>
            <a:endParaRPr lang="en-US" dirty="0"/>
          </a:p>
          <a:p>
            <a:r>
              <a:rPr lang="en-US" dirty="0"/>
              <a:t>Tennis Courts are the largest mover from bottom half to Rank #3. </a:t>
            </a:r>
          </a:p>
          <a:p>
            <a:endParaRPr lang="en-US" dirty="0"/>
          </a:p>
          <a:p>
            <a:r>
              <a:rPr lang="en-US" dirty="0"/>
              <a:t>Multi-purpose fields overtake basketball courts as the #1 priority amenity.</a:t>
            </a:r>
          </a:p>
          <a:p>
            <a:endParaRPr lang="en-US" dirty="0"/>
          </a:p>
          <a:p>
            <a:r>
              <a:rPr lang="en-US" dirty="0"/>
              <a:t>New </a:t>
            </a:r>
            <a:r>
              <a:rPr lang="en-US" dirty="0" err="1"/>
              <a:t>pickleball</a:t>
            </a:r>
            <a:r>
              <a:rPr lang="en-US" dirty="0"/>
              <a:t> question scores well (28% high priority).</a:t>
            </a:r>
          </a:p>
          <a:p>
            <a:pPr marL="109728" indent="0">
              <a:buNone/>
            </a:pPr>
            <a:endParaRPr lang="en-US" dirty="0"/>
          </a:p>
          <a:p>
            <a:pPr marL="109728" indent="0">
              <a:buNone/>
            </a:pPr>
            <a:endParaRPr lang="en-US" dirty="0"/>
          </a:p>
          <a:p>
            <a:pPr marL="109728" indent="0">
              <a:buNone/>
            </a:pPr>
            <a:endParaRPr lang="en-US" dirty="0"/>
          </a:p>
          <a:p>
            <a:pPr marL="109728" indent="0">
              <a:buNone/>
            </a:pPr>
            <a:endParaRPr lang="en-US" dirty="0"/>
          </a:p>
        </p:txBody>
      </p:sp>
    </p:spTree>
    <p:extLst>
      <p:ext uri="{BB962C8B-B14F-4D97-AF65-F5344CB8AC3E}">
        <p14:creationId xmlns:p14="http://schemas.microsoft.com/office/powerpoint/2010/main" val="9013909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Concourse</Template>
  <TotalTime>2740</TotalTime>
  <Words>1140</Words>
  <Application>Microsoft Office PowerPoint</Application>
  <PresentationFormat>On-screen Show (4:3)</PresentationFormat>
  <Paragraphs>220</Paragraphs>
  <Slides>26</Slides>
  <Notes>26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Calibri</vt:lpstr>
      <vt:lpstr>Lucida Sans Unicode</vt:lpstr>
      <vt:lpstr>Verdana</vt:lpstr>
      <vt:lpstr>Wingdings 2</vt:lpstr>
      <vt:lpstr>Wingdings 3</vt:lpstr>
      <vt:lpstr>Concourse</vt:lpstr>
      <vt:lpstr>Needs Assessment Results 2012 to 2017</vt:lpstr>
      <vt:lpstr>Project Profile</vt:lpstr>
      <vt:lpstr>Age Demographics</vt:lpstr>
      <vt:lpstr>Geographic Demographics</vt:lpstr>
      <vt:lpstr>Demographics</vt:lpstr>
      <vt:lpstr>Park Amenities  </vt:lpstr>
      <vt:lpstr>Park Amenities </vt:lpstr>
      <vt:lpstr>PowerPoint Presentation</vt:lpstr>
      <vt:lpstr> Sports Amenities </vt:lpstr>
      <vt:lpstr>Recreation Amenities </vt:lpstr>
      <vt:lpstr>Recreation Amenities</vt:lpstr>
      <vt:lpstr>Recreation Amenities </vt:lpstr>
      <vt:lpstr>Youth Recreation Programs </vt:lpstr>
      <vt:lpstr>Youth Recreation Programs </vt:lpstr>
      <vt:lpstr>Adult Recreation Programs </vt:lpstr>
      <vt:lpstr> Adult Recreation Programs</vt:lpstr>
      <vt:lpstr>Recreation Services and Programs </vt:lpstr>
      <vt:lpstr>Recreation Services and Programs  </vt:lpstr>
      <vt:lpstr>Outreach and Communication How did you learn about SLCo Parks and Recreation? </vt:lpstr>
      <vt:lpstr>Outreach and Communication </vt:lpstr>
      <vt:lpstr>Future Actions</vt:lpstr>
      <vt:lpstr>Future Actions</vt:lpstr>
      <vt:lpstr>Taxes and User Fees - 2012</vt:lpstr>
      <vt:lpstr>PowerPoint Presentation</vt:lpstr>
      <vt:lpstr>Taxes and Fees </vt:lpstr>
      <vt:lpstr>Conclusions</vt:lpstr>
    </vt:vector>
  </TitlesOfParts>
  <Company>SLCOUNTY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Needs Assessment Results 2012</dc:title>
  <dc:creator>Martin Jensen</dc:creator>
  <cp:lastModifiedBy>Martin Jensen</cp:lastModifiedBy>
  <cp:revision>103</cp:revision>
  <cp:lastPrinted>2018-07-10T17:11:14Z</cp:lastPrinted>
  <dcterms:created xsi:type="dcterms:W3CDTF">2012-10-10T14:21:04Z</dcterms:created>
  <dcterms:modified xsi:type="dcterms:W3CDTF">2018-07-18T19:32:33Z</dcterms:modified>
</cp:coreProperties>
</file>