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65" r:id="rId7"/>
    <p:sldId id="266" r:id="rId8"/>
    <p:sldId id="270" r:id="rId9"/>
    <p:sldId id="267" r:id="rId10"/>
    <p:sldId id="268" r:id="rId11"/>
    <p:sldId id="269" r:id="rId12"/>
    <p:sldId id="271" r:id="rId13"/>
    <p:sldId id="272" r:id="rId14"/>
    <p:sldId id="258" r:id="rId15"/>
    <p:sldId id="260" r:id="rId16"/>
    <p:sldId id="261" r:id="rId17"/>
    <p:sldId id="262" r:id="rId18"/>
    <p:sldId id="263" r:id="rId19"/>
    <p:sldId id="274" r:id="rId20"/>
    <p:sldId id="264" r:id="rId21"/>
    <p:sldId id="27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1E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F4504-018E-47FF-BFE9-219E002EA585}" v="16" dt="2025-10-20T15:35:12.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0" d="100"/>
          <a:sy n="150" d="100"/>
        </p:scale>
        <p:origin x="918"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DCFB89-F30B-9D46-9CEB-B9C88BEC7552}"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7D63C-B224-5F4E-84CB-62AC19F45557}"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00" y="190840"/>
            <a:ext cx="1638300" cy="512963"/>
          </a:xfrm>
          <a:prstGeom prst="rect">
            <a:avLst/>
          </a:prstGeom>
        </p:spPr>
      </p:pic>
      <p:sp>
        <p:nvSpPr>
          <p:cNvPr id="8" name="Title 1"/>
          <p:cNvSpPr>
            <a:spLocks noGrp="1"/>
          </p:cNvSpPr>
          <p:nvPr>
            <p:ph type="ctrTitle"/>
          </p:nvPr>
        </p:nvSpPr>
        <p:spPr>
          <a:xfrm>
            <a:off x="685800" y="1775355"/>
            <a:ext cx="7772400" cy="1225021"/>
          </a:xfrm>
        </p:spPr>
        <p:txBody>
          <a:bodyPr/>
          <a:lstStyle/>
          <a:p>
            <a:r>
              <a:rPr lang="en-US"/>
              <a:t>Click to edit Master title style</a:t>
            </a:r>
          </a:p>
        </p:txBody>
      </p:sp>
      <p:sp>
        <p:nvSpPr>
          <p:cNvPr id="9" name="Subtitle 2"/>
          <p:cNvSpPr>
            <a:spLocks noGrp="1"/>
          </p:cNvSpPr>
          <p:nvPr>
            <p:ph type="subTitle" idx="1" hasCustomPrompt="1"/>
          </p:nvPr>
        </p:nvSpPr>
        <p:spPr>
          <a:xfrm>
            <a:off x="1371600" y="3238500"/>
            <a:ext cx="6400800" cy="14605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Department of Regional Transportation, Housing &amp; Economic Development</a:t>
            </a:r>
          </a:p>
        </p:txBody>
      </p:sp>
    </p:spTree>
    <p:extLst>
      <p:ext uri="{BB962C8B-B14F-4D97-AF65-F5344CB8AC3E}">
        <p14:creationId xmlns:p14="http://schemas.microsoft.com/office/powerpoint/2010/main" val="148757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DCFB89-F30B-9D46-9CEB-B9C88BEC7552}"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7D63C-B224-5F4E-84CB-62AC19F45557}"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00" y="190840"/>
            <a:ext cx="1638300" cy="512963"/>
          </a:xfrm>
          <a:prstGeom prst="rect">
            <a:avLst/>
          </a:prstGeom>
        </p:spPr>
      </p:pic>
    </p:spTree>
    <p:extLst>
      <p:ext uri="{BB962C8B-B14F-4D97-AF65-F5344CB8AC3E}">
        <p14:creationId xmlns:p14="http://schemas.microsoft.com/office/powerpoint/2010/main" val="300640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DCFB89-F30B-9D46-9CEB-B9C88BEC7552}"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7D63C-B224-5F4E-84CB-62AC19F45557}"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00" y="190840"/>
            <a:ext cx="1638300" cy="512963"/>
          </a:xfrm>
          <a:prstGeom prst="rect">
            <a:avLst/>
          </a:prstGeom>
        </p:spPr>
      </p:pic>
    </p:spTree>
    <p:extLst>
      <p:ext uri="{BB962C8B-B14F-4D97-AF65-F5344CB8AC3E}">
        <p14:creationId xmlns:p14="http://schemas.microsoft.com/office/powerpoint/2010/main" val="948957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DCFB89-F30B-9D46-9CEB-B9C88BEC7552}"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7D63C-B224-5F4E-84CB-62AC19F45557}"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00" y="190840"/>
            <a:ext cx="1638300" cy="512963"/>
          </a:xfrm>
          <a:prstGeom prst="rect">
            <a:avLst/>
          </a:prstGeom>
        </p:spPr>
      </p:pic>
    </p:spTree>
    <p:extLst>
      <p:ext uri="{BB962C8B-B14F-4D97-AF65-F5344CB8AC3E}">
        <p14:creationId xmlns:p14="http://schemas.microsoft.com/office/powerpoint/2010/main" val="257156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DCFB89-F30B-9D46-9CEB-B9C88BEC7552}"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7D63C-B224-5F4E-84CB-62AC19F45557}"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00" y="190840"/>
            <a:ext cx="1638300" cy="512963"/>
          </a:xfrm>
          <a:prstGeom prst="rect">
            <a:avLst/>
          </a:prstGeom>
        </p:spPr>
      </p:pic>
    </p:spTree>
    <p:extLst>
      <p:ext uri="{BB962C8B-B14F-4D97-AF65-F5344CB8AC3E}">
        <p14:creationId xmlns:p14="http://schemas.microsoft.com/office/powerpoint/2010/main" val="124146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DCFB89-F30B-9D46-9CEB-B9C88BEC7552}"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7D63C-B224-5F4E-84CB-62AC19F45557}"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00" y="190840"/>
            <a:ext cx="1638300" cy="512963"/>
          </a:xfrm>
          <a:prstGeom prst="rect">
            <a:avLst/>
          </a:prstGeom>
        </p:spPr>
      </p:pic>
    </p:spTree>
    <p:extLst>
      <p:ext uri="{BB962C8B-B14F-4D97-AF65-F5344CB8AC3E}">
        <p14:creationId xmlns:p14="http://schemas.microsoft.com/office/powerpoint/2010/main" val="1541426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DCFB89-F30B-9D46-9CEB-B9C88BEC7552}"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7D63C-B224-5F4E-84CB-62AC19F45557}"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00" y="190840"/>
            <a:ext cx="1638300" cy="512963"/>
          </a:xfrm>
          <a:prstGeom prst="rect">
            <a:avLst/>
          </a:prstGeom>
        </p:spPr>
      </p:pic>
    </p:spTree>
    <p:extLst>
      <p:ext uri="{BB962C8B-B14F-4D97-AF65-F5344CB8AC3E}">
        <p14:creationId xmlns:p14="http://schemas.microsoft.com/office/powerpoint/2010/main" val="281493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CFB89-F30B-9D46-9CEB-B9C88BEC7552}" type="datetimeFigureOut">
              <a:rPr lang="en-US" smtClean="0"/>
              <a:t>10/20/2025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7D63C-B224-5F4E-84CB-62AC19F45557}"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00" y="190840"/>
            <a:ext cx="1638300" cy="512963"/>
          </a:xfrm>
          <a:prstGeom prst="rect">
            <a:avLst/>
          </a:prstGeom>
        </p:spPr>
      </p:pic>
    </p:spTree>
    <p:extLst>
      <p:ext uri="{BB962C8B-B14F-4D97-AF65-F5344CB8AC3E}">
        <p14:creationId xmlns:p14="http://schemas.microsoft.com/office/powerpoint/2010/main" val="105573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DCFB89-F30B-9D46-9CEB-B9C88BEC7552}" type="datetimeFigureOut">
              <a:rPr lang="en-US" smtClean="0"/>
              <a:t>10/20/2025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87D63C-B224-5F4E-84CB-62AC19F45557}"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00" y="190840"/>
            <a:ext cx="1638300" cy="512963"/>
          </a:xfrm>
          <a:prstGeom prst="rect">
            <a:avLst/>
          </a:prstGeom>
        </p:spPr>
      </p:pic>
    </p:spTree>
    <p:extLst>
      <p:ext uri="{BB962C8B-B14F-4D97-AF65-F5344CB8AC3E}">
        <p14:creationId xmlns:p14="http://schemas.microsoft.com/office/powerpoint/2010/main" val="3423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CFB89-F30B-9D46-9CEB-B9C88BEC7552}" type="datetimeFigureOut">
              <a:rPr lang="en-US" smtClean="0"/>
              <a:t>10/20/2025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7D63C-B224-5F4E-84CB-62AC19F45557}"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00" y="190840"/>
            <a:ext cx="1638300" cy="512963"/>
          </a:xfrm>
          <a:prstGeom prst="rect">
            <a:avLst/>
          </a:prstGeom>
        </p:spPr>
      </p:pic>
    </p:spTree>
    <p:extLst>
      <p:ext uri="{BB962C8B-B14F-4D97-AF65-F5344CB8AC3E}">
        <p14:creationId xmlns:p14="http://schemas.microsoft.com/office/powerpoint/2010/main" val="3231628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CFB89-F30B-9D46-9CEB-B9C88BEC7552}" type="datetimeFigureOut">
              <a:rPr lang="en-US" smtClean="0"/>
              <a:t>10/20/2025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7D63C-B224-5F4E-84CB-62AC19F45557}"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00" y="190840"/>
            <a:ext cx="1638300" cy="512963"/>
          </a:xfrm>
          <a:prstGeom prst="rect">
            <a:avLst/>
          </a:prstGeom>
        </p:spPr>
      </p:pic>
    </p:spTree>
    <p:extLst>
      <p:ext uri="{BB962C8B-B14F-4D97-AF65-F5344CB8AC3E}">
        <p14:creationId xmlns:p14="http://schemas.microsoft.com/office/powerpoint/2010/main" val="2958129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DCFB89-F30B-9D46-9CEB-B9C88BEC7552}"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7D63C-B224-5F4E-84CB-62AC19F45557}"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00" y="190840"/>
            <a:ext cx="1638300" cy="512963"/>
          </a:xfrm>
          <a:prstGeom prst="rect">
            <a:avLst/>
          </a:prstGeom>
        </p:spPr>
      </p:pic>
    </p:spTree>
    <p:extLst>
      <p:ext uri="{BB962C8B-B14F-4D97-AF65-F5344CB8AC3E}">
        <p14:creationId xmlns:p14="http://schemas.microsoft.com/office/powerpoint/2010/main" val="268010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22882" y="0"/>
            <a:ext cx="9128785" cy="6857999"/>
          </a:xfrm>
          <a:prstGeom prst="rect">
            <a:avLst/>
          </a:prstGeom>
        </p:spPr>
      </p:pic>
      <p:sp>
        <p:nvSpPr>
          <p:cNvPr id="2" name="Title Placeholder 1"/>
          <p:cNvSpPr>
            <a:spLocks noGrp="1"/>
          </p:cNvSpPr>
          <p:nvPr>
            <p:ph type="title"/>
          </p:nvPr>
        </p:nvSpPr>
        <p:spPr>
          <a:xfrm>
            <a:off x="457200" y="727063"/>
            <a:ext cx="8229600" cy="103909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013778"/>
            <a:ext cx="8229600" cy="41123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CFB89-F30B-9D46-9CEB-B9C88BEC7552}" type="datetimeFigureOut">
              <a:rPr lang="en-US" smtClean="0"/>
              <a:t>10/20/2025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7D63C-B224-5F4E-84CB-62AC19F45557}" type="slidenum">
              <a:rPr lang="en-US" smtClean="0"/>
              <a:t>‹#›</a:t>
            </a:fld>
            <a:endParaRPr lang="en-US"/>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54000" y="190840"/>
            <a:ext cx="1638300" cy="512963"/>
          </a:xfrm>
          <a:prstGeom prst="rect">
            <a:avLst/>
          </a:prstGeom>
        </p:spPr>
      </p:pic>
    </p:spTree>
    <p:extLst>
      <p:ext uri="{BB962C8B-B14F-4D97-AF65-F5344CB8AC3E}">
        <p14:creationId xmlns:p14="http://schemas.microsoft.com/office/powerpoint/2010/main" val="3483810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rgbClr val="8B1E4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pp.smartsheet.com/b/form/4e395ddcddc445858a085194b950d22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pp.smartsheet.com/b/form/f49bdd1dee1e4dc7b8b4fc3087b4a2ab"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cfr.gov/current/title-24/subtitle-B/chapter-V/subchapter-C/part-570/subpart-C/section-570.20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ecfr.gov/current/title-24/subtitle-B/chapter-V/subchapter-C/part-570/subpart-C/section-570.20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cfr.gov/current/title-24/subtitle-B/chapter-V/subchapter-C/part-570/subpart-C/section-570.204" TargetMode="External"/><Relationship Id="rId2" Type="http://schemas.openxmlformats.org/officeDocument/2006/relationships/hyperlink" Target="https://www.ecfr.gov/current/title-24/subtitle-B/chapter-V/subchapter-C/part-570/subpart-C/section-570.20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lco.webex.com/weblink/register/r5df2dc0ef0c1e62cd5ec84f7a143335b" TargetMode="External"/><Relationship Id="rId2" Type="http://schemas.openxmlformats.org/officeDocument/2006/relationships/hyperlink" Target="https://www.saltlakecounty.gov/regional-development/housing-community-development/apply-for-grant-funding/expanding-affordable-housing-opportunities/" TargetMode="External"/><Relationship Id="rId1" Type="http://schemas.openxmlformats.org/officeDocument/2006/relationships/slideLayout" Target="../slideLayouts/slideLayout2.xml"/><Relationship Id="rId5" Type="http://schemas.openxmlformats.org/officeDocument/2006/relationships/hyperlink" Target="https://app.smartsheet.com/b/form/4e395ddcddc445858a085194b950d227" TargetMode="External"/><Relationship Id="rId4" Type="http://schemas.openxmlformats.org/officeDocument/2006/relationships/hyperlink" Target="https://app.smartsheet.com/b/form/f49bdd1dee1e4dc7b8b4fc3087b4a2a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3684" y="3945078"/>
            <a:ext cx="7990416" cy="2163621"/>
          </a:xfrm>
        </p:spPr>
        <p:txBody>
          <a:bodyPr vert="horz" lIns="91440" tIns="45720" rIns="91440" bIns="45720" rtlCol="0" anchor="t">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800" dirty="0">
                <a:cs typeface="Arial"/>
              </a:rPr>
              <a:t>Salt Lake County Housing &amp; Community Development</a:t>
            </a:r>
          </a:p>
          <a:p>
            <a:r>
              <a:rPr lang="en-US" sz="2800" dirty="0">
                <a:cs typeface="Arial"/>
              </a:rPr>
              <a:t>October 24, 2025</a:t>
            </a:r>
            <a:endParaRPr lang="en-US" sz="3200" dirty="0"/>
          </a:p>
        </p:txBody>
      </p:sp>
      <p:sp>
        <p:nvSpPr>
          <p:cNvPr id="4" name="Title 3"/>
          <p:cNvSpPr>
            <a:spLocks noGrp="1"/>
          </p:cNvSpPr>
          <p:nvPr>
            <p:ph type="ctrTitle"/>
          </p:nvPr>
        </p:nvSpPr>
        <p:spPr>
          <a:xfrm>
            <a:off x="685800" y="1780032"/>
            <a:ext cx="7772400" cy="1926923"/>
          </a:xfrm>
        </p:spPr>
        <p:txBody>
          <a:bodyPr>
            <a:normAutofit fontScale="90000"/>
          </a:bodyPr>
          <a:lstStyle/>
          <a:p>
            <a:r>
              <a:rPr lang="en-US" dirty="0">
                <a:cs typeface="Arial"/>
              </a:rPr>
              <a:t>Pre-Application Webinar: </a:t>
            </a:r>
            <a:r>
              <a:rPr lang="en-US" b="1" dirty="0">
                <a:cs typeface="Arial"/>
              </a:rPr>
              <a:t>Expanding Affordable Housing Opportunities RFA</a:t>
            </a:r>
            <a:endParaRPr lang="en-US" dirty="0"/>
          </a:p>
        </p:txBody>
      </p:sp>
    </p:spTree>
    <p:extLst>
      <p:ext uri="{BB962C8B-B14F-4D97-AF65-F5344CB8AC3E}">
        <p14:creationId xmlns:p14="http://schemas.microsoft.com/office/powerpoint/2010/main" val="3949340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9A4B-EF69-6C38-BA41-7C0F69CD5F64}"/>
              </a:ext>
            </a:extLst>
          </p:cNvPr>
          <p:cNvSpPr>
            <a:spLocks noGrp="1"/>
          </p:cNvSpPr>
          <p:nvPr>
            <p:ph type="title"/>
          </p:nvPr>
        </p:nvSpPr>
        <p:spPr/>
        <p:txBody>
          <a:bodyPr/>
          <a:lstStyle/>
          <a:p>
            <a:r>
              <a:rPr lang="en-US" dirty="0"/>
              <a:t>Application Process</a:t>
            </a:r>
          </a:p>
        </p:txBody>
      </p:sp>
      <p:sp>
        <p:nvSpPr>
          <p:cNvPr id="3" name="Content Placeholder 2">
            <a:extLst>
              <a:ext uri="{FF2B5EF4-FFF2-40B4-BE49-F238E27FC236}">
                <a16:creationId xmlns:a16="http://schemas.microsoft.com/office/drawing/2014/main" id="{F2EBE59D-DAAD-A46C-9489-00EB5F28674F}"/>
              </a:ext>
            </a:extLst>
          </p:cNvPr>
          <p:cNvSpPr>
            <a:spLocks noGrp="1"/>
          </p:cNvSpPr>
          <p:nvPr>
            <p:ph idx="1"/>
          </p:nvPr>
        </p:nvSpPr>
        <p:spPr/>
        <p:txBody>
          <a:bodyPr/>
          <a:lstStyle/>
          <a:p>
            <a:r>
              <a:rPr lang="en-US" dirty="0"/>
              <a:t>Appendix A – Application and Project Information</a:t>
            </a:r>
            <a:endParaRPr lang="en-US" dirty="0">
              <a:hlinkClick r:id="rId2"/>
            </a:endParaRPr>
          </a:p>
          <a:p>
            <a:pPr lvl="1"/>
            <a:r>
              <a:rPr lang="en-US" dirty="0">
                <a:hlinkClick r:id="rId2"/>
              </a:rPr>
              <a:t>https://app.smartsheet.com/b/form/4e395ddcddc445858a085194b950d227</a:t>
            </a:r>
            <a:endParaRPr lang="en-US" dirty="0"/>
          </a:p>
        </p:txBody>
      </p:sp>
    </p:spTree>
    <p:extLst>
      <p:ext uri="{BB962C8B-B14F-4D97-AF65-F5344CB8AC3E}">
        <p14:creationId xmlns:p14="http://schemas.microsoft.com/office/powerpoint/2010/main" val="1918914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9054-9DDF-F6CC-A21E-B7ED4C9882B7}"/>
              </a:ext>
            </a:extLst>
          </p:cNvPr>
          <p:cNvSpPr>
            <a:spLocks noGrp="1"/>
          </p:cNvSpPr>
          <p:nvPr>
            <p:ph type="title"/>
          </p:nvPr>
        </p:nvSpPr>
        <p:spPr/>
        <p:txBody>
          <a:bodyPr/>
          <a:lstStyle/>
          <a:p>
            <a:r>
              <a:rPr lang="en-US" dirty="0"/>
              <a:t>Appendix B</a:t>
            </a:r>
          </a:p>
        </p:txBody>
      </p:sp>
      <p:pic>
        <p:nvPicPr>
          <p:cNvPr id="5" name="Picture 4">
            <a:extLst>
              <a:ext uri="{FF2B5EF4-FFF2-40B4-BE49-F238E27FC236}">
                <a16:creationId xmlns:a16="http://schemas.microsoft.com/office/drawing/2014/main" id="{95FEBCD6-C92B-31AB-DE85-9C68ABE1FA8A}"/>
              </a:ext>
            </a:extLst>
          </p:cNvPr>
          <p:cNvPicPr>
            <a:picLocks noChangeAspect="1"/>
          </p:cNvPicPr>
          <p:nvPr/>
        </p:nvPicPr>
        <p:blipFill>
          <a:blip r:embed="rId2"/>
          <a:stretch>
            <a:fillRect/>
          </a:stretch>
        </p:blipFill>
        <p:spPr>
          <a:xfrm>
            <a:off x="0" y="1893083"/>
            <a:ext cx="9144000" cy="3529033"/>
          </a:xfrm>
          <a:prstGeom prst="rect">
            <a:avLst/>
          </a:prstGeom>
        </p:spPr>
      </p:pic>
    </p:spTree>
    <p:extLst>
      <p:ext uri="{BB962C8B-B14F-4D97-AF65-F5344CB8AC3E}">
        <p14:creationId xmlns:p14="http://schemas.microsoft.com/office/powerpoint/2010/main" val="379129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A480-10F3-3ADB-FF45-AD866C128FF9}"/>
              </a:ext>
            </a:extLst>
          </p:cNvPr>
          <p:cNvSpPr>
            <a:spLocks noGrp="1"/>
          </p:cNvSpPr>
          <p:nvPr>
            <p:ph type="title"/>
          </p:nvPr>
        </p:nvSpPr>
        <p:spPr>
          <a:xfrm>
            <a:off x="457200" y="611469"/>
            <a:ext cx="8229600" cy="847678"/>
          </a:xfrm>
        </p:spPr>
        <p:txBody>
          <a:bodyPr/>
          <a:lstStyle/>
          <a:p>
            <a:r>
              <a:rPr lang="en-US" dirty="0"/>
              <a:t>Appendix C</a:t>
            </a:r>
          </a:p>
        </p:txBody>
      </p:sp>
      <p:pic>
        <p:nvPicPr>
          <p:cNvPr id="9" name="Content Placeholder 8" descr="Graphical user interface&#10;&#10;AI-generated content may be incorrect.">
            <a:extLst>
              <a:ext uri="{FF2B5EF4-FFF2-40B4-BE49-F238E27FC236}">
                <a16:creationId xmlns:a16="http://schemas.microsoft.com/office/drawing/2014/main" id="{ED8183D2-7EE8-3B7D-174B-58691E611AAE}"/>
              </a:ext>
            </a:extLst>
          </p:cNvPr>
          <p:cNvPicPr>
            <a:picLocks noGrp="1" noChangeAspect="1"/>
          </p:cNvPicPr>
          <p:nvPr>
            <p:ph idx="1"/>
          </p:nvPr>
        </p:nvPicPr>
        <p:blipFill>
          <a:blip r:embed="rId2"/>
          <a:stretch>
            <a:fillRect/>
          </a:stretch>
        </p:blipFill>
        <p:spPr>
          <a:xfrm>
            <a:off x="2450600" y="1296814"/>
            <a:ext cx="4242800" cy="5447415"/>
          </a:xfrm>
        </p:spPr>
      </p:pic>
    </p:spTree>
    <p:extLst>
      <p:ext uri="{BB962C8B-B14F-4D97-AF65-F5344CB8AC3E}">
        <p14:creationId xmlns:p14="http://schemas.microsoft.com/office/powerpoint/2010/main" val="770274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80355-52AD-B3A6-2A64-FD25F2DD1F4A}"/>
              </a:ext>
            </a:extLst>
          </p:cNvPr>
          <p:cNvSpPr>
            <a:spLocks noGrp="1"/>
          </p:cNvSpPr>
          <p:nvPr>
            <p:ph type="title"/>
          </p:nvPr>
        </p:nvSpPr>
        <p:spPr>
          <a:xfrm>
            <a:off x="457200" y="727064"/>
            <a:ext cx="8229600" cy="754604"/>
          </a:xfrm>
        </p:spPr>
        <p:txBody>
          <a:bodyPr>
            <a:normAutofit fontScale="90000"/>
          </a:bodyPr>
          <a:lstStyle/>
          <a:p>
            <a:r>
              <a:rPr lang="en-US" dirty="0"/>
              <a:t>Appendix D</a:t>
            </a:r>
          </a:p>
        </p:txBody>
      </p:sp>
      <p:pic>
        <p:nvPicPr>
          <p:cNvPr id="5" name="Content Placeholder 4" descr="Text&#10;&#10;AI-generated content may be incorrect.">
            <a:extLst>
              <a:ext uri="{FF2B5EF4-FFF2-40B4-BE49-F238E27FC236}">
                <a16:creationId xmlns:a16="http://schemas.microsoft.com/office/drawing/2014/main" id="{D2454649-1228-B700-5E24-07AA284C208D}"/>
              </a:ext>
            </a:extLst>
          </p:cNvPr>
          <p:cNvPicPr>
            <a:picLocks noGrp="1" noChangeAspect="1"/>
          </p:cNvPicPr>
          <p:nvPr>
            <p:ph idx="1"/>
          </p:nvPr>
        </p:nvPicPr>
        <p:blipFill>
          <a:blip r:embed="rId2"/>
          <a:stretch>
            <a:fillRect/>
          </a:stretch>
        </p:blipFill>
        <p:spPr>
          <a:xfrm>
            <a:off x="2420569" y="1544759"/>
            <a:ext cx="4166498" cy="5313242"/>
          </a:xfrm>
        </p:spPr>
      </p:pic>
    </p:spTree>
    <p:extLst>
      <p:ext uri="{BB962C8B-B14F-4D97-AF65-F5344CB8AC3E}">
        <p14:creationId xmlns:p14="http://schemas.microsoft.com/office/powerpoint/2010/main" val="2416860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F22F6-DD42-2325-38A4-712A5082442F}"/>
              </a:ext>
            </a:extLst>
          </p:cNvPr>
          <p:cNvSpPr>
            <a:spLocks noGrp="1"/>
          </p:cNvSpPr>
          <p:nvPr>
            <p:ph type="title"/>
          </p:nvPr>
        </p:nvSpPr>
        <p:spPr>
          <a:xfrm>
            <a:off x="457200" y="727064"/>
            <a:ext cx="8229600" cy="813870"/>
          </a:xfrm>
        </p:spPr>
        <p:txBody>
          <a:bodyPr/>
          <a:lstStyle/>
          <a:p>
            <a:r>
              <a:rPr lang="en-US" dirty="0"/>
              <a:t>Appendix E</a:t>
            </a:r>
          </a:p>
        </p:txBody>
      </p:sp>
      <p:pic>
        <p:nvPicPr>
          <p:cNvPr id="5" name="Content Placeholder 4" descr="Text&#10;&#10;AI-generated content may be incorrect.">
            <a:extLst>
              <a:ext uri="{FF2B5EF4-FFF2-40B4-BE49-F238E27FC236}">
                <a16:creationId xmlns:a16="http://schemas.microsoft.com/office/drawing/2014/main" id="{6DD6CC14-83B7-83E4-E84A-98962455038E}"/>
              </a:ext>
            </a:extLst>
          </p:cNvPr>
          <p:cNvPicPr>
            <a:picLocks noGrp="1" noChangeAspect="1"/>
          </p:cNvPicPr>
          <p:nvPr>
            <p:ph idx="1"/>
          </p:nvPr>
        </p:nvPicPr>
        <p:blipFill>
          <a:blip r:embed="rId2"/>
          <a:stretch>
            <a:fillRect/>
          </a:stretch>
        </p:blipFill>
        <p:spPr>
          <a:xfrm>
            <a:off x="2209793" y="1479894"/>
            <a:ext cx="4724413" cy="5378106"/>
          </a:xfrm>
        </p:spPr>
      </p:pic>
    </p:spTree>
    <p:extLst>
      <p:ext uri="{BB962C8B-B14F-4D97-AF65-F5344CB8AC3E}">
        <p14:creationId xmlns:p14="http://schemas.microsoft.com/office/powerpoint/2010/main" val="1297537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BC81-560B-F92D-CF71-B77BE38B3D2A}"/>
              </a:ext>
            </a:extLst>
          </p:cNvPr>
          <p:cNvSpPr>
            <a:spLocks noGrp="1"/>
          </p:cNvSpPr>
          <p:nvPr>
            <p:ph type="title"/>
          </p:nvPr>
        </p:nvSpPr>
        <p:spPr>
          <a:xfrm>
            <a:off x="457200" y="648711"/>
            <a:ext cx="8229600" cy="729204"/>
          </a:xfrm>
        </p:spPr>
        <p:txBody>
          <a:bodyPr>
            <a:normAutofit fontScale="90000"/>
          </a:bodyPr>
          <a:lstStyle/>
          <a:p>
            <a:r>
              <a:rPr lang="en-US" dirty="0"/>
              <a:t>Appendix F</a:t>
            </a:r>
          </a:p>
        </p:txBody>
      </p:sp>
      <p:pic>
        <p:nvPicPr>
          <p:cNvPr id="5" name="Content Placeholder 4" descr="Timeline&#10;&#10;AI-generated content may be incorrect.">
            <a:extLst>
              <a:ext uri="{FF2B5EF4-FFF2-40B4-BE49-F238E27FC236}">
                <a16:creationId xmlns:a16="http://schemas.microsoft.com/office/drawing/2014/main" id="{9791F017-978F-95DD-9E2A-BD6CC3F0EF48}"/>
              </a:ext>
            </a:extLst>
          </p:cNvPr>
          <p:cNvPicPr>
            <a:picLocks noGrp="1" noChangeAspect="1"/>
          </p:cNvPicPr>
          <p:nvPr>
            <p:ph idx="1"/>
          </p:nvPr>
        </p:nvPicPr>
        <p:blipFill>
          <a:blip r:embed="rId2"/>
          <a:stretch>
            <a:fillRect/>
          </a:stretch>
        </p:blipFill>
        <p:spPr>
          <a:xfrm>
            <a:off x="2476500" y="1377915"/>
            <a:ext cx="4190999" cy="5480085"/>
          </a:xfrm>
        </p:spPr>
      </p:pic>
    </p:spTree>
    <p:extLst>
      <p:ext uri="{BB962C8B-B14F-4D97-AF65-F5344CB8AC3E}">
        <p14:creationId xmlns:p14="http://schemas.microsoft.com/office/powerpoint/2010/main" val="2238072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0F365-4375-1687-85A8-1FF04D9247B7}"/>
              </a:ext>
            </a:extLst>
          </p:cNvPr>
          <p:cNvSpPr>
            <a:spLocks noGrp="1"/>
          </p:cNvSpPr>
          <p:nvPr>
            <p:ph type="title"/>
          </p:nvPr>
        </p:nvSpPr>
        <p:spPr/>
        <p:txBody>
          <a:bodyPr/>
          <a:lstStyle/>
          <a:p>
            <a:r>
              <a:rPr lang="en-US" dirty="0"/>
              <a:t>Scoring &amp; Evaluation</a:t>
            </a:r>
          </a:p>
        </p:txBody>
      </p:sp>
      <p:graphicFrame>
        <p:nvGraphicFramePr>
          <p:cNvPr id="4" name="Table 3">
            <a:extLst>
              <a:ext uri="{FF2B5EF4-FFF2-40B4-BE49-F238E27FC236}">
                <a16:creationId xmlns:a16="http://schemas.microsoft.com/office/drawing/2014/main" id="{40B0EF68-44FD-C567-264C-845A95A97A6F}"/>
              </a:ext>
            </a:extLst>
          </p:cNvPr>
          <p:cNvGraphicFramePr>
            <a:graphicFrameLocks noGrp="1"/>
          </p:cNvGraphicFramePr>
          <p:nvPr>
            <p:extLst>
              <p:ext uri="{D42A27DB-BD31-4B8C-83A1-F6EECF244321}">
                <p14:modId xmlns:p14="http://schemas.microsoft.com/office/powerpoint/2010/main" val="1054902362"/>
              </p:ext>
            </p:extLst>
          </p:nvPr>
        </p:nvGraphicFramePr>
        <p:xfrm>
          <a:off x="4324350" y="2184722"/>
          <a:ext cx="4719130" cy="4297574"/>
        </p:xfrm>
        <a:graphic>
          <a:graphicData uri="http://schemas.openxmlformats.org/drawingml/2006/table">
            <a:tbl>
              <a:tblPr/>
              <a:tblGrid>
                <a:gridCol w="1624890">
                  <a:extLst>
                    <a:ext uri="{9D8B030D-6E8A-4147-A177-3AD203B41FA5}">
                      <a16:colId xmlns:a16="http://schemas.microsoft.com/office/drawing/2014/main" val="3398747836"/>
                    </a:ext>
                  </a:extLst>
                </a:gridCol>
                <a:gridCol w="3094240">
                  <a:extLst>
                    <a:ext uri="{9D8B030D-6E8A-4147-A177-3AD203B41FA5}">
                      <a16:colId xmlns:a16="http://schemas.microsoft.com/office/drawing/2014/main" val="4134721477"/>
                    </a:ext>
                  </a:extLst>
                </a:gridCol>
              </a:tblGrid>
              <a:tr h="348380">
                <a:tc>
                  <a:txBody>
                    <a:bodyPr/>
                    <a:lstStyle/>
                    <a:p>
                      <a:pPr algn="l" fontAlgn="base">
                        <a:lnSpc>
                          <a:spcPts val="1950"/>
                        </a:lnSpc>
                        <a:buNone/>
                      </a:pPr>
                      <a:r>
                        <a:rPr lang="en-US" sz="1600" b="1" i="0">
                          <a:solidFill>
                            <a:srgbClr val="FFFFFF"/>
                          </a:solidFill>
                          <a:effectLst/>
                          <a:latin typeface="Aptos" panose="020B0004020202020204" pitchFamily="34" charset="0"/>
                        </a:rPr>
                        <a:t>Evaluation​</a:t>
                      </a:r>
                      <a:endParaRPr lang="en-US" b="1" i="0">
                        <a:solidFill>
                          <a:srgbClr val="FFFFFF"/>
                        </a:solidFill>
                        <a:effectLst/>
                      </a:endParaRPr>
                    </a:p>
                  </a:txBody>
                  <a:tcPr>
                    <a:lnL w="7681" cap="flat" cmpd="sng" algn="ctr">
                      <a:solidFill>
                        <a:srgbClr val="FFFFFF"/>
                      </a:solidFill>
                      <a:prstDash val="solid"/>
                      <a:round/>
                      <a:headEnd type="none" w="med" len="med"/>
                      <a:tailEnd type="none" w="med" len="med"/>
                    </a:lnL>
                    <a:lnR w="7681" cap="flat" cmpd="sng" algn="ctr">
                      <a:solidFill>
                        <a:srgbClr val="FFFFFF"/>
                      </a:solidFill>
                      <a:prstDash val="solid"/>
                      <a:round/>
                      <a:headEnd type="none" w="med" len="med"/>
                      <a:tailEnd type="none" w="med" len="med"/>
                    </a:lnR>
                    <a:lnT w="7681" cap="flat" cmpd="sng" algn="ctr">
                      <a:solidFill>
                        <a:srgbClr val="FFFFFF"/>
                      </a:solidFill>
                      <a:prstDash val="solid"/>
                      <a:round/>
                      <a:headEnd type="none" w="med" len="med"/>
                      <a:tailEnd type="none" w="med" len="med"/>
                    </a:lnT>
                    <a:lnB w="23058" cap="flat" cmpd="sng" algn="ctr">
                      <a:solidFill>
                        <a:srgbClr val="FFFFFF"/>
                      </a:solidFill>
                      <a:prstDash val="solid"/>
                      <a:round/>
                      <a:headEnd type="none" w="med" len="med"/>
                      <a:tailEnd type="none" w="med" len="med"/>
                    </a:lnB>
                    <a:solidFill>
                      <a:srgbClr val="AD0101"/>
                    </a:solidFill>
                  </a:tcPr>
                </a:tc>
                <a:tc>
                  <a:txBody>
                    <a:bodyPr/>
                    <a:lstStyle/>
                    <a:p>
                      <a:pPr algn="l" fontAlgn="base">
                        <a:lnSpc>
                          <a:spcPts val="1950"/>
                        </a:lnSpc>
                        <a:buNone/>
                      </a:pPr>
                      <a:r>
                        <a:rPr lang="en-US" sz="1600" b="1" i="0">
                          <a:solidFill>
                            <a:srgbClr val="FFFFFF"/>
                          </a:solidFill>
                          <a:effectLst/>
                          <a:latin typeface="Aptos" panose="020B0004020202020204" pitchFamily="34" charset="0"/>
                        </a:rPr>
                        <a:t>Explanation​</a:t>
                      </a:r>
                      <a:endParaRPr lang="en-US" b="1" i="0">
                        <a:solidFill>
                          <a:srgbClr val="FFFFFF"/>
                        </a:solidFill>
                        <a:effectLst/>
                      </a:endParaRPr>
                    </a:p>
                  </a:txBody>
                  <a:tcPr>
                    <a:lnL w="7681" cap="flat" cmpd="sng" algn="ctr">
                      <a:solidFill>
                        <a:srgbClr val="FFFFFF"/>
                      </a:solidFill>
                      <a:prstDash val="solid"/>
                      <a:round/>
                      <a:headEnd type="none" w="med" len="med"/>
                      <a:tailEnd type="none" w="med" len="med"/>
                    </a:lnL>
                    <a:lnR w="7681" cap="flat" cmpd="sng" algn="ctr">
                      <a:solidFill>
                        <a:srgbClr val="FFFFFF"/>
                      </a:solidFill>
                      <a:prstDash val="solid"/>
                      <a:round/>
                      <a:headEnd type="none" w="med" len="med"/>
                      <a:tailEnd type="none" w="med" len="med"/>
                    </a:lnR>
                    <a:lnT w="7681" cap="flat" cmpd="sng" algn="ctr">
                      <a:solidFill>
                        <a:srgbClr val="FFFFFF"/>
                      </a:solidFill>
                      <a:prstDash val="solid"/>
                      <a:round/>
                      <a:headEnd type="none" w="med" len="med"/>
                      <a:tailEnd type="none" w="med" len="med"/>
                    </a:lnT>
                    <a:lnB w="23058" cap="flat" cmpd="sng" algn="ctr">
                      <a:solidFill>
                        <a:srgbClr val="FFFFFF"/>
                      </a:solidFill>
                      <a:prstDash val="solid"/>
                      <a:round/>
                      <a:headEnd type="none" w="med" len="med"/>
                      <a:tailEnd type="none" w="med" len="med"/>
                    </a:lnB>
                    <a:solidFill>
                      <a:srgbClr val="AD0101"/>
                    </a:solidFill>
                  </a:tcPr>
                </a:tc>
                <a:extLst>
                  <a:ext uri="{0D108BD9-81ED-4DB2-BD59-A6C34878D82A}">
                    <a16:rowId xmlns:a16="http://schemas.microsoft.com/office/drawing/2014/main" val="3232365602"/>
                  </a:ext>
                </a:extLst>
              </a:tr>
              <a:tr h="938800">
                <a:tc>
                  <a:txBody>
                    <a:bodyPr/>
                    <a:lstStyle/>
                    <a:p>
                      <a:pPr algn="l" fontAlgn="base">
                        <a:lnSpc>
                          <a:spcPts val="1950"/>
                        </a:lnSpc>
                        <a:buNone/>
                      </a:pPr>
                      <a:r>
                        <a:rPr lang="en-US" sz="1600" b="0" i="0" dirty="0">
                          <a:solidFill>
                            <a:srgbClr val="000000"/>
                          </a:solidFill>
                          <a:effectLst/>
                          <a:latin typeface="Aptos" panose="020B0004020202020204" pitchFamily="34" charset="0"/>
                        </a:rPr>
                        <a:t>Excellent (5)​</a:t>
                      </a:r>
                      <a:endParaRPr lang="en-US" b="0" i="0" dirty="0">
                        <a:solidFill>
                          <a:srgbClr val="000000"/>
                        </a:solidFill>
                        <a:effectLst/>
                      </a:endParaRPr>
                    </a:p>
                  </a:txBody>
                  <a:tcPr>
                    <a:lnL w="7681" cap="flat" cmpd="sng" algn="ctr">
                      <a:solidFill>
                        <a:srgbClr val="FFFFFF"/>
                      </a:solidFill>
                      <a:prstDash val="solid"/>
                      <a:round/>
                      <a:headEnd type="none" w="med" len="med"/>
                      <a:tailEnd type="none" w="med" len="med"/>
                    </a:lnL>
                    <a:lnR w="7681" cap="flat" cmpd="sng" algn="ctr">
                      <a:solidFill>
                        <a:srgbClr val="FFFFFF"/>
                      </a:solidFill>
                      <a:prstDash val="solid"/>
                      <a:round/>
                      <a:headEnd type="none" w="med" len="med"/>
                      <a:tailEnd type="none" w="med" len="med"/>
                    </a:lnR>
                    <a:lnT w="23058" cap="flat" cmpd="sng" algn="ctr">
                      <a:solidFill>
                        <a:srgbClr val="FFFFFF"/>
                      </a:solidFill>
                      <a:prstDash val="solid"/>
                      <a:round/>
                      <a:headEnd type="none" w="med" len="med"/>
                      <a:tailEnd type="none" w="med" len="med"/>
                    </a:lnT>
                    <a:lnB w="7681" cap="flat" cmpd="sng" algn="ctr">
                      <a:solidFill>
                        <a:srgbClr val="FFFFFF"/>
                      </a:solidFill>
                      <a:prstDash val="solid"/>
                      <a:round/>
                      <a:headEnd type="none" w="med" len="med"/>
                      <a:tailEnd type="none" w="med" len="med"/>
                    </a:lnB>
                    <a:solidFill>
                      <a:srgbClr val="E3CBCB"/>
                    </a:solidFill>
                  </a:tcPr>
                </a:tc>
                <a:tc>
                  <a:txBody>
                    <a:bodyPr/>
                    <a:lstStyle/>
                    <a:p>
                      <a:pPr algn="l" fontAlgn="base">
                        <a:lnSpc>
                          <a:spcPts val="1350"/>
                        </a:lnSpc>
                        <a:buNone/>
                      </a:pPr>
                      <a:r>
                        <a:rPr lang="en-US" sz="1100" b="0" i="0" dirty="0">
                          <a:solidFill>
                            <a:srgbClr val="000000"/>
                          </a:solidFill>
                          <a:effectLst/>
                          <a:latin typeface="Aptos" panose="020B0004020202020204" pitchFamily="34" charset="0"/>
                        </a:rPr>
                        <a:t>Application exceeds expectations, with an excellent probability of success in achieving all requirements of the RFA, and is very detailed in providing innovative ideas, new concepts, or optional features applicable to the project. ​</a:t>
                      </a:r>
                      <a:endParaRPr lang="en-US" b="0" i="0" dirty="0">
                        <a:solidFill>
                          <a:srgbClr val="000000"/>
                        </a:solidFill>
                        <a:effectLst/>
                      </a:endParaRPr>
                    </a:p>
                  </a:txBody>
                  <a:tcPr>
                    <a:lnL w="7681" cap="flat" cmpd="sng" algn="ctr">
                      <a:solidFill>
                        <a:srgbClr val="FFFFFF"/>
                      </a:solidFill>
                      <a:prstDash val="solid"/>
                      <a:round/>
                      <a:headEnd type="none" w="med" len="med"/>
                      <a:tailEnd type="none" w="med" len="med"/>
                    </a:lnL>
                    <a:lnR w="7681" cap="flat" cmpd="sng" algn="ctr">
                      <a:solidFill>
                        <a:srgbClr val="FFFFFF"/>
                      </a:solidFill>
                      <a:prstDash val="solid"/>
                      <a:round/>
                      <a:headEnd type="none" w="med" len="med"/>
                      <a:tailEnd type="none" w="med" len="med"/>
                    </a:lnR>
                    <a:lnT w="23058" cap="flat" cmpd="sng" algn="ctr">
                      <a:solidFill>
                        <a:srgbClr val="FFFFFF"/>
                      </a:solidFill>
                      <a:prstDash val="solid"/>
                      <a:round/>
                      <a:headEnd type="none" w="med" len="med"/>
                      <a:tailEnd type="none" w="med" len="med"/>
                    </a:lnT>
                    <a:lnB w="7681" cap="flat" cmpd="sng" algn="ctr">
                      <a:solidFill>
                        <a:srgbClr val="FFFFFF"/>
                      </a:solidFill>
                      <a:prstDash val="solid"/>
                      <a:round/>
                      <a:headEnd type="none" w="med" len="med"/>
                      <a:tailEnd type="none" w="med" len="med"/>
                    </a:lnB>
                    <a:solidFill>
                      <a:srgbClr val="E3CBCB"/>
                    </a:solidFill>
                  </a:tcPr>
                </a:tc>
                <a:extLst>
                  <a:ext uri="{0D108BD9-81ED-4DB2-BD59-A6C34878D82A}">
                    <a16:rowId xmlns:a16="http://schemas.microsoft.com/office/drawing/2014/main" val="285078979"/>
                  </a:ext>
                </a:extLst>
              </a:tr>
              <a:tr h="938800">
                <a:tc>
                  <a:txBody>
                    <a:bodyPr/>
                    <a:lstStyle/>
                    <a:p>
                      <a:pPr algn="l" fontAlgn="base">
                        <a:lnSpc>
                          <a:spcPts val="1950"/>
                        </a:lnSpc>
                        <a:buNone/>
                      </a:pPr>
                      <a:r>
                        <a:rPr lang="en-US" sz="1600" b="0" i="0" dirty="0">
                          <a:solidFill>
                            <a:srgbClr val="000000"/>
                          </a:solidFill>
                          <a:effectLst/>
                          <a:latin typeface="Aptos" panose="020B0004020202020204" pitchFamily="34" charset="0"/>
                        </a:rPr>
                        <a:t>Good (4)​</a:t>
                      </a:r>
                      <a:endParaRPr lang="en-US" b="0" i="0" dirty="0">
                        <a:solidFill>
                          <a:srgbClr val="000000"/>
                        </a:solidFill>
                        <a:effectLst/>
                      </a:endParaRPr>
                    </a:p>
                  </a:txBody>
                  <a:tcPr>
                    <a:lnL w="7681" cap="flat" cmpd="sng" algn="ctr">
                      <a:solidFill>
                        <a:srgbClr val="FFFFFF"/>
                      </a:solidFill>
                      <a:prstDash val="solid"/>
                      <a:round/>
                      <a:headEnd type="none" w="med" len="med"/>
                      <a:tailEnd type="none" w="med" len="med"/>
                    </a:lnL>
                    <a:lnR w="7681" cap="flat" cmpd="sng" algn="ctr">
                      <a:solidFill>
                        <a:srgbClr val="FFFFFF"/>
                      </a:solidFill>
                      <a:prstDash val="solid"/>
                      <a:round/>
                      <a:headEnd type="none" w="med" len="med"/>
                      <a:tailEnd type="none" w="med" len="med"/>
                    </a:lnR>
                    <a:lnT w="7681" cap="flat" cmpd="sng" algn="ctr">
                      <a:solidFill>
                        <a:srgbClr val="FFFFFF"/>
                      </a:solidFill>
                      <a:prstDash val="solid"/>
                      <a:round/>
                      <a:headEnd type="none" w="med" len="med"/>
                      <a:tailEnd type="none" w="med" len="med"/>
                    </a:lnT>
                    <a:lnB w="7681" cap="flat" cmpd="sng" algn="ctr">
                      <a:solidFill>
                        <a:srgbClr val="FFFFFF"/>
                      </a:solidFill>
                      <a:prstDash val="solid"/>
                      <a:round/>
                      <a:headEnd type="none" w="med" len="med"/>
                      <a:tailEnd type="none" w="med" len="med"/>
                    </a:lnB>
                    <a:solidFill>
                      <a:srgbClr val="F1E7E7"/>
                    </a:solidFill>
                  </a:tcPr>
                </a:tc>
                <a:tc>
                  <a:txBody>
                    <a:bodyPr/>
                    <a:lstStyle/>
                    <a:p>
                      <a:pPr algn="l" fontAlgn="base">
                        <a:lnSpc>
                          <a:spcPts val="1350"/>
                        </a:lnSpc>
                        <a:buNone/>
                      </a:pPr>
                      <a:r>
                        <a:rPr lang="en-US" sz="1100" b="0" i="0">
                          <a:solidFill>
                            <a:srgbClr val="000000"/>
                          </a:solidFill>
                          <a:effectLst/>
                          <a:latin typeface="Aptos" panose="020B0004020202020204" pitchFamily="34" charset="0"/>
                        </a:rPr>
                        <a:t>Application has a very good probability of success, achieves all requirements of the FRA reasonably, and provides some innovative ideas, new concepts, or optional features applicable to the project. ​</a:t>
                      </a:r>
                      <a:endParaRPr lang="en-US" b="0" i="0">
                        <a:solidFill>
                          <a:srgbClr val="000000"/>
                        </a:solidFill>
                        <a:effectLst/>
                      </a:endParaRPr>
                    </a:p>
                  </a:txBody>
                  <a:tcPr>
                    <a:lnL w="7681" cap="flat" cmpd="sng" algn="ctr">
                      <a:solidFill>
                        <a:srgbClr val="FFFFFF"/>
                      </a:solidFill>
                      <a:prstDash val="solid"/>
                      <a:round/>
                      <a:headEnd type="none" w="med" len="med"/>
                      <a:tailEnd type="none" w="med" len="med"/>
                    </a:lnL>
                    <a:lnR w="7681" cap="flat" cmpd="sng" algn="ctr">
                      <a:solidFill>
                        <a:srgbClr val="FFFFFF"/>
                      </a:solidFill>
                      <a:prstDash val="solid"/>
                      <a:round/>
                      <a:headEnd type="none" w="med" len="med"/>
                      <a:tailEnd type="none" w="med" len="med"/>
                    </a:lnR>
                    <a:lnT w="7681" cap="flat" cmpd="sng" algn="ctr">
                      <a:solidFill>
                        <a:srgbClr val="FFFFFF"/>
                      </a:solidFill>
                      <a:prstDash val="solid"/>
                      <a:round/>
                      <a:headEnd type="none" w="med" len="med"/>
                      <a:tailEnd type="none" w="med" len="med"/>
                    </a:lnT>
                    <a:lnB w="7681" cap="flat" cmpd="sng" algn="ctr">
                      <a:solidFill>
                        <a:srgbClr val="FFFFFF"/>
                      </a:solidFill>
                      <a:prstDash val="solid"/>
                      <a:round/>
                      <a:headEnd type="none" w="med" len="med"/>
                      <a:tailEnd type="none" w="med" len="med"/>
                    </a:lnB>
                    <a:solidFill>
                      <a:srgbClr val="F1E7E7"/>
                    </a:solidFill>
                  </a:tcPr>
                </a:tc>
                <a:extLst>
                  <a:ext uri="{0D108BD9-81ED-4DB2-BD59-A6C34878D82A}">
                    <a16:rowId xmlns:a16="http://schemas.microsoft.com/office/drawing/2014/main" val="1607260816"/>
                  </a:ext>
                </a:extLst>
              </a:tr>
              <a:tr h="938800">
                <a:tc>
                  <a:txBody>
                    <a:bodyPr/>
                    <a:lstStyle/>
                    <a:p>
                      <a:pPr algn="l" fontAlgn="base">
                        <a:lnSpc>
                          <a:spcPts val="1950"/>
                        </a:lnSpc>
                        <a:buNone/>
                      </a:pPr>
                      <a:r>
                        <a:rPr lang="en-US" sz="1600" b="0" i="0">
                          <a:solidFill>
                            <a:srgbClr val="000000"/>
                          </a:solidFill>
                          <a:effectLst/>
                          <a:latin typeface="Aptos" panose="020B0004020202020204" pitchFamily="34" charset="0"/>
                        </a:rPr>
                        <a:t>Acceptable (3)​</a:t>
                      </a:r>
                      <a:endParaRPr lang="en-US" b="0" i="0">
                        <a:solidFill>
                          <a:srgbClr val="000000"/>
                        </a:solidFill>
                        <a:effectLst/>
                      </a:endParaRPr>
                    </a:p>
                  </a:txBody>
                  <a:tcPr>
                    <a:lnL w="7681" cap="flat" cmpd="sng" algn="ctr">
                      <a:solidFill>
                        <a:srgbClr val="FFFFFF"/>
                      </a:solidFill>
                      <a:prstDash val="solid"/>
                      <a:round/>
                      <a:headEnd type="none" w="med" len="med"/>
                      <a:tailEnd type="none" w="med" len="med"/>
                    </a:lnL>
                    <a:lnR w="7681" cap="flat" cmpd="sng" algn="ctr">
                      <a:solidFill>
                        <a:srgbClr val="FFFFFF"/>
                      </a:solidFill>
                      <a:prstDash val="solid"/>
                      <a:round/>
                      <a:headEnd type="none" w="med" len="med"/>
                      <a:tailEnd type="none" w="med" len="med"/>
                    </a:lnR>
                    <a:lnT w="7681" cap="flat" cmpd="sng" algn="ctr">
                      <a:solidFill>
                        <a:srgbClr val="FFFFFF"/>
                      </a:solidFill>
                      <a:prstDash val="solid"/>
                      <a:round/>
                      <a:headEnd type="none" w="med" len="med"/>
                      <a:tailEnd type="none" w="med" len="med"/>
                    </a:lnT>
                    <a:lnB w="7681" cap="flat" cmpd="sng" algn="ctr">
                      <a:solidFill>
                        <a:srgbClr val="FFFFFF"/>
                      </a:solidFill>
                      <a:prstDash val="solid"/>
                      <a:round/>
                      <a:headEnd type="none" w="med" len="med"/>
                      <a:tailEnd type="none" w="med" len="med"/>
                    </a:lnB>
                    <a:solidFill>
                      <a:srgbClr val="E3CBCB"/>
                    </a:solidFill>
                  </a:tcPr>
                </a:tc>
                <a:tc>
                  <a:txBody>
                    <a:bodyPr/>
                    <a:lstStyle/>
                    <a:p>
                      <a:pPr algn="l" fontAlgn="base">
                        <a:lnSpc>
                          <a:spcPts val="1350"/>
                        </a:lnSpc>
                        <a:buNone/>
                      </a:pPr>
                      <a:r>
                        <a:rPr lang="en-US" sz="1100" b="0" i="0">
                          <a:solidFill>
                            <a:srgbClr val="000000"/>
                          </a:solidFill>
                          <a:effectLst/>
                          <a:latin typeface="Aptos" panose="020B0004020202020204" pitchFamily="34" charset="0"/>
                        </a:rPr>
                        <a:t>Application has a reasonable probability of success but falls short of some of the requirements of the RFA, and lacks innovative ideas, new concepts, or optional features applicable to the project. ​</a:t>
                      </a:r>
                      <a:endParaRPr lang="en-US" b="0" i="0">
                        <a:solidFill>
                          <a:srgbClr val="000000"/>
                        </a:solidFill>
                        <a:effectLst/>
                      </a:endParaRPr>
                    </a:p>
                  </a:txBody>
                  <a:tcPr>
                    <a:lnL w="7681" cap="flat" cmpd="sng" algn="ctr">
                      <a:solidFill>
                        <a:srgbClr val="FFFFFF"/>
                      </a:solidFill>
                      <a:prstDash val="solid"/>
                      <a:round/>
                      <a:headEnd type="none" w="med" len="med"/>
                      <a:tailEnd type="none" w="med" len="med"/>
                    </a:lnL>
                    <a:lnR w="7681" cap="flat" cmpd="sng" algn="ctr">
                      <a:solidFill>
                        <a:srgbClr val="FFFFFF"/>
                      </a:solidFill>
                      <a:prstDash val="solid"/>
                      <a:round/>
                      <a:headEnd type="none" w="med" len="med"/>
                      <a:tailEnd type="none" w="med" len="med"/>
                    </a:lnR>
                    <a:lnT w="7681" cap="flat" cmpd="sng" algn="ctr">
                      <a:solidFill>
                        <a:srgbClr val="FFFFFF"/>
                      </a:solidFill>
                      <a:prstDash val="solid"/>
                      <a:round/>
                      <a:headEnd type="none" w="med" len="med"/>
                      <a:tailEnd type="none" w="med" len="med"/>
                    </a:lnT>
                    <a:lnB w="7681" cap="flat" cmpd="sng" algn="ctr">
                      <a:solidFill>
                        <a:srgbClr val="FFFFFF"/>
                      </a:solidFill>
                      <a:prstDash val="solid"/>
                      <a:round/>
                      <a:headEnd type="none" w="med" len="med"/>
                      <a:tailEnd type="none" w="med" len="med"/>
                    </a:lnB>
                    <a:solidFill>
                      <a:srgbClr val="E3CBCB"/>
                    </a:solidFill>
                  </a:tcPr>
                </a:tc>
                <a:extLst>
                  <a:ext uri="{0D108BD9-81ED-4DB2-BD59-A6C34878D82A}">
                    <a16:rowId xmlns:a16="http://schemas.microsoft.com/office/drawing/2014/main" val="3283207633"/>
                  </a:ext>
                </a:extLst>
              </a:tr>
              <a:tr h="424221">
                <a:tc>
                  <a:txBody>
                    <a:bodyPr/>
                    <a:lstStyle/>
                    <a:p>
                      <a:pPr algn="l" fontAlgn="base">
                        <a:lnSpc>
                          <a:spcPts val="1950"/>
                        </a:lnSpc>
                        <a:buNone/>
                      </a:pPr>
                      <a:r>
                        <a:rPr lang="en-US" sz="1600" b="0" i="0">
                          <a:solidFill>
                            <a:srgbClr val="000000"/>
                          </a:solidFill>
                          <a:effectLst/>
                          <a:latin typeface="Aptos" panose="020B0004020202020204" pitchFamily="34" charset="0"/>
                        </a:rPr>
                        <a:t>Poor (1-2)​</a:t>
                      </a:r>
                      <a:endParaRPr lang="en-US" b="0" i="0">
                        <a:solidFill>
                          <a:srgbClr val="000000"/>
                        </a:solidFill>
                        <a:effectLst/>
                      </a:endParaRPr>
                    </a:p>
                  </a:txBody>
                  <a:tcPr>
                    <a:lnL w="7681" cap="flat" cmpd="sng" algn="ctr">
                      <a:solidFill>
                        <a:srgbClr val="FFFFFF"/>
                      </a:solidFill>
                      <a:prstDash val="solid"/>
                      <a:round/>
                      <a:headEnd type="none" w="med" len="med"/>
                      <a:tailEnd type="none" w="med" len="med"/>
                    </a:lnL>
                    <a:lnR w="7681" cap="flat" cmpd="sng" algn="ctr">
                      <a:solidFill>
                        <a:srgbClr val="FFFFFF"/>
                      </a:solidFill>
                      <a:prstDash val="solid"/>
                      <a:round/>
                      <a:headEnd type="none" w="med" len="med"/>
                      <a:tailEnd type="none" w="med" len="med"/>
                    </a:lnR>
                    <a:lnT w="7681" cap="flat" cmpd="sng" algn="ctr">
                      <a:solidFill>
                        <a:srgbClr val="FFFFFF"/>
                      </a:solidFill>
                      <a:prstDash val="solid"/>
                      <a:round/>
                      <a:headEnd type="none" w="med" len="med"/>
                      <a:tailEnd type="none" w="med" len="med"/>
                    </a:lnT>
                    <a:lnB w="7681" cap="flat" cmpd="sng" algn="ctr">
                      <a:solidFill>
                        <a:srgbClr val="FFFFFF"/>
                      </a:solidFill>
                      <a:prstDash val="solid"/>
                      <a:round/>
                      <a:headEnd type="none" w="med" len="med"/>
                      <a:tailEnd type="none" w="med" len="med"/>
                    </a:lnB>
                    <a:solidFill>
                      <a:srgbClr val="F1E7E7"/>
                    </a:solidFill>
                  </a:tcPr>
                </a:tc>
                <a:tc>
                  <a:txBody>
                    <a:bodyPr/>
                    <a:lstStyle/>
                    <a:p>
                      <a:pPr algn="l" fontAlgn="base">
                        <a:lnSpc>
                          <a:spcPts val="1350"/>
                        </a:lnSpc>
                        <a:buNone/>
                      </a:pPr>
                      <a:r>
                        <a:rPr lang="en-US" sz="1100" b="0" i="0">
                          <a:solidFill>
                            <a:srgbClr val="000000"/>
                          </a:solidFill>
                          <a:effectLst/>
                          <a:latin typeface="Aptos" panose="020B0004020202020204" pitchFamily="34" charset="0"/>
                        </a:rPr>
                        <a:t>Application falls short of the expectations of the RFA and has a low probability of success. ​</a:t>
                      </a:r>
                      <a:endParaRPr lang="en-US" b="0" i="0">
                        <a:solidFill>
                          <a:srgbClr val="000000"/>
                        </a:solidFill>
                        <a:effectLst/>
                      </a:endParaRPr>
                    </a:p>
                  </a:txBody>
                  <a:tcPr>
                    <a:lnL w="7681" cap="flat" cmpd="sng" algn="ctr">
                      <a:solidFill>
                        <a:srgbClr val="FFFFFF"/>
                      </a:solidFill>
                      <a:prstDash val="solid"/>
                      <a:round/>
                      <a:headEnd type="none" w="med" len="med"/>
                      <a:tailEnd type="none" w="med" len="med"/>
                    </a:lnL>
                    <a:lnR w="7681" cap="flat" cmpd="sng" algn="ctr">
                      <a:solidFill>
                        <a:srgbClr val="FFFFFF"/>
                      </a:solidFill>
                      <a:prstDash val="solid"/>
                      <a:round/>
                      <a:headEnd type="none" w="med" len="med"/>
                      <a:tailEnd type="none" w="med" len="med"/>
                    </a:lnR>
                    <a:lnT w="7681" cap="flat" cmpd="sng" algn="ctr">
                      <a:solidFill>
                        <a:srgbClr val="FFFFFF"/>
                      </a:solidFill>
                      <a:prstDash val="solid"/>
                      <a:round/>
                      <a:headEnd type="none" w="med" len="med"/>
                      <a:tailEnd type="none" w="med" len="med"/>
                    </a:lnT>
                    <a:lnB w="7681" cap="flat" cmpd="sng" algn="ctr">
                      <a:solidFill>
                        <a:srgbClr val="FFFFFF"/>
                      </a:solidFill>
                      <a:prstDash val="solid"/>
                      <a:round/>
                      <a:headEnd type="none" w="med" len="med"/>
                      <a:tailEnd type="none" w="med" len="med"/>
                    </a:lnB>
                    <a:solidFill>
                      <a:srgbClr val="F1E7E7"/>
                    </a:solidFill>
                  </a:tcPr>
                </a:tc>
                <a:extLst>
                  <a:ext uri="{0D108BD9-81ED-4DB2-BD59-A6C34878D82A}">
                    <a16:rowId xmlns:a16="http://schemas.microsoft.com/office/drawing/2014/main" val="3573859769"/>
                  </a:ext>
                </a:extLst>
              </a:tr>
              <a:tr h="499570">
                <a:tc>
                  <a:txBody>
                    <a:bodyPr/>
                    <a:lstStyle/>
                    <a:p>
                      <a:pPr algn="l" fontAlgn="base">
                        <a:lnSpc>
                          <a:spcPts val="1950"/>
                        </a:lnSpc>
                        <a:buNone/>
                      </a:pPr>
                      <a:r>
                        <a:rPr lang="en-US" sz="1600" b="0" i="0" dirty="0">
                          <a:solidFill>
                            <a:srgbClr val="000000"/>
                          </a:solidFill>
                          <a:effectLst/>
                          <a:latin typeface="Aptos" panose="020B0004020202020204" pitchFamily="34" charset="0"/>
                        </a:rPr>
                        <a:t>Unacceptable (0)​</a:t>
                      </a:r>
                      <a:endParaRPr lang="en-US" b="0" i="0" dirty="0">
                        <a:solidFill>
                          <a:srgbClr val="000000"/>
                        </a:solidFill>
                        <a:effectLst/>
                      </a:endParaRPr>
                    </a:p>
                  </a:txBody>
                  <a:tcPr>
                    <a:lnL w="7681" cap="flat" cmpd="sng" algn="ctr">
                      <a:solidFill>
                        <a:srgbClr val="FFFFFF"/>
                      </a:solidFill>
                      <a:prstDash val="solid"/>
                      <a:round/>
                      <a:headEnd type="none" w="med" len="med"/>
                      <a:tailEnd type="none" w="med" len="med"/>
                    </a:lnL>
                    <a:lnR w="7681" cap="flat" cmpd="sng" algn="ctr">
                      <a:solidFill>
                        <a:srgbClr val="FFFFFF"/>
                      </a:solidFill>
                      <a:prstDash val="solid"/>
                      <a:round/>
                      <a:headEnd type="none" w="med" len="med"/>
                      <a:tailEnd type="none" w="med" len="med"/>
                    </a:lnR>
                    <a:lnT w="7681" cap="flat" cmpd="sng" algn="ctr">
                      <a:solidFill>
                        <a:srgbClr val="FFFFFF"/>
                      </a:solidFill>
                      <a:prstDash val="solid"/>
                      <a:round/>
                      <a:headEnd type="none" w="med" len="med"/>
                      <a:tailEnd type="none" w="med" len="med"/>
                    </a:lnT>
                    <a:lnB w="7681" cap="flat" cmpd="sng" algn="ctr">
                      <a:solidFill>
                        <a:srgbClr val="FFFFFF"/>
                      </a:solidFill>
                      <a:prstDash val="solid"/>
                      <a:round/>
                      <a:headEnd type="none" w="med" len="med"/>
                      <a:tailEnd type="none" w="med" len="med"/>
                    </a:lnB>
                    <a:solidFill>
                      <a:srgbClr val="E3CBCB"/>
                    </a:solidFill>
                  </a:tcPr>
                </a:tc>
                <a:tc>
                  <a:txBody>
                    <a:bodyPr/>
                    <a:lstStyle/>
                    <a:p>
                      <a:pPr algn="l" fontAlgn="base">
                        <a:lnSpc>
                          <a:spcPts val="1350"/>
                        </a:lnSpc>
                        <a:buNone/>
                      </a:pPr>
                      <a:r>
                        <a:rPr lang="en-US" sz="1100" b="0" i="0" dirty="0">
                          <a:solidFill>
                            <a:srgbClr val="000000"/>
                          </a:solidFill>
                          <a:effectLst/>
                          <a:latin typeface="Aptos" panose="020B0004020202020204" pitchFamily="34" charset="0"/>
                        </a:rPr>
                        <a:t>Application completely fails the requirements of the RFA. ​</a:t>
                      </a:r>
                      <a:endParaRPr lang="en-US" b="0" i="0" dirty="0">
                        <a:solidFill>
                          <a:srgbClr val="000000"/>
                        </a:solidFill>
                        <a:effectLst/>
                      </a:endParaRPr>
                    </a:p>
                  </a:txBody>
                  <a:tcPr>
                    <a:lnL w="7681" cap="flat" cmpd="sng" algn="ctr">
                      <a:solidFill>
                        <a:srgbClr val="FFFFFF"/>
                      </a:solidFill>
                      <a:prstDash val="solid"/>
                      <a:round/>
                      <a:headEnd type="none" w="med" len="med"/>
                      <a:tailEnd type="none" w="med" len="med"/>
                    </a:lnL>
                    <a:lnR w="7681" cap="flat" cmpd="sng" algn="ctr">
                      <a:solidFill>
                        <a:srgbClr val="FFFFFF"/>
                      </a:solidFill>
                      <a:prstDash val="solid"/>
                      <a:round/>
                      <a:headEnd type="none" w="med" len="med"/>
                      <a:tailEnd type="none" w="med" len="med"/>
                    </a:lnR>
                    <a:lnT w="7681" cap="flat" cmpd="sng" algn="ctr">
                      <a:solidFill>
                        <a:srgbClr val="FFFFFF"/>
                      </a:solidFill>
                      <a:prstDash val="solid"/>
                      <a:round/>
                      <a:headEnd type="none" w="med" len="med"/>
                      <a:tailEnd type="none" w="med" len="med"/>
                    </a:lnT>
                    <a:lnB w="7681" cap="flat" cmpd="sng" algn="ctr">
                      <a:solidFill>
                        <a:srgbClr val="FFFFFF"/>
                      </a:solidFill>
                      <a:prstDash val="solid"/>
                      <a:round/>
                      <a:headEnd type="none" w="med" len="med"/>
                      <a:tailEnd type="none" w="med" len="med"/>
                    </a:lnB>
                    <a:solidFill>
                      <a:srgbClr val="E3CBCB"/>
                    </a:solidFill>
                  </a:tcPr>
                </a:tc>
                <a:extLst>
                  <a:ext uri="{0D108BD9-81ED-4DB2-BD59-A6C34878D82A}">
                    <a16:rowId xmlns:a16="http://schemas.microsoft.com/office/drawing/2014/main" val="1986778800"/>
                  </a:ext>
                </a:extLst>
              </a:tr>
            </a:tbl>
          </a:graphicData>
        </a:graphic>
      </p:graphicFrame>
      <p:sp>
        <p:nvSpPr>
          <p:cNvPr id="5" name="Content Placeholder 2">
            <a:extLst>
              <a:ext uri="{FF2B5EF4-FFF2-40B4-BE49-F238E27FC236}">
                <a16:creationId xmlns:a16="http://schemas.microsoft.com/office/drawing/2014/main" id="{4E781C58-6D7B-D006-C418-AF970D73F1CF}"/>
              </a:ext>
            </a:extLst>
          </p:cNvPr>
          <p:cNvSpPr txBox="1">
            <a:spLocks/>
          </p:cNvSpPr>
          <p:nvPr/>
        </p:nvSpPr>
        <p:spPr>
          <a:xfrm>
            <a:off x="279400" y="2184722"/>
            <a:ext cx="3384550" cy="40885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Applications will be scored and ranked based on the criteria outlined in the RFA. </a:t>
            </a:r>
          </a:p>
          <a:p>
            <a:r>
              <a:rPr lang="en-US" sz="1800" dirty="0"/>
              <a:t>Each section is weighted to make the scoring criteria objective. </a:t>
            </a:r>
          </a:p>
          <a:p>
            <a:r>
              <a:rPr lang="en-US" sz="1800" dirty="0"/>
              <a:t>Final award amounts will be determined on the number of applications and how they meet the RFA priorities. </a:t>
            </a:r>
          </a:p>
        </p:txBody>
      </p:sp>
    </p:spTree>
    <p:extLst>
      <p:ext uri="{BB962C8B-B14F-4D97-AF65-F5344CB8AC3E}">
        <p14:creationId xmlns:p14="http://schemas.microsoft.com/office/powerpoint/2010/main" val="134185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24252-1E1E-AC84-7CE6-577DD27EB817}"/>
              </a:ext>
            </a:extLst>
          </p:cNvPr>
          <p:cNvSpPr>
            <a:spLocks noGrp="1"/>
          </p:cNvSpPr>
          <p:nvPr>
            <p:ph type="title"/>
          </p:nvPr>
        </p:nvSpPr>
        <p:spPr>
          <a:xfrm>
            <a:off x="393700" y="711367"/>
            <a:ext cx="8229600" cy="1039091"/>
          </a:xfrm>
        </p:spPr>
        <p:txBody>
          <a:bodyPr/>
          <a:lstStyle/>
          <a:p>
            <a:r>
              <a:rPr lang="en-US" dirty="0"/>
              <a:t>Question &amp; Answer</a:t>
            </a:r>
          </a:p>
        </p:txBody>
      </p:sp>
      <p:sp>
        <p:nvSpPr>
          <p:cNvPr id="3" name="TextBox 2">
            <a:extLst>
              <a:ext uri="{FF2B5EF4-FFF2-40B4-BE49-F238E27FC236}">
                <a16:creationId xmlns:a16="http://schemas.microsoft.com/office/drawing/2014/main" id="{1BDAAC3A-818F-E9F1-E803-8064CBB2721F}"/>
              </a:ext>
            </a:extLst>
          </p:cNvPr>
          <p:cNvSpPr txBox="1"/>
          <p:nvPr/>
        </p:nvSpPr>
        <p:spPr>
          <a:xfrm>
            <a:off x="844550" y="2311400"/>
            <a:ext cx="7829550" cy="1477328"/>
          </a:xfrm>
          <a:prstGeom prst="rect">
            <a:avLst/>
          </a:prstGeom>
          <a:noFill/>
        </p:spPr>
        <p:txBody>
          <a:bodyPr wrap="square" rtlCol="0">
            <a:spAutoFit/>
          </a:bodyPr>
          <a:lstStyle/>
          <a:p>
            <a:r>
              <a:rPr lang="en-US" dirty="0"/>
              <a:t>Please submit additional questions through Smartsheet on page 6 of the RFA by </a:t>
            </a:r>
            <a:r>
              <a:rPr lang="en-US" b="1" dirty="0"/>
              <a:t>Friday, October 31st</a:t>
            </a:r>
            <a:r>
              <a:rPr lang="en-US" dirty="0"/>
              <a:t>.</a:t>
            </a:r>
          </a:p>
          <a:p>
            <a:endParaRPr lang="en-US" dirty="0"/>
          </a:p>
          <a:p>
            <a:r>
              <a:rPr lang="en-US" dirty="0">
                <a:hlinkClick r:id="rId2"/>
              </a:rPr>
              <a:t>https://app.smartsheet.com/b/form/f49bdd1dee1e4dc7b8b4fc3087b4a2ab </a:t>
            </a:r>
            <a:endParaRPr lang="en-US" dirty="0"/>
          </a:p>
          <a:p>
            <a:endParaRPr lang="en-US" dirty="0"/>
          </a:p>
        </p:txBody>
      </p:sp>
    </p:spTree>
    <p:extLst>
      <p:ext uri="{BB962C8B-B14F-4D97-AF65-F5344CB8AC3E}">
        <p14:creationId xmlns:p14="http://schemas.microsoft.com/office/powerpoint/2010/main" val="108585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586E-EAAF-42A4-9FBB-AE51C867AE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46472A-2C87-3473-71AC-888D6F0949B7}"/>
              </a:ext>
            </a:extLst>
          </p:cNvPr>
          <p:cNvSpPr>
            <a:spLocks noGrp="1"/>
          </p:cNvSpPr>
          <p:nvPr>
            <p:ph idx="1"/>
          </p:nvPr>
        </p:nvSpPr>
        <p:spPr/>
        <p:txBody>
          <a:bodyPr/>
          <a:lstStyle/>
          <a:p>
            <a:pPr marL="0" indent="0" algn="ctr">
              <a:buNone/>
            </a:pPr>
            <a:r>
              <a:rPr lang="en-US" b="1" dirty="0"/>
              <a:t>Thank you for your interest in the Expanding Affordable Housing Opportunities RFA!</a:t>
            </a:r>
          </a:p>
        </p:txBody>
      </p:sp>
    </p:spTree>
    <p:extLst>
      <p:ext uri="{BB962C8B-B14F-4D97-AF65-F5344CB8AC3E}">
        <p14:creationId xmlns:p14="http://schemas.microsoft.com/office/powerpoint/2010/main" val="402333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t>
            </a:r>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a:t>Introductions of Staff</a:t>
            </a:r>
          </a:p>
          <a:p>
            <a:pPr marL="514350" indent="-514350">
              <a:buFont typeface="+mj-lt"/>
              <a:buAutoNum type="arabicPeriod"/>
            </a:pPr>
            <a:r>
              <a:rPr lang="en-US" dirty="0"/>
              <a:t>Purpose of RFA</a:t>
            </a:r>
          </a:p>
          <a:p>
            <a:pPr marL="514350" indent="-514350">
              <a:buFont typeface="+mj-lt"/>
              <a:buAutoNum type="arabicPeriod"/>
            </a:pPr>
            <a:r>
              <a:rPr lang="en-US" dirty="0"/>
              <a:t>Funding Overview</a:t>
            </a:r>
          </a:p>
          <a:p>
            <a:pPr marL="514350" indent="-514350">
              <a:buFont typeface="+mj-lt"/>
              <a:buAutoNum type="arabicPeriod"/>
            </a:pPr>
            <a:r>
              <a:rPr lang="en-US" dirty="0"/>
              <a:t>Loan Terms and Conditions</a:t>
            </a:r>
          </a:p>
          <a:p>
            <a:pPr marL="514350" indent="-514350">
              <a:buFont typeface="+mj-lt"/>
              <a:buAutoNum type="arabicPeriod"/>
            </a:pPr>
            <a:r>
              <a:rPr lang="en-US" dirty="0"/>
              <a:t>Program Information</a:t>
            </a:r>
          </a:p>
          <a:p>
            <a:pPr marL="514350" indent="-514350">
              <a:buFont typeface="+mj-lt"/>
              <a:buAutoNum type="arabicPeriod"/>
            </a:pPr>
            <a:r>
              <a:rPr lang="en-US" dirty="0"/>
              <a:t>Eligible Uses of Funds</a:t>
            </a:r>
          </a:p>
          <a:p>
            <a:pPr marL="514350" indent="-514350">
              <a:buFont typeface="+mj-lt"/>
              <a:buAutoNum type="arabicPeriod"/>
            </a:pPr>
            <a:r>
              <a:rPr lang="en-US" dirty="0"/>
              <a:t>Timeline</a:t>
            </a:r>
          </a:p>
          <a:p>
            <a:pPr marL="514350" indent="-514350">
              <a:buFont typeface="+mj-lt"/>
              <a:buAutoNum type="arabicPeriod"/>
            </a:pPr>
            <a:r>
              <a:rPr lang="en-US" dirty="0"/>
              <a:t>Application Process</a:t>
            </a:r>
          </a:p>
          <a:p>
            <a:pPr marL="514350" indent="-514350">
              <a:buFont typeface="+mj-lt"/>
              <a:buAutoNum type="arabicPeriod"/>
            </a:pPr>
            <a:r>
              <a:rPr lang="en-US" dirty="0"/>
              <a:t>Appendix overview</a:t>
            </a:r>
          </a:p>
          <a:p>
            <a:pPr marL="514350" indent="-514350">
              <a:buFont typeface="+mj-lt"/>
              <a:buAutoNum type="arabicPeriod"/>
            </a:pPr>
            <a:r>
              <a:rPr lang="en-US" dirty="0"/>
              <a:t>Scoring &amp; Evaluation</a:t>
            </a:r>
          </a:p>
          <a:p>
            <a:pPr marL="514350" indent="-514350">
              <a:buFont typeface="+mj-lt"/>
              <a:buAutoNum type="arabicPeriod"/>
            </a:pPr>
            <a:r>
              <a:rPr lang="en-US" dirty="0"/>
              <a:t>Question &amp; Answer</a:t>
            </a:r>
          </a:p>
        </p:txBody>
      </p:sp>
    </p:spTree>
    <p:extLst>
      <p:ext uri="{BB962C8B-B14F-4D97-AF65-F5344CB8AC3E}">
        <p14:creationId xmlns:p14="http://schemas.microsoft.com/office/powerpoint/2010/main" val="1991798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0208F-7181-9DFB-0077-C06E3D7C9A74}"/>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0C2B6ACF-BB13-668B-06A9-8B4D0C66B640}"/>
              </a:ext>
            </a:extLst>
          </p:cNvPr>
          <p:cNvSpPr>
            <a:spLocks noGrp="1"/>
          </p:cNvSpPr>
          <p:nvPr>
            <p:ph idx="1"/>
          </p:nvPr>
        </p:nvSpPr>
        <p:spPr/>
        <p:txBody>
          <a:bodyPr>
            <a:normAutofit/>
          </a:bodyPr>
          <a:lstStyle/>
          <a:p>
            <a:pPr>
              <a:lnSpc>
                <a:spcPct val="150000"/>
              </a:lnSpc>
            </a:pPr>
            <a:r>
              <a:rPr lang="en-US" sz="2800" dirty="0"/>
              <a:t>Josh Narvaez – Housing Trust Fund Manager</a:t>
            </a:r>
          </a:p>
          <a:p>
            <a:pPr>
              <a:lnSpc>
                <a:spcPct val="150000"/>
              </a:lnSpc>
            </a:pPr>
            <a:r>
              <a:rPr lang="en-US" sz="2800" dirty="0"/>
              <a:t>Tallie Viteri – Community Development Manager</a:t>
            </a:r>
          </a:p>
          <a:p>
            <a:pPr>
              <a:lnSpc>
                <a:spcPct val="150000"/>
              </a:lnSpc>
            </a:pPr>
            <a:r>
              <a:rPr lang="en-US" sz="2800" dirty="0"/>
              <a:t>Jennier Jimenez – HCD Operations Manager</a:t>
            </a:r>
          </a:p>
          <a:p>
            <a:pPr>
              <a:lnSpc>
                <a:spcPct val="150000"/>
              </a:lnSpc>
            </a:pPr>
            <a:r>
              <a:rPr lang="en-US" sz="2800" dirty="0"/>
              <a:t>Tanya Birks – HCD Division Director</a:t>
            </a:r>
          </a:p>
        </p:txBody>
      </p:sp>
    </p:spTree>
    <p:extLst>
      <p:ext uri="{BB962C8B-B14F-4D97-AF65-F5344CB8AC3E}">
        <p14:creationId xmlns:p14="http://schemas.microsoft.com/office/powerpoint/2010/main" val="182527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C908-FD7B-6FBB-4578-82262DB41B78}"/>
              </a:ext>
            </a:extLst>
          </p:cNvPr>
          <p:cNvSpPr>
            <a:spLocks noGrp="1"/>
          </p:cNvSpPr>
          <p:nvPr>
            <p:ph type="title"/>
          </p:nvPr>
        </p:nvSpPr>
        <p:spPr/>
        <p:txBody>
          <a:bodyPr/>
          <a:lstStyle/>
          <a:p>
            <a:r>
              <a:rPr lang="en-US" dirty="0"/>
              <a:t>Purpose of RFA</a:t>
            </a:r>
          </a:p>
        </p:txBody>
      </p:sp>
      <p:sp>
        <p:nvSpPr>
          <p:cNvPr id="3" name="Content Placeholder 2">
            <a:extLst>
              <a:ext uri="{FF2B5EF4-FFF2-40B4-BE49-F238E27FC236}">
                <a16:creationId xmlns:a16="http://schemas.microsoft.com/office/drawing/2014/main" id="{8975A6B7-81E0-FAC8-E903-85B4849C2841}"/>
              </a:ext>
            </a:extLst>
          </p:cNvPr>
          <p:cNvSpPr>
            <a:spLocks noGrp="1"/>
          </p:cNvSpPr>
          <p:nvPr>
            <p:ph idx="1"/>
          </p:nvPr>
        </p:nvSpPr>
        <p:spPr/>
        <p:txBody>
          <a:bodyPr/>
          <a:lstStyle/>
          <a:p>
            <a:pPr marL="0" indent="0">
              <a:buNone/>
            </a:pPr>
            <a:r>
              <a:rPr lang="en-US" dirty="0"/>
              <a:t>The purpose of the RFA is to award one developer that is partnered with a service provider to develop and operate permanent supportive housing units for individuals with high mental health needs in Salt Lake County.</a:t>
            </a:r>
          </a:p>
        </p:txBody>
      </p:sp>
    </p:spTree>
    <p:extLst>
      <p:ext uri="{BB962C8B-B14F-4D97-AF65-F5344CB8AC3E}">
        <p14:creationId xmlns:p14="http://schemas.microsoft.com/office/powerpoint/2010/main" val="410928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C01BB-FE41-40E3-69CC-34CA85757349}"/>
              </a:ext>
            </a:extLst>
          </p:cNvPr>
          <p:cNvSpPr>
            <a:spLocks noGrp="1"/>
          </p:cNvSpPr>
          <p:nvPr>
            <p:ph type="title"/>
          </p:nvPr>
        </p:nvSpPr>
        <p:spPr/>
        <p:txBody>
          <a:bodyPr/>
          <a:lstStyle/>
          <a:p>
            <a:r>
              <a:rPr lang="en-US" dirty="0"/>
              <a:t>Funding Overview</a:t>
            </a:r>
          </a:p>
        </p:txBody>
      </p:sp>
      <p:sp>
        <p:nvSpPr>
          <p:cNvPr id="3" name="Content Placeholder 2">
            <a:extLst>
              <a:ext uri="{FF2B5EF4-FFF2-40B4-BE49-F238E27FC236}">
                <a16:creationId xmlns:a16="http://schemas.microsoft.com/office/drawing/2014/main" id="{B630CB9B-4F65-2DD0-04F8-5DA34E08B28E}"/>
              </a:ext>
            </a:extLst>
          </p:cNvPr>
          <p:cNvSpPr>
            <a:spLocks noGrp="1"/>
          </p:cNvSpPr>
          <p:nvPr>
            <p:ph idx="1"/>
          </p:nvPr>
        </p:nvSpPr>
        <p:spPr>
          <a:xfrm>
            <a:off x="457200" y="1664528"/>
            <a:ext cx="8229600" cy="4112385"/>
          </a:xfrm>
        </p:spPr>
        <p:txBody>
          <a:bodyPr>
            <a:normAutofit fontScale="85000" lnSpcReduction="10000"/>
          </a:bodyPr>
          <a:lstStyle/>
          <a:p>
            <a:pPr marL="0" indent="0" fontAlgn="base">
              <a:buNone/>
            </a:pPr>
            <a:endParaRPr lang="en-US" dirty="0"/>
          </a:p>
          <a:p>
            <a:pPr fontAlgn="base">
              <a:lnSpc>
                <a:spcPct val="110000"/>
              </a:lnSpc>
            </a:pPr>
            <a:r>
              <a:rPr lang="en-US" dirty="0"/>
              <a:t>$1.8 million in CDBG will be dedicated to eligible housing development costs, including acquisition, rehabilitation, or site improvements. </a:t>
            </a:r>
          </a:p>
          <a:p>
            <a:pPr fontAlgn="base">
              <a:lnSpc>
                <a:spcPct val="110000"/>
              </a:lnSpc>
            </a:pPr>
            <a:r>
              <a:rPr lang="en-US" dirty="0"/>
              <a:t>$711,000 in HTF will be available for eligible housing development costs as well as covering the costs of supportive services for the project.  </a:t>
            </a:r>
          </a:p>
          <a:p>
            <a:pPr fontAlgn="base">
              <a:lnSpc>
                <a:spcPct val="110000"/>
              </a:lnSpc>
            </a:pPr>
            <a:r>
              <a:rPr lang="en-US" dirty="0"/>
              <a:t> </a:t>
            </a:r>
            <a:r>
              <a:rPr lang="en-US" b="1" dirty="0"/>
              <a:t>Approximately $2,511,000.00 </a:t>
            </a:r>
            <a:r>
              <a:rPr lang="en-US" dirty="0"/>
              <a:t>available in funding</a:t>
            </a:r>
          </a:p>
          <a:p>
            <a:endParaRPr lang="en-US" dirty="0"/>
          </a:p>
        </p:txBody>
      </p:sp>
    </p:spTree>
    <p:extLst>
      <p:ext uri="{BB962C8B-B14F-4D97-AF65-F5344CB8AC3E}">
        <p14:creationId xmlns:p14="http://schemas.microsoft.com/office/powerpoint/2010/main" val="1544261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B2B9-1E92-8BF6-82EC-7891AD422CCC}"/>
              </a:ext>
            </a:extLst>
          </p:cNvPr>
          <p:cNvSpPr>
            <a:spLocks noGrp="1"/>
          </p:cNvSpPr>
          <p:nvPr>
            <p:ph type="title"/>
          </p:nvPr>
        </p:nvSpPr>
        <p:spPr/>
        <p:txBody>
          <a:bodyPr/>
          <a:lstStyle/>
          <a:p>
            <a:r>
              <a:rPr lang="en-US" dirty="0"/>
              <a:t>Program Information</a:t>
            </a:r>
          </a:p>
        </p:txBody>
      </p:sp>
      <p:sp>
        <p:nvSpPr>
          <p:cNvPr id="3" name="Content Placeholder 2">
            <a:extLst>
              <a:ext uri="{FF2B5EF4-FFF2-40B4-BE49-F238E27FC236}">
                <a16:creationId xmlns:a16="http://schemas.microsoft.com/office/drawing/2014/main" id="{B0F0A4BD-A3EF-F2B7-4491-159472FB7222}"/>
              </a:ext>
            </a:extLst>
          </p:cNvPr>
          <p:cNvSpPr>
            <a:spLocks noGrp="1"/>
          </p:cNvSpPr>
          <p:nvPr>
            <p:ph idx="1"/>
          </p:nvPr>
        </p:nvSpPr>
        <p:spPr>
          <a:xfrm>
            <a:off x="238125" y="1987550"/>
            <a:ext cx="8667750" cy="4940300"/>
          </a:xfrm>
        </p:spPr>
        <p:txBody>
          <a:bodyPr>
            <a:normAutofit fontScale="70000" lnSpcReduction="20000"/>
          </a:bodyPr>
          <a:lstStyle/>
          <a:p>
            <a:pPr>
              <a:lnSpc>
                <a:spcPct val="120000"/>
              </a:lnSpc>
            </a:pPr>
            <a:r>
              <a:rPr lang="en-US" b="1" dirty="0"/>
              <a:t>Project must meet one of the </a:t>
            </a:r>
            <a:r>
              <a:rPr lang="en-US" b="1" dirty="0">
                <a:hlinkClick r:id="rId2"/>
              </a:rPr>
              <a:t>CDBG's National Objective</a:t>
            </a:r>
            <a:endParaRPr lang="en-US" b="1" dirty="0"/>
          </a:p>
          <a:p>
            <a:pPr lvl="1">
              <a:lnSpc>
                <a:spcPct val="120000"/>
              </a:lnSpc>
            </a:pPr>
            <a:r>
              <a:rPr lang="en-US" sz="2300" dirty="0"/>
              <a:t>Benefit low and moderate income (LMI) persons</a:t>
            </a:r>
          </a:p>
          <a:p>
            <a:pPr lvl="2">
              <a:lnSpc>
                <a:spcPct val="120000"/>
              </a:lnSpc>
            </a:pPr>
            <a:r>
              <a:rPr lang="en-US" sz="2300" dirty="0"/>
              <a:t>Area benefit: providing a service or improvement in a residential area where at least 51% of the residents are LMI.</a:t>
            </a:r>
          </a:p>
          <a:p>
            <a:pPr lvl="2">
              <a:lnSpc>
                <a:spcPct val="120000"/>
              </a:lnSpc>
            </a:pPr>
            <a:r>
              <a:rPr lang="en-US" sz="2300" dirty="0"/>
              <a:t>Limited clientele: providing a service to a specific group of people, such as the elderly, severely disabled, or victims of domestic violence, provided that at least 51% of the group meets the LMI criteria.</a:t>
            </a:r>
          </a:p>
          <a:p>
            <a:pPr lvl="2">
              <a:lnSpc>
                <a:spcPct val="120000"/>
              </a:lnSpc>
            </a:pPr>
            <a:r>
              <a:rPr lang="en-US" sz="2300" dirty="0"/>
              <a:t>Activities like the acquisition, rehabilitation, or new construction of housing where LMI households will reside.</a:t>
            </a:r>
          </a:p>
          <a:p>
            <a:pPr lvl="1">
              <a:lnSpc>
                <a:spcPct val="120000"/>
              </a:lnSpc>
            </a:pPr>
            <a:r>
              <a:rPr lang="en-US" sz="2300" dirty="0"/>
              <a:t>Prevention or elimination of slums or blight: activities that address the physical decay of a community. This can include acquiring and redeveloping properties in a slum or blighted area.</a:t>
            </a:r>
          </a:p>
          <a:p>
            <a:pPr lvl="1">
              <a:lnSpc>
                <a:spcPct val="120000"/>
              </a:lnSpc>
            </a:pPr>
            <a:r>
              <a:rPr lang="en-US" sz="2300" dirty="0"/>
              <a:t>Urgent need:  Activities that address serious and immediate threats to public health or safety, such as responding to a natural disaster or a public health crisis.</a:t>
            </a:r>
          </a:p>
        </p:txBody>
      </p:sp>
    </p:spTree>
    <p:extLst>
      <p:ext uri="{BB962C8B-B14F-4D97-AF65-F5344CB8AC3E}">
        <p14:creationId xmlns:p14="http://schemas.microsoft.com/office/powerpoint/2010/main" val="2672840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711C-884B-2397-2215-8E6CF5DC19E2}"/>
              </a:ext>
            </a:extLst>
          </p:cNvPr>
          <p:cNvSpPr>
            <a:spLocks noGrp="1"/>
          </p:cNvSpPr>
          <p:nvPr>
            <p:ph type="title"/>
          </p:nvPr>
        </p:nvSpPr>
        <p:spPr/>
        <p:txBody>
          <a:bodyPr/>
          <a:lstStyle/>
          <a:p>
            <a:r>
              <a:rPr lang="en-US" dirty="0"/>
              <a:t>Program Information</a:t>
            </a:r>
          </a:p>
        </p:txBody>
      </p:sp>
      <p:sp>
        <p:nvSpPr>
          <p:cNvPr id="3" name="Content Placeholder 2">
            <a:extLst>
              <a:ext uri="{FF2B5EF4-FFF2-40B4-BE49-F238E27FC236}">
                <a16:creationId xmlns:a16="http://schemas.microsoft.com/office/drawing/2014/main" id="{A96866A3-E326-B802-3AA2-030E1B091399}"/>
              </a:ext>
            </a:extLst>
          </p:cNvPr>
          <p:cNvSpPr>
            <a:spLocks noGrp="1"/>
          </p:cNvSpPr>
          <p:nvPr>
            <p:ph idx="1"/>
          </p:nvPr>
        </p:nvSpPr>
        <p:spPr>
          <a:xfrm>
            <a:off x="381000" y="1854200"/>
            <a:ext cx="8229600" cy="4525963"/>
          </a:xfrm>
        </p:spPr>
        <p:txBody>
          <a:bodyPr>
            <a:normAutofit/>
          </a:bodyPr>
          <a:lstStyle/>
          <a:p>
            <a:r>
              <a:rPr lang="en-US" sz="2200" dirty="0"/>
              <a:t>Projects must comply with Davis Bacon wage requirements, Section 3, National Environmental Policy Act, Buy America Build America, and any other requirements as outlined in </a:t>
            </a:r>
            <a:r>
              <a:rPr lang="en-US" sz="2200" dirty="0">
                <a:hlinkClick r:id="rId2"/>
              </a:rPr>
              <a:t>24 CFR 570</a:t>
            </a:r>
            <a:endParaRPr lang="en-US" sz="2200" dirty="0"/>
          </a:p>
          <a:p>
            <a:r>
              <a:rPr lang="en-US" sz="2200" dirty="0"/>
              <a:t>Be located wholly within Salt Lake County</a:t>
            </a:r>
          </a:p>
          <a:p>
            <a:r>
              <a:rPr lang="en-US" sz="2200" dirty="0"/>
              <a:t>Demonstrate ability to expend funds between </a:t>
            </a:r>
            <a:r>
              <a:rPr lang="en-US" sz="2200" b="1" dirty="0"/>
              <a:t>January 1, 2026 – December 31, 2026</a:t>
            </a:r>
          </a:p>
        </p:txBody>
      </p:sp>
    </p:spTree>
    <p:extLst>
      <p:ext uri="{BB962C8B-B14F-4D97-AF65-F5344CB8AC3E}">
        <p14:creationId xmlns:p14="http://schemas.microsoft.com/office/powerpoint/2010/main" val="319616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5E17E-1819-776A-72C3-BE50EA78C7B8}"/>
              </a:ext>
            </a:extLst>
          </p:cNvPr>
          <p:cNvSpPr>
            <a:spLocks noGrp="1"/>
          </p:cNvSpPr>
          <p:nvPr>
            <p:ph type="title"/>
          </p:nvPr>
        </p:nvSpPr>
        <p:spPr/>
        <p:txBody>
          <a:bodyPr/>
          <a:lstStyle/>
          <a:p>
            <a:r>
              <a:rPr lang="en-US" dirty="0"/>
              <a:t>Eligible Uses of Funds</a:t>
            </a:r>
          </a:p>
        </p:txBody>
      </p:sp>
      <p:sp>
        <p:nvSpPr>
          <p:cNvPr id="3" name="Content Placeholder 2">
            <a:extLst>
              <a:ext uri="{FF2B5EF4-FFF2-40B4-BE49-F238E27FC236}">
                <a16:creationId xmlns:a16="http://schemas.microsoft.com/office/drawing/2014/main" id="{7CCB02C8-C94E-87C2-BC0C-B1E3CB6A05E1}"/>
              </a:ext>
            </a:extLst>
          </p:cNvPr>
          <p:cNvSpPr>
            <a:spLocks noGrp="1"/>
          </p:cNvSpPr>
          <p:nvPr>
            <p:ph idx="1"/>
          </p:nvPr>
        </p:nvSpPr>
        <p:spPr>
          <a:xfrm>
            <a:off x="457200" y="1779682"/>
            <a:ext cx="8597900" cy="4690968"/>
          </a:xfrm>
        </p:spPr>
        <p:txBody>
          <a:bodyPr>
            <a:normAutofit fontScale="55000" lnSpcReduction="20000"/>
          </a:bodyPr>
          <a:lstStyle/>
          <a:p>
            <a:pPr>
              <a:lnSpc>
                <a:spcPct val="120000"/>
              </a:lnSpc>
            </a:pPr>
            <a:r>
              <a:rPr lang="en-US" dirty="0">
                <a:hlinkClick r:id="rId2"/>
              </a:rPr>
              <a:t>24 CFR Part 570.200</a:t>
            </a:r>
            <a:endParaRPr lang="en-US" dirty="0"/>
          </a:p>
          <a:p>
            <a:pPr>
              <a:lnSpc>
                <a:spcPct val="120000"/>
              </a:lnSpc>
            </a:pPr>
            <a:r>
              <a:rPr lang="en-US" dirty="0"/>
              <a:t>Acquisition and site development</a:t>
            </a:r>
          </a:p>
          <a:p>
            <a:pPr lvl="1">
              <a:lnSpc>
                <a:spcPct val="120000"/>
              </a:lnSpc>
            </a:pPr>
            <a:r>
              <a:rPr lang="en-US" dirty="0"/>
              <a:t>Land or property acquisition for housing development</a:t>
            </a:r>
          </a:p>
          <a:p>
            <a:pPr lvl="1">
              <a:lnSpc>
                <a:spcPct val="120000"/>
              </a:lnSpc>
            </a:pPr>
            <a:r>
              <a:rPr lang="en-US" dirty="0"/>
              <a:t>Clearance and demolition of blighted structures to prepare site</a:t>
            </a:r>
          </a:p>
          <a:p>
            <a:pPr lvl="1">
              <a:lnSpc>
                <a:spcPct val="120000"/>
              </a:lnSpc>
            </a:pPr>
            <a:r>
              <a:rPr lang="en-US" dirty="0"/>
              <a:t>Site improvements and infrastructure such as grading, drainage, streets, and utility connections</a:t>
            </a:r>
          </a:p>
          <a:p>
            <a:pPr lvl="1">
              <a:lnSpc>
                <a:spcPct val="120000"/>
              </a:lnSpc>
            </a:pPr>
            <a:r>
              <a:rPr lang="en-US" dirty="0"/>
              <a:t>Environmental remediation of contaminated site</a:t>
            </a:r>
          </a:p>
          <a:p>
            <a:pPr>
              <a:lnSpc>
                <a:spcPct val="120000"/>
              </a:lnSpc>
            </a:pPr>
            <a:r>
              <a:rPr lang="en-US" dirty="0"/>
              <a:t>Rehabilitation and preservation</a:t>
            </a:r>
          </a:p>
          <a:p>
            <a:pPr lvl="1">
              <a:lnSpc>
                <a:spcPct val="120000"/>
              </a:lnSpc>
            </a:pPr>
            <a:r>
              <a:rPr lang="en-US" dirty="0"/>
              <a:t>Rehabilitation of existing housing to meet code and livability standards</a:t>
            </a:r>
          </a:p>
          <a:p>
            <a:pPr lvl="1">
              <a:lnSpc>
                <a:spcPct val="120000"/>
              </a:lnSpc>
            </a:pPr>
            <a:r>
              <a:rPr lang="en-US" dirty="0"/>
              <a:t>Accessibility improvements for ADA compliance</a:t>
            </a:r>
          </a:p>
          <a:p>
            <a:pPr lvl="1">
              <a:lnSpc>
                <a:spcPct val="120000"/>
              </a:lnSpc>
            </a:pPr>
            <a:r>
              <a:rPr lang="en-US" dirty="0"/>
              <a:t>Conversion of nonresidential buildings into affordable housing</a:t>
            </a:r>
          </a:p>
          <a:p>
            <a:pPr>
              <a:lnSpc>
                <a:spcPct val="120000"/>
              </a:lnSpc>
            </a:pPr>
            <a:r>
              <a:rPr lang="en-US" b="1" dirty="0"/>
              <a:t>CDBG generally does not allow new housing construction </a:t>
            </a:r>
            <a:r>
              <a:rPr lang="en-US" dirty="0"/>
              <a:t>except:</a:t>
            </a:r>
          </a:p>
          <a:p>
            <a:pPr lvl="1">
              <a:lnSpc>
                <a:spcPct val="120000"/>
              </a:lnSpc>
            </a:pPr>
            <a:r>
              <a:rPr lang="en-US" dirty="0"/>
              <a:t>By a Community Based Development Organization (CBDO) under </a:t>
            </a:r>
            <a:r>
              <a:rPr lang="en-US" dirty="0">
                <a:hlinkClick r:id="rId3"/>
              </a:rPr>
              <a:t>24 CFR 570.204</a:t>
            </a:r>
            <a:endParaRPr lang="en-US" dirty="0"/>
          </a:p>
          <a:p>
            <a:pPr>
              <a:lnSpc>
                <a:spcPct val="120000"/>
              </a:lnSpc>
            </a:pPr>
            <a:r>
              <a:rPr lang="en-US" dirty="0"/>
              <a:t>Supportive services (HTF funds only)</a:t>
            </a:r>
          </a:p>
          <a:p>
            <a:pPr marL="0" indent="0">
              <a:buNone/>
            </a:pPr>
            <a:endParaRPr lang="en-US" dirty="0"/>
          </a:p>
          <a:p>
            <a:pPr lvl="1"/>
            <a:endParaRPr lang="en-US" dirty="0"/>
          </a:p>
          <a:p>
            <a:pPr marL="914400" lvl="1" indent="-514350">
              <a:buFont typeface="+mj-lt"/>
              <a:buAutoNum type="arabicPeriod"/>
            </a:pPr>
            <a:endParaRPr lang="en-US" dirty="0"/>
          </a:p>
        </p:txBody>
      </p:sp>
    </p:spTree>
    <p:extLst>
      <p:ext uri="{BB962C8B-B14F-4D97-AF65-F5344CB8AC3E}">
        <p14:creationId xmlns:p14="http://schemas.microsoft.com/office/powerpoint/2010/main" val="267206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E0774-4DFF-C754-E370-3576E3AA53AC}"/>
              </a:ext>
            </a:extLst>
          </p:cNvPr>
          <p:cNvSpPr>
            <a:spLocks noGrp="1"/>
          </p:cNvSpPr>
          <p:nvPr>
            <p:ph type="title"/>
          </p:nvPr>
        </p:nvSpPr>
        <p:spPr/>
        <p:txBody>
          <a:bodyPr/>
          <a:lstStyle/>
          <a:p>
            <a:r>
              <a:rPr lang="en-US" dirty="0"/>
              <a:t>Timeline</a:t>
            </a:r>
          </a:p>
        </p:txBody>
      </p:sp>
      <p:graphicFrame>
        <p:nvGraphicFramePr>
          <p:cNvPr id="4" name="Content Placeholder 3">
            <a:extLst>
              <a:ext uri="{FF2B5EF4-FFF2-40B4-BE49-F238E27FC236}">
                <a16:creationId xmlns:a16="http://schemas.microsoft.com/office/drawing/2014/main" id="{277EF625-C4A3-6D4F-0167-D637DCFBB3DD}"/>
              </a:ext>
            </a:extLst>
          </p:cNvPr>
          <p:cNvGraphicFramePr>
            <a:graphicFrameLocks noGrp="1"/>
          </p:cNvGraphicFramePr>
          <p:nvPr>
            <p:ph idx="1"/>
            <p:extLst>
              <p:ext uri="{D42A27DB-BD31-4B8C-83A1-F6EECF244321}">
                <p14:modId xmlns:p14="http://schemas.microsoft.com/office/powerpoint/2010/main" val="4128828666"/>
              </p:ext>
            </p:extLst>
          </p:nvPr>
        </p:nvGraphicFramePr>
        <p:xfrm>
          <a:off x="533400" y="1765706"/>
          <a:ext cx="8229599" cy="4544547"/>
        </p:xfrm>
        <a:graphic>
          <a:graphicData uri="http://schemas.openxmlformats.org/drawingml/2006/table">
            <a:tbl>
              <a:tblPr/>
              <a:tblGrid>
                <a:gridCol w="2183094">
                  <a:extLst>
                    <a:ext uri="{9D8B030D-6E8A-4147-A177-3AD203B41FA5}">
                      <a16:colId xmlns:a16="http://schemas.microsoft.com/office/drawing/2014/main" val="2135590566"/>
                    </a:ext>
                  </a:extLst>
                </a:gridCol>
                <a:gridCol w="6046505">
                  <a:extLst>
                    <a:ext uri="{9D8B030D-6E8A-4147-A177-3AD203B41FA5}">
                      <a16:colId xmlns:a16="http://schemas.microsoft.com/office/drawing/2014/main" val="3770205397"/>
                    </a:ext>
                  </a:extLst>
                </a:gridCol>
              </a:tblGrid>
              <a:tr h="219376">
                <a:tc>
                  <a:txBody>
                    <a:bodyPr/>
                    <a:lstStyle/>
                    <a:p>
                      <a:pPr algn="l" rtl="0" fontAlgn="base">
                        <a:lnSpc>
                          <a:spcPts val="1350"/>
                        </a:lnSpc>
                        <a:buNone/>
                      </a:pPr>
                      <a:r>
                        <a:rPr lang="en-US" sz="900" b="1" i="0">
                          <a:effectLst/>
                          <a:latin typeface="Times New Roman" panose="02020603050405020304" pitchFamily="18" charset="0"/>
                        </a:rPr>
                        <a:t>Date</a:t>
                      </a:r>
                      <a:r>
                        <a:rPr lang="en-US" sz="900" b="0" i="0">
                          <a:effectLst/>
                          <a:latin typeface="Times New Roman" panose="02020603050405020304" pitchFamily="18" charset="0"/>
                        </a:rPr>
                        <a:t> </a:t>
                      </a:r>
                      <a:endParaRPr lang="en-US" sz="1400" b="0" i="0">
                        <a:effectLst/>
                      </a:endParaRPr>
                    </a:p>
                  </a:txBody>
                  <a:tcPr marL="70869" marR="70869" marT="35434" marB="35434">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900" b="1" i="0">
                          <a:effectLst/>
                          <a:latin typeface="Times New Roman" panose="02020603050405020304" pitchFamily="18" charset="0"/>
                        </a:rPr>
                        <a:t>Activity</a:t>
                      </a:r>
                      <a:r>
                        <a:rPr lang="en-US" sz="900" b="0" i="0">
                          <a:effectLst/>
                          <a:latin typeface="Times New Roman" panose="02020603050405020304" pitchFamily="18" charset="0"/>
                        </a:rPr>
                        <a:t> </a:t>
                      </a:r>
                      <a:endParaRPr lang="en-US" sz="1400" b="0" i="0">
                        <a:effectLst/>
                      </a:endParaRPr>
                    </a:p>
                  </a:txBody>
                  <a:tcPr marL="70869" marR="70869" marT="35434" marB="35434">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37420561"/>
                  </a:ext>
                </a:extLst>
              </a:tr>
              <a:tr h="1173866">
                <a:tc>
                  <a:txBody>
                    <a:bodyPr/>
                    <a:lstStyle/>
                    <a:p>
                      <a:pPr algn="l" rtl="0" fontAlgn="base">
                        <a:lnSpc>
                          <a:spcPts val="1350"/>
                        </a:lnSpc>
                        <a:buNone/>
                      </a:pPr>
                      <a:r>
                        <a:rPr lang="en-US" sz="900" b="0" i="0">
                          <a:effectLst/>
                          <a:latin typeface="Times New Roman" panose="02020603050405020304" pitchFamily="18" charset="0"/>
                        </a:rPr>
                        <a:t>Tuesday, October 14, 2025 </a:t>
                      </a:r>
                      <a:endParaRPr lang="en-US" sz="1400" b="0" i="0">
                        <a:effectLst/>
                      </a:endParaRPr>
                    </a:p>
                  </a:txBody>
                  <a:tcPr marL="70869" marR="70869" marT="35434" marB="35434">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900" b="0" i="0">
                          <a:effectLst/>
                          <a:latin typeface="Times New Roman" panose="02020603050405020304" pitchFamily="18" charset="0"/>
                        </a:rPr>
                        <a:t>Applications Available </a:t>
                      </a:r>
                      <a:endParaRPr lang="en-US" sz="1400" b="0" i="0">
                        <a:effectLst/>
                      </a:endParaRPr>
                    </a:p>
                    <a:p>
                      <a:pPr algn="l" rtl="0" fontAlgn="base">
                        <a:lnSpc>
                          <a:spcPts val="1350"/>
                        </a:lnSpc>
                        <a:buNone/>
                      </a:pPr>
                      <a:r>
                        <a:rPr lang="en-US" sz="900" b="0" i="0">
                          <a:effectLst/>
                          <a:latin typeface="Times New Roman" panose="02020603050405020304" pitchFamily="18" charset="0"/>
                        </a:rPr>
                        <a:t> </a:t>
                      </a:r>
                      <a:endParaRPr lang="en-US" sz="1400" b="0" i="0">
                        <a:effectLst/>
                      </a:endParaRPr>
                    </a:p>
                    <a:p>
                      <a:pPr algn="l" rtl="0" fontAlgn="base">
                        <a:lnSpc>
                          <a:spcPts val="1350"/>
                        </a:lnSpc>
                        <a:buNone/>
                      </a:pPr>
                      <a:r>
                        <a:rPr lang="en-US" sz="900" b="0" i="0">
                          <a:effectLst/>
                          <a:latin typeface="Times New Roman" panose="02020603050405020304" pitchFamily="18" charset="0"/>
                        </a:rPr>
                        <a:t>Via Smartsheet. For more information, please visit </a:t>
                      </a:r>
                      <a:endParaRPr lang="en-US" sz="1400" b="0" i="0">
                        <a:effectLst/>
                      </a:endParaRPr>
                    </a:p>
                    <a:p>
                      <a:pPr algn="l" rtl="0" fontAlgn="base">
                        <a:lnSpc>
                          <a:spcPts val="1350"/>
                        </a:lnSpc>
                        <a:buNone/>
                      </a:pPr>
                      <a:r>
                        <a:rPr lang="en-US" sz="900" b="0" i="0" u="sng" strike="noStrike">
                          <a:solidFill>
                            <a:srgbClr val="467886"/>
                          </a:solidFill>
                          <a:effectLst/>
                          <a:latin typeface="Times New Roman" panose="02020603050405020304" pitchFamily="18" charset="0"/>
                          <a:hlinkClick r:id="rId2"/>
                        </a:rPr>
                        <a:t>https://www.saltlakecounty.gov/regional-development/housing-community-development/apply-for-grant-funding/expanding-affordable-housing-opportunities/</a:t>
                      </a:r>
                      <a:r>
                        <a:rPr lang="en-US" sz="900" b="0" i="0">
                          <a:effectLst/>
                          <a:latin typeface="Times New Roman" panose="02020603050405020304" pitchFamily="18" charset="0"/>
                        </a:rPr>
                        <a:t> </a:t>
                      </a:r>
                      <a:endParaRPr lang="en-US" sz="1400" b="0" i="0">
                        <a:effectLst/>
                      </a:endParaRPr>
                    </a:p>
                  </a:txBody>
                  <a:tcPr marL="70869" marR="70869" marT="35434" marB="35434">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73474626"/>
                  </a:ext>
                </a:extLst>
              </a:tr>
              <a:tr h="852180">
                <a:tc>
                  <a:txBody>
                    <a:bodyPr/>
                    <a:lstStyle/>
                    <a:p>
                      <a:pPr algn="l" rtl="0" fontAlgn="base">
                        <a:lnSpc>
                          <a:spcPts val="1350"/>
                        </a:lnSpc>
                        <a:buNone/>
                      </a:pPr>
                      <a:r>
                        <a:rPr lang="en-US" sz="900" b="0" i="0">
                          <a:effectLst/>
                          <a:latin typeface="Times New Roman" panose="02020603050405020304" pitchFamily="18" charset="0"/>
                        </a:rPr>
                        <a:t>Friday, October 24, 2025 </a:t>
                      </a:r>
                      <a:endParaRPr lang="en-US" sz="1400" b="0" i="0">
                        <a:effectLst/>
                      </a:endParaRPr>
                    </a:p>
                  </a:txBody>
                  <a:tcPr marL="70869" marR="70869" marT="35434" marB="35434">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900" b="0" i="0">
                          <a:effectLst/>
                          <a:latin typeface="Times New Roman" panose="02020603050405020304" pitchFamily="18" charset="0"/>
                        </a:rPr>
                        <a:t>Pre- Application Training </a:t>
                      </a:r>
                      <a:endParaRPr lang="en-US" sz="1400" b="0" i="0">
                        <a:effectLst/>
                      </a:endParaRPr>
                    </a:p>
                    <a:p>
                      <a:pPr algn="l" rtl="0" fontAlgn="base">
                        <a:lnSpc>
                          <a:spcPts val="1350"/>
                        </a:lnSpc>
                        <a:buNone/>
                      </a:pPr>
                      <a:r>
                        <a:rPr lang="en-US" sz="900" b="0" i="0">
                          <a:effectLst/>
                          <a:latin typeface="Times New Roman" panose="02020603050405020304" pitchFamily="18" charset="0"/>
                        </a:rPr>
                        <a:t> </a:t>
                      </a:r>
                      <a:endParaRPr lang="en-US" sz="1400" b="0" i="0">
                        <a:effectLst/>
                      </a:endParaRPr>
                    </a:p>
                    <a:p>
                      <a:pPr algn="l" rtl="0" fontAlgn="base">
                        <a:lnSpc>
                          <a:spcPts val="1350"/>
                        </a:lnSpc>
                        <a:buNone/>
                      </a:pPr>
                      <a:r>
                        <a:rPr lang="en-US" sz="900" b="0" i="0">
                          <a:effectLst/>
                          <a:latin typeface="Times New Roman" panose="02020603050405020304" pitchFamily="18" charset="0"/>
                        </a:rPr>
                        <a:t>Register Here:  </a:t>
                      </a:r>
                      <a:endParaRPr lang="en-US" sz="1400" b="0" i="0">
                        <a:effectLst/>
                      </a:endParaRPr>
                    </a:p>
                    <a:p>
                      <a:pPr algn="l" rtl="0" fontAlgn="base">
                        <a:lnSpc>
                          <a:spcPts val="1350"/>
                        </a:lnSpc>
                        <a:buNone/>
                      </a:pPr>
                      <a:r>
                        <a:rPr lang="en-US" sz="900" b="0" i="0" u="sng" strike="noStrike">
                          <a:solidFill>
                            <a:srgbClr val="467886"/>
                          </a:solidFill>
                          <a:effectLst/>
                          <a:latin typeface="Times New Roman" panose="02020603050405020304" pitchFamily="18" charset="0"/>
                          <a:hlinkClick r:id="rId3"/>
                        </a:rPr>
                        <a:t>https://slco.webex.com/weblink/register/r5df2dc0ef0c1e62cd5ec84f7a143335b</a:t>
                      </a:r>
                      <a:r>
                        <a:rPr lang="en-US" sz="900" b="0" i="0">
                          <a:effectLst/>
                          <a:latin typeface="Times New Roman" panose="02020603050405020304" pitchFamily="18" charset="0"/>
                        </a:rPr>
                        <a:t> </a:t>
                      </a:r>
                      <a:endParaRPr lang="en-US" sz="1400" b="0" i="0">
                        <a:effectLst/>
                      </a:endParaRPr>
                    </a:p>
                  </a:txBody>
                  <a:tcPr marL="70869" marR="70869" marT="35434" marB="35434">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49669918"/>
                  </a:ext>
                </a:extLst>
              </a:tr>
              <a:tr h="691338">
                <a:tc>
                  <a:txBody>
                    <a:bodyPr/>
                    <a:lstStyle/>
                    <a:p>
                      <a:pPr algn="l" rtl="0" fontAlgn="base">
                        <a:lnSpc>
                          <a:spcPts val="1350"/>
                        </a:lnSpc>
                        <a:buNone/>
                      </a:pPr>
                      <a:r>
                        <a:rPr lang="en-US" sz="900" b="0" i="0">
                          <a:effectLst/>
                          <a:latin typeface="Times New Roman" panose="02020603050405020304" pitchFamily="18" charset="0"/>
                        </a:rPr>
                        <a:t>Friday, October 31, 2025 </a:t>
                      </a:r>
                      <a:endParaRPr lang="en-US" sz="1400" b="0" i="0">
                        <a:effectLst/>
                      </a:endParaRPr>
                    </a:p>
                  </a:txBody>
                  <a:tcPr marL="70869" marR="70869" marT="35434" marB="35434">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900" b="0" i="0">
                          <a:effectLst/>
                          <a:latin typeface="Times New Roman" panose="02020603050405020304" pitchFamily="18" charset="0"/>
                        </a:rPr>
                        <a:t>Final Day to Submit Questions </a:t>
                      </a:r>
                      <a:endParaRPr lang="en-US" sz="1400" b="0" i="0">
                        <a:effectLst/>
                      </a:endParaRPr>
                    </a:p>
                    <a:p>
                      <a:pPr algn="l" rtl="0" fontAlgn="base">
                        <a:lnSpc>
                          <a:spcPts val="1350"/>
                        </a:lnSpc>
                        <a:buNone/>
                      </a:pPr>
                      <a:r>
                        <a:rPr lang="en-US" sz="900" b="0" i="0">
                          <a:effectLst/>
                          <a:latin typeface="Times New Roman" panose="02020603050405020304" pitchFamily="18" charset="0"/>
                        </a:rPr>
                        <a:t> </a:t>
                      </a:r>
                      <a:endParaRPr lang="en-US" sz="1400" b="0" i="0">
                        <a:effectLst/>
                      </a:endParaRPr>
                    </a:p>
                    <a:p>
                      <a:pPr algn="l" rtl="0" fontAlgn="base">
                        <a:lnSpc>
                          <a:spcPts val="1350"/>
                        </a:lnSpc>
                        <a:buNone/>
                      </a:pPr>
                      <a:r>
                        <a:rPr lang="en-US" sz="900" b="0" i="0" u="sng" strike="noStrike">
                          <a:solidFill>
                            <a:srgbClr val="467886"/>
                          </a:solidFill>
                          <a:effectLst/>
                          <a:latin typeface="Times New Roman" panose="02020603050405020304" pitchFamily="18" charset="0"/>
                          <a:hlinkClick r:id="rId4"/>
                        </a:rPr>
                        <a:t>https://app.smartsheet.com/b/form/f49bdd1dee1e4dc7b8b4fc3087b4a2ab</a:t>
                      </a:r>
                      <a:r>
                        <a:rPr lang="en-US" sz="900" b="0" i="0">
                          <a:effectLst/>
                          <a:latin typeface="Times New Roman" panose="02020603050405020304" pitchFamily="18" charset="0"/>
                        </a:rPr>
                        <a:t>  </a:t>
                      </a:r>
                      <a:endParaRPr lang="en-US" sz="1400" b="0" i="0">
                        <a:effectLst/>
                      </a:endParaRPr>
                    </a:p>
                  </a:txBody>
                  <a:tcPr marL="70869" marR="70869" marT="35434" marB="35434">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04238727"/>
                  </a:ext>
                </a:extLst>
              </a:tr>
              <a:tr h="691338">
                <a:tc>
                  <a:txBody>
                    <a:bodyPr/>
                    <a:lstStyle/>
                    <a:p>
                      <a:pPr algn="l" rtl="0" fontAlgn="base">
                        <a:lnSpc>
                          <a:spcPts val="1350"/>
                        </a:lnSpc>
                        <a:buNone/>
                      </a:pPr>
                      <a:r>
                        <a:rPr lang="en-US" sz="900" b="1" i="0">
                          <a:effectLst/>
                          <a:latin typeface="Times New Roman" panose="02020603050405020304" pitchFamily="18" charset="0"/>
                        </a:rPr>
                        <a:t>Friday, November 7, 2025</a:t>
                      </a:r>
                      <a:r>
                        <a:rPr lang="en-US" sz="900" b="0" i="0">
                          <a:effectLst/>
                          <a:latin typeface="Times New Roman" panose="02020603050405020304" pitchFamily="18" charset="0"/>
                        </a:rPr>
                        <a:t> </a:t>
                      </a:r>
                      <a:endParaRPr lang="en-US" sz="1400" b="0" i="0">
                        <a:effectLst/>
                      </a:endParaRPr>
                    </a:p>
                  </a:txBody>
                  <a:tcPr marL="70869" marR="70869" marT="35434" marB="35434">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900" b="1" i="0">
                          <a:effectLst/>
                          <a:latin typeface="Times New Roman" panose="02020603050405020304" pitchFamily="18" charset="0"/>
                        </a:rPr>
                        <a:t>Applications Due Via Smartsheet</a:t>
                      </a:r>
                      <a:r>
                        <a:rPr lang="en-US" sz="900" b="0" i="0">
                          <a:effectLst/>
                          <a:latin typeface="Times New Roman" panose="02020603050405020304" pitchFamily="18" charset="0"/>
                        </a:rPr>
                        <a:t> </a:t>
                      </a:r>
                      <a:endParaRPr lang="en-US" sz="1400" b="0" i="0">
                        <a:effectLst/>
                      </a:endParaRPr>
                    </a:p>
                    <a:p>
                      <a:pPr algn="l" rtl="0" fontAlgn="base">
                        <a:lnSpc>
                          <a:spcPts val="1350"/>
                        </a:lnSpc>
                        <a:buNone/>
                      </a:pPr>
                      <a:r>
                        <a:rPr lang="en-US" sz="900" b="0" i="0" u="sng" strike="noStrike">
                          <a:solidFill>
                            <a:srgbClr val="467886"/>
                          </a:solidFill>
                          <a:effectLst/>
                          <a:latin typeface="Times New Roman" panose="02020603050405020304" pitchFamily="18" charset="0"/>
                          <a:hlinkClick r:id="rId5"/>
                        </a:rPr>
                        <a:t>https://app.smartsheet.com/b/form/4e395ddcddc445858a085194b950d227</a:t>
                      </a:r>
                      <a:r>
                        <a:rPr lang="en-US" sz="900" b="0" i="0">
                          <a:effectLst/>
                          <a:latin typeface="Times New Roman" panose="02020603050405020304" pitchFamily="18" charset="0"/>
                        </a:rPr>
                        <a:t> </a:t>
                      </a:r>
                      <a:endParaRPr lang="en-US" sz="1400" b="0" i="0">
                        <a:effectLst/>
                      </a:endParaRPr>
                    </a:p>
                    <a:p>
                      <a:pPr algn="l" rtl="0" fontAlgn="base">
                        <a:lnSpc>
                          <a:spcPts val="1350"/>
                        </a:lnSpc>
                        <a:buNone/>
                      </a:pPr>
                      <a:r>
                        <a:rPr lang="en-US" sz="900" b="0" i="0">
                          <a:effectLst/>
                          <a:latin typeface="Times New Roman" panose="02020603050405020304" pitchFamily="18" charset="0"/>
                        </a:rPr>
                        <a:t> </a:t>
                      </a:r>
                      <a:endParaRPr lang="en-US" sz="1400" b="0" i="0">
                        <a:effectLst/>
                      </a:endParaRPr>
                    </a:p>
                  </a:txBody>
                  <a:tcPr marL="70869" marR="70869" marT="35434" marB="35434">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02915733"/>
                  </a:ext>
                </a:extLst>
              </a:tr>
              <a:tr h="369653">
                <a:tc>
                  <a:txBody>
                    <a:bodyPr/>
                    <a:lstStyle/>
                    <a:p>
                      <a:pPr algn="l" rtl="0" fontAlgn="base">
                        <a:lnSpc>
                          <a:spcPts val="1350"/>
                        </a:lnSpc>
                        <a:buNone/>
                      </a:pPr>
                      <a:r>
                        <a:rPr lang="en-US" sz="900" b="0" i="0">
                          <a:effectLst/>
                          <a:latin typeface="Times New Roman" panose="02020603050405020304" pitchFamily="18" charset="0"/>
                        </a:rPr>
                        <a:t>November 2025 </a:t>
                      </a:r>
                      <a:endParaRPr lang="en-US" sz="1400" b="0" i="0">
                        <a:effectLst/>
                      </a:endParaRPr>
                    </a:p>
                  </a:txBody>
                  <a:tcPr marL="70869" marR="70869" marT="35434" marB="35434">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900" b="0" i="0">
                          <a:effectLst/>
                          <a:latin typeface="Times New Roman" panose="02020603050405020304" pitchFamily="18" charset="0"/>
                        </a:rPr>
                        <a:t>Application Reviews with board members/ Citizen Advisory Committee </a:t>
                      </a:r>
                      <a:endParaRPr lang="en-US" sz="1400" b="0" i="0">
                        <a:effectLst/>
                      </a:endParaRPr>
                    </a:p>
                  </a:txBody>
                  <a:tcPr marL="70869" marR="70869" marT="35434" marB="35434">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43484172"/>
                  </a:ext>
                </a:extLst>
              </a:tr>
              <a:tr h="304522">
                <a:tc>
                  <a:txBody>
                    <a:bodyPr/>
                    <a:lstStyle/>
                    <a:p>
                      <a:pPr algn="l" rtl="0" fontAlgn="base">
                        <a:lnSpc>
                          <a:spcPts val="1350"/>
                        </a:lnSpc>
                        <a:buNone/>
                      </a:pPr>
                      <a:r>
                        <a:rPr lang="en-US" sz="900" b="0" i="0">
                          <a:effectLst/>
                          <a:latin typeface="Times New Roman" panose="02020603050405020304" pitchFamily="18" charset="0"/>
                        </a:rPr>
                        <a:t>December 2025 </a:t>
                      </a:r>
                      <a:endParaRPr lang="en-US" sz="1400" b="0" i="0">
                        <a:effectLst/>
                      </a:endParaRPr>
                    </a:p>
                  </a:txBody>
                  <a:tcPr marL="70869" marR="70869" marT="35434" marB="35434">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900" b="0" i="0" dirty="0">
                          <a:effectLst/>
                          <a:latin typeface="Times New Roman" panose="02020603050405020304" pitchFamily="18" charset="0"/>
                        </a:rPr>
                        <a:t>Final Funding Recommendations Will Be Available </a:t>
                      </a:r>
                      <a:endParaRPr lang="en-US" sz="1400" b="0" i="0" dirty="0">
                        <a:effectLst/>
                      </a:endParaRPr>
                    </a:p>
                  </a:txBody>
                  <a:tcPr marL="70869" marR="70869" marT="35434" marB="35434">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34244138"/>
                  </a:ext>
                </a:extLst>
              </a:tr>
              <a:tr h="219376">
                <a:tc>
                  <a:txBody>
                    <a:bodyPr/>
                    <a:lstStyle/>
                    <a:p>
                      <a:pPr algn="l" rtl="0" fontAlgn="base">
                        <a:lnSpc>
                          <a:spcPts val="1350"/>
                        </a:lnSpc>
                        <a:buNone/>
                      </a:pPr>
                      <a:r>
                        <a:rPr lang="en-US" sz="900" b="0" i="0">
                          <a:effectLst/>
                          <a:latin typeface="Times New Roman" panose="02020603050405020304" pitchFamily="18" charset="0"/>
                        </a:rPr>
                        <a:t>January 2026 </a:t>
                      </a:r>
                      <a:endParaRPr lang="en-US" sz="1400" b="0" i="0">
                        <a:effectLst/>
                      </a:endParaRPr>
                    </a:p>
                  </a:txBody>
                  <a:tcPr marL="70869" marR="70869" marT="35434" marB="35434">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900" b="0" i="0" dirty="0">
                          <a:effectLst/>
                          <a:latin typeface="Times New Roman" panose="02020603050405020304" pitchFamily="18" charset="0"/>
                        </a:rPr>
                        <a:t>Award Effective Date  </a:t>
                      </a:r>
                      <a:endParaRPr lang="en-US" sz="1400" b="0" i="0" dirty="0">
                        <a:effectLst/>
                      </a:endParaRPr>
                    </a:p>
                  </a:txBody>
                  <a:tcPr marL="70869" marR="70869" marT="35434" marB="35434">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29020193"/>
                  </a:ext>
                </a:extLst>
              </a:tr>
            </a:tbl>
          </a:graphicData>
        </a:graphic>
      </p:graphicFrame>
    </p:spTree>
    <p:extLst>
      <p:ext uri="{BB962C8B-B14F-4D97-AF65-F5344CB8AC3E}">
        <p14:creationId xmlns:p14="http://schemas.microsoft.com/office/powerpoint/2010/main" val="3832972085"/>
      </p:ext>
    </p:extLst>
  </p:cSld>
  <p:clrMapOvr>
    <a:masterClrMapping/>
  </p:clrMapOvr>
</p:sld>
</file>

<file path=ppt/theme/theme1.xml><?xml version="1.0" encoding="utf-8"?>
<a:theme xmlns:a="http://schemas.openxmlformats.org/drawingml/2006/main" name="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Type xmlns="b3a389b6-7804-43fe-b3ae-8cbb348490b1">PowerPoint</DocumentType>
    <DivisionName xmlns="b3a389b6-7804-43fe-b3ae-8cbb348490b1">ORD</DivisionName>
    <Thumbnail xmlns="b3a389b6-7804-43fe-b3ae-8cbb348490b1" xsi:nil="true"/>
    <TaxCatchAll xmlns="b968db3c-4b3f-4ded-8170-bf90f56115e1" xsi:nil="true"/>
    <lcf76f155ced4ddcb4097134ff3c332f xmlns="b3a389b6-7804-43fe-b3ae-8cbb348490b1">
      <Terms xmlns="http://schemas.microsoft.com/office/infopath/2007/PartnerControls"/>
    </lcf76f155ced4ddcb4097134ff3c332f>
    <Image xmlns="b3a389b6-7804-43fe-b3ae-8cbb348490b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BDBA44BB85F24484A2449B8C5FF6B7" ma:contentTypeVersion="19" ma:contentTypeDescription="Create a new document." ma:contentTypeScope="" ma:versionID="dce51528a84c1a3ffecb01d90c1aa2e9">
  <xsd:schema xmlns:xsd="http://www.w3.org/2001/XMLSchema" xmlns:xs="http://www.w3.org/2001/XMLSchema" xmlns:p="http://schemas.microsoft.com/office/2006/metadata/properties" xmlns:ns2="b3a389b6-7804-43fe-b3ae-8cbb348490b1" xmlns:ns3="b968db3c-4b3f-4ded-8170-bf90f56115e1" targetNamespace="http://schemas.microsoft.com/office/2006/metadata/properties" ma:root="true" ma:fieldsID="56c2311f3df768e9c9e9175446dfc72e" ns2:_="" ns3:_="">
    <xsd:import namespace="b3a389b6-7804-43fe-b3ae-8cbb348490b1"/>
    <xsd:import namespace="b968db3c-4b3f-4ded-8170-bf90f56115e1"/>
    <xsd:element name="properties">
      <xsd:complexType>
        <xsd:sequence>
          <xsd:element name="documentManagement">
            <xsd:complexType>
              <xsd:all>
                <xsd:element ref="ns2:DocumentType" minOccurs="0"/>
                <xsd:element ref="ns2:MediaServiceMetadata" minOccurs="0"/>
                <xsd:element ref="ns2:MediaServiceFastMetadata" minOccurs="0"/>
                <xsd:element ref="ns2:DivisionName" minOccurs="0"/>
                <xsd:element ref="ns2:Thumbnail"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Image"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a389b6-7804-43fe-b3ae-8cbb348490b1" elementFormDefault="qualified">
    <xsd:import namespace="http://schemas.microsoft.com/office/2006/documentManagement/types"/>
    <xsd:import namespace="http://schemas.microsoft.com/office/infopath/2007/PartnerControls"/>
    <xsd:element name="DocumentType" ma:index="8" nillable="true" ma:displayName="Type of Document" ma:format="Dropdown" ma:internalName="DocumentType">
      <xsd:simpleType>
        <xsd:restriction base="dms:Choice">
          <xsd:enumeration value="Policies, Procedures, Forms"/>
          <xsd:enumeration value="Digital Letterhead"/>
          <xsd:enumeration value="Logo.eps"/>
          <xsd:enumeration value="Logo.png"/>
          <xsd:enumeration value="Logo.jpg"/>
          <xsd:enumeration value="PowerPoint"/>
          <xsd:enumeration value="Video"/>
          <xsd:enumeration value=".jpg"/>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DivisionName" ma:index="11" nillable="true" ma:displayName="Area" ma:format="Dropdown" ma:internalName="DivisionName">
      <xsd:simpleType>
        <xsd:restriction base="dms:Choice">
          <xsd:enumeration value="HCD"/>
          <xsd:enumeration value="Econ Dev"/>
          <xsd:enumeration value="PT"/>
          <xsd:enumeration value="Enviro"/>
          <xsd:enumeration value="SLCo"/>
          <xsd:enumeration value="ORD"/>
          <xsd:enumeration value="Canyon Mgmt"/>
          <xsd:enumeration value="Env Prog"/>
        </xsd:restriction>
      </xsd:simpleType>
    </xsd:element>
    <xsd:element name="Thumbnail" ma:index="12" nillable="true" ma:displayName="Thumbnail" ma:format="Thumbnail" ma:internalName="Thumbnail">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4f3bacb-d61b-460b-bb04-1ff40fb9ff4e"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Image" ma:index="21" nillable="true" ma:displayName="Image" ma:format="Thumbnail" ma:internalName="Imag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68db3c-4b3f-4ded-8170-bf90f56115e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f1451e2-e417-48d9-b601-ae1e3212a969}" ma:internalName="TaxCatchAll" ma:showField="CatchAllData" ma:web="b968db3c-4b3f-4ded-8170-bf90f56115e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2A0DE3-2830-4B68-A316-EE81A033ACB7}">
  <ds:schemaRefs>
    <ds:schemaRef ds:uri="http://schemas.microsoft.com/office/2006/metadata/properties"/>
    <ds:schemaRef ds:uri="http://schemas.microsoft.com/office/infopath/2007/PartnerControls"/>
    <ds:schemaRef ds:uri="b3a389b6-7804-43fe-b3ae-8cbb348490b1"/>
    <ds:schemaRef ds:uri="b968db3c-4b3f-4ded-8170-bf90f56115e1"/>
  </ds:schemaRefs>
</ds:datastoreItem>
</file>

<file path=customXml/itemProps2.xml><?xml version="1.0" encoding="utf-8"?>
<ds:datastoreItem xmlns:ds="http://schemas.openxmlformats.org/officeDocument/2006/customXml" ds:itemID="{49C9F6F6-7119-49A0-ABA4-3E04CB228C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a389b6-7804-43fe-b3ae-8cbb348490b1"/>
    <ds:schemaRef ds:uri="b968db3c-4b3f-4ded-8170-bf90f56115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C141CE-1F9B-4687-9F54-B227F7B819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648</TotalTime>
  <Words>924</Words>
  <Application>Microsoft Office PowerPoint</Application>
  <PresentationFormat>On-screen Show (4:3)</PresentationFormat>
  <Paragraphs>110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Pre-Application Webinar: Expanding Affordable Housing Opportunities RFA</vt:lpstr>
      <vt:lpstr>Agenda </vt:lpstr>
      <vt:lpstr>Introductions</vt:lpstr>
      <vt:lpstr>Purpose of RFA</vt:lpstr>
      <vt:lpstr>Funding Overview</vt:lpstr>
      <vt:lpstr>Program Information</vt:lpstr>
      <vt:lpstr>Program Information</vt:lpstr>
      <vt:lpstr>Eligible Uses of Funds</vt:lpstr>
      <vt:lpstr>Timeline</vt:lpstr>
      <vt:lpstr>Application Process</vt:lpstr>
      <vt:lpstr>Appendix B</vt:lpstr>
      <vt:lpstr>Appendix C</vt:lpstr>
      <vt:lpstr>Appendix D</vt:lpstr>
      <vt:lpstr>Appendix E</vt:lpstr>
      <vt:lpstr>Appendix F</vt:lpstr>
      <vt:lpstr>Scoring &amp; Evaluation</vt:lpstr>
      <vt:lpstr>Question &amp; Answer</vt:lpstr>
      <vt:lpstr>PowerPoint Presentation</vt:lpstr>
    </vt:vector>
  </TitlesOfParts>
  <Company>University of Utah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UMC</dc:creator>
  <cp:lastModifiedBy>Jennifer Jimenez</cp:lastModifiedBy>
  <cp:revision>45</cp:revision>
  <dcterms:created xsi:type="dcterms:W3CDTF">2014-08-19T01:57:21Z</dcterms:created>
  <dcterms:modified xsi:type="dcterms:W3CDTF">2025-10-20T16:20:57Z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0x01010023BDBA44BB85F24484A2449B8C5FF6B7</vt:lpwstr>
  </property>
  <property fmtid="{D5CDD505-2E9C-101B-9397-08002B2CF9AE}" pid="3" name="MediaServiceImageTags">
    <vt:lpwstr/>
  </property>
</Properties>
</file>