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8"/>
  </p:notesMasterIdLst>
  <p:sldIdLst>
    <p:sldId id="257" r:id="rId6"/>
    <p:sldId id="259" r:id="rId7"/>
    <p:sldId id="258" r:id="rId8"/>
    <p:sldId id="260" r:id="rId9"/>
    <p:sldId id="261" r:id="rId10"/>
    <p:sldId id="262" r:id="rId11"/>
    <p:sldId id="267" r:id="rId12"/>
    <p:sldId id="277" r:id="rId13"/>
    <p:sldId id="263" r:id="rId14"/>
    <p:sldId id="264" r:id="rId15"/>
    <p:sldId id="265" r:id="rId16"/>
    <p:sldId id="278" r:id="rId17"/>
    <p:sldId id="276" r:id="rId18"/>
    <p:sldId id="266" r:id="rId19"/>
    <p:sldId id="272" r:id="rId20"/>
    <p:sldId id="268" r:id="rId21"/>
    <p:sldId id="275" r:id="rId22"/>
    <p:sldId id="273" r:id="rId23"/>
    <p:sldId id="269" r:id="rId24"/>
    <p:sldId id="274" r:id="rId25"/>
    <p:sldId id="270" r:id="rId26"/>
    <p:sldId id="27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1E4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DB0214-8039-4C71-B91D-69DEF1966253}" v="1" dt="2024-11-06T18:42:24.726"/>
    <p1510:client id="{C5E13B48-D66C-2D28-7CC7-83805154A489}" v="43" dt="2024-11-05T21:26:51.750"/>
    <p1510:client id="{F5422B68-BEB5-2582-29A4-4020B6F5F675}" v="859" dt="2024-11-05T22:32:18.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84" y="78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8FFC7F-581F-48E7-AD35-C1981C72E40D}" type="datetimeFigureOut">
              <a:rPr lang="en-US" smtClean="0"/>
              <a:t>11/6/2024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941410-708D-48F2-90A5-5513CD25BD7A}" type="slidenum">
              <a:rPr lang="en-US" smtClean="0"/>
              <a:t>‹#›</a:t>
            </a:fld>
            <a:endParaRPr lang="en-US"/>
          </a:p>
        </p:txBody>
      </p:sp>
    </p:spTree>
    <p:extLst>
      <p:ext uri="{BB962C8B-B14F-4D97-AF65-F5344CB8AC3E}">
        <p14:creationId xmlns:p14="http://schemas.microsoft.com/office/powerpoint/2010/main" val="304887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Russell will go over</a:t>
            </a:r>
          </a:p>
        </p:txBody>
      </p:sp>
      <p:sp>
        <p:nvSpPr>
          <p:cNvPr id="4" name="Slide Number Placeholder 3"/>
          <p:cNvSpPr>
            <a:spLocks noGrp="1"/>
          </p:cNvSpPr>
          <p:nvPr>
            <p:ph type="sldNum" sz="quarter" idx="5"/>
          </p:nvPr>
        </p:nvSpPr>
        <p:spPr/>
        <p:txBody>
          <a:bodyPr/>
          <a:lstStyle/>
          <a:p>
            <a:fld id="{37941410-708D-48F2-90A5-5513CD25BD7A}" type="slidenum">
              <a:rPr lang="en-US" smtClean="0"/>
              <a:t>4</a:t>
            </a:fld>
            <a:endParaRPr lang="en-US"/>
          </a:p>
        </p:txBody>
      </p:sp>
    </p:spTree>
    <p:extLst>
      <p:ext uri="{BB962C8B-B14F-4D97-AF65-F5344CB8AC3E}">
        <p14:creationId xmlns:p14="http://schemas.microsoft.com/office/powerpoint/2010/main" val="575656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Dan- Talk about quarterly reports process, they will need to collect data </a:t>
            </a:r>
          </a:p>
        </p:txBody>
      </p:sp>
      <p:sp>
        <p:nvSpPr>
          <p:cNvPr id="4" name="Slide Number Placeholder 3"/>
          <p:cNvSpPr>
            <a:spLocks noGrp="1"/>
          </p:cNvSpPr>
          <p:nvPr>
            <p:ph type="sldNum" sz="quarter" idx="5"/>
          </p:nvPr>
        </p:nvSpPr>
        <p:spPr/>
        <p:txBody>
          <a:bodyPr/>
          <a:lstStyle/>
          <a:p>
            <a:fld id="{37941410-708D-48F2-90A5-5513CD25BD7A}" type="slidenum">
              <a:rPr lang="en-US" smtClean="0"/>
              <a:t>13</a:t>
            </a:fld>
            <a:endParaRPr lang="en-US"/>
          </a:p>
        </p:txBody>
      </p:sp>
    </p:spTree>
    <p:extLst>
      <p:ext uri="{BB962C8B-B14F-4D97-AF65-F5344CB8AC3E}">
        <p14:creationId xmlns:p14="http://schemas.microsoft.com/office/powerpoint/2010/main" val="223316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a:t>
            </a:r>
          </a:p>
        </p:txBody>
      </p:sp>
      <p:sp>
        <p:nvSpPr>
          <p:cNvPr id="4" name="Slide Number Placeholder 3"/>
          <p:cNvSpPr>
            <a:spLocks noGrp="1"/>
          </p:cNvSpPr>
          <p:nvPr>
            <p:ph type="sldNum" sz="quarter" idx="5"/>
          </p:nvPr>
        </p:nvSpPr>
        <p:spPr/>
        <p:txBody>
          <a:bodyPr/>
          <a:lstStyle/>
          <a:p>
            <a:fld id="{37941410-708D-48F2-90A5-5513CD25BD7A}" type="slidenum">
              <a:rPr lang="en-US" smtClean="0"/>
              <a:t>14</a:t>
            </a:fld>
            <a:endParaRPr lang="en-US"/>
          </a:p>
        </p:txBody>
      </p:sp>
    </p:spTree>
    <p:extLst>
      <p:ext uri="{BB962C8B-B14F-4D97-AF65-F5344CB8AC3E}">
        <p14:creationId xmlns:p14="http://schemas.microsoft.com/office/powerpoint/2010/main" val="1634036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a:t>
            </a:r>
          </a:p>
        </p:txBody>
      </p:sp>
      <p:sp>
        <p:nvSpPr>
          <p:cNvPr id="4" name="Slide Number Placeholder 3"/>
          <p:cNvSpPr>
            <a:spLocks noGrp="1"/>
          </p:cNvSpPr>
          <p:nvPr>
            <p:ph type="sldNum" sz="quarter" idx="5"/>
          </p:nvPr>
        </p:nvSpPr>
        <p:spPr/>
        <p:txBody>
          <a:bodyPr/>
          <a:lstStyle/>
          <a:p>
            <a:fld id="{37941410-708D-48F2-90A5-5513CD25BD7A}" type="slidenum">
              <a:rPr lang="en-US" smtClean="0"/>
              <a:t>15</a:t>
            </a:fld>
            <a:endParaRPr lang="en-US"/>
          </a:p>
        </p:txBody>
      </p:sp>
    </p:spTree>
    <p:extLst>
      <p:ext uri="{BB962C8B-B14F-4D97-AF65-F5344CB8AC3E}">
        <p14:creationId xmlns:p14="http://schemas.microsoft.com/office/powerpoint/2010/main" val="1570710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 Highlight one drive link</a:t>
            </a:r>
          </a:p>
        </p:txBody>
      </p:sp>
      <p:sp>
        <p:nvSpPr>
          <p:cNvPr id="4" name="Slide Number Placeholder 3"/>
          <p:cNvSpPr>
            <a:spLocks noGrp="1"/>
          </p:cNvSpPr>
          <p:nvPr>
            <p:ph type="sldNum" sz="quarter" idx="5"/>
          </p:nvPr>
        </p:nvSpPr>
        <p:spPr/>
        <p:txBody>
          <a:bodyPr/>
          <a:lstStyle/>
          <a:p>
            <a:fld id="{37941410-708D-48F2-90A5-5513CD25BD7A}" type="slidenum">
              <a:rPr lang="en-US" smtClean="0"/>
              <a:t>18</a:t>
            </a:fld>
            <a:endParaRPr lang="en-US"/>
          </a:p>
        </p:txBody>
      </p:sp>
    </p:spTree>
    <p:extLst>
      <p:ext uri="{BB962C8B-B14F-4D97-AF65-F5344CB8AC3E}">
        <p14:creationId xmlns:p14="http://schemas.microsoft.com/office/powerpoint/2010/main" val="1102550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Amanda/Russ</a:t>
            </a:r>
          </a:p>
        </p:txBody>
      </p:sp>
      <p:sp>
        <p:nvSpPr>
          <p:cNvPr id="4" name="Slide Number Placeholder 3"/>
          <p:cNvSpPr>
            <a:spLocks noGrp="1"/>
          </p:cNvSpPr>
          <p:nvPr>
            <p:ph type="sldNum" sz="quarter" idx="5"/>
          </p:nvPr>
        </p:nvSpPr>
        <p:spPr/>
        <p:txBody>
          <a:bodyPr/>
          <a:lstStyle/>
          <a:p>
            <a:fld id="{37941410-708D-48F2-90A5-5513CD25BD7A}" type="slidenum">
              <a:rPr lang="en-US" smtClean="0"/>
              <a:t>19</a:t>
            </a:fld>
            <a:endParaRPr lang="en-US"/>
          </a:p>
        </p:txBody>
      </p:sp>
    </p:spTree>
    <p:extLst>
      <p:ext uri="{BB962C8B-B14F-4D97-AF65-F5344CB8AC3E}">
        <p14:creationId xmlns:p14="http://schemas.microsoft.com/office/powerpoint/2010/main" val="3196158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Russ/Amanda</a:t>
            </a:r>
          </a:p>
        </p:txBody>
      </p:sp>
      <p:sp>
        <p:nvSpPr>
          <p:cNvPr id="4" name="Slide Number Placeholder 3"/>
          <p:cNvSpPr>
            <a:spLocks noGrp="1"/>
          </p:cNvSpPr>
          <p:nvPr>
            <p:ph type="sldNum" sz="quarter" idx="5"/>
          </p:nvPr>
        </p:nvSpPr>
        <p:spPr/>
        <p:txBody>
          <a:bodyPr/>
          <a:lstStyle/>
          <a:p>
            <a:fld id="{37941410-708D-48F2-90A5-5513CD25BD7A}" type="slidenum">
              <a:rPr lang="en-US" smtClean="0"/>
              <a:t>20</a:t>
            </a:fld>
            <a:endParaRPr lang="en-US"/>
          </a:p>
        </p:txBody>
      </p:sp>
    </p:spTree>
    <p:extLst>
      <p:ext uri="{BB962C8B-B14F-4D97-AF65-F5344CB8AC3E}">
        <p14:creationId xmlns:p14="http://schemas.microsoft.com/office/powerpoint/2010/main" val="1623385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Caitlin- Loan terms</a:t>
            </a:r>
          </a:p>
        </p:txBody>
      </p:sp>
      <p:sp>
        <p:nvSpPr>
          <p:cNvPr id="4" name="Slide Number Placeholder 3"/>
          <p:cNvSpPr>
            <a:spLocks noGrp="1"/>
          </p:cNvSpPr>
          <p:nvPr>
            <p:ph type="sldNum" sz="quarter" idx="5"/>
          </p:nvPr>
        </p:nvSpPr>
        <p:spPr/>
        <p:txBody>
          <a:bodyPr/>
          <a:lstStyle/>
          <a:p>
            <a:fld id="{37941410-708D-48F2-90A5-5513CD25BD7A}" type="slidenum">
              <a:rPr lang="en-US" smtClean="0"/>
              <a:t>21</a:t>
            </a:fld>
            <a:endParaRPr lang="en-US"/>
          </a:p>
        </p:txBody>
      </p:sp>
    </p:spTree>
    <p:extLst>
      <p:ext uri="{BB962C8B-B14F-4D97-AF65-F5344CB8AC3E}">
        <p14:creationId xmlns:p14="http://schemas.microsoft.com/office/powerpoint/2010/main" val="16508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 questions so far in the sheet</a:t>
            </a:r>
          </a:p>
        </p:txBody>
      </p:sp>
      <p:sp>
        <p:nvSpPr>
          <p:cNvPr id="4" name="Slide Number Placeholder 3"/>
          <p:cNvSpPr>
            <a:spLocks noGrp="1"/>
          </p:cNvSpPr>
          <p:nvPr>
            <p:ph type="sldNum" sz="quarter" idx="5"/>
          </p:nvPr>
        </p:nvSpPr>
        <p:spPr/>
        <p:txBody>
          <a:bodyPr/>
          <a:lstStyle/>
          <a:p>
            <a:fld id="{37941410-708D-48F2-90A5-5513CD25BD7A}" type="slidenum">
              <a:rPr lang="en-US" smtClean="0"/>
              <a:t>22</a:t>
            </a:fld>
            <a:endParaRPr lang="en-US"/>
          </a:p>
        </p:txBody>
      </p:sp>
    </p:spTree>
    <p:extLst>
      <p:ext uri="{BB962C8B-B14F-4D97-AF65-F5344CB8AC3E}">
        <p14:creationId xmlns:p14="http://schemas.microsoft.com/office/powerpoint/2010/main" val="290837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Balancing needs between urban county,  consortium, and local community/service providers</a:t>
            </a:r>
            <a:endParaRPr lang="en-US">
              <a:ea typeface="Calibri" panose="020F0502020204030204"/>
              <a:cs typeface="Calibri" panose="020F0502020204030204"/>
            </a:endParaRPr>
          </a:p>
          <a:p>
            <a:r>
              <a:rPr lang="en-US"/>
              <a:t>–Households with lower incomes have the most trouble affording their housing costs, most notably those earning between $25,000 and $50,000 per year.</a:t>
            </a:r>
            <a:endParaRPr lang="en-US">
              <a:ea typeface="Calibri" panose="020F0502020204030204"/>
              <a:cs typeface="Calibri" panose="020F0502020204030204"/>
            </a:endParaRPr>
          </a:p>
          <a:p>
            <a:r>
              <a:rPr lang="en-US"/>
              <a:t>–Single parents and renters with the lowest incomes (&lt;$25,000/year) in Salt Lake County have limited economic mobility compared to residents overall. </a:t>
            </a:r>
            <a:endParaRPr lang="en-US">
              <a:ea typeface="Calibri" panose="020F0502020204030204"/>
              <a:cs typeface="Calibri" panose="020F0502020204030204"/>
            </a:endParaRPr>
          </a:p>
          <a:p>
            <a:endParaRPr lang="en-US" b="1"/>
          </a:p>
          <a:p>
            <a:r>
              <a:rPr lang="en-US"/>
              <a:t>Goals will be ready the 1st quarter of 2025</a:t>
            </a:r>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37941410-708D-48F2-90A5-5513CD25BD7A}" type="slidenum">
              <a:rPr lang="en-US" smtClean="0"/>
              <a:t>5</a:t>
            </a:fld>
            <a:endParaRPr lang="en-US"/>
          </a:p>
        </p:txBody>
      </p:sp>
    </p:spTree>
    <p:extLst>
      <p:ext uri="{BB962C8B-B14F-4D97-AF65-F5344CB8AC3E}">
        <p14:creationId xmlns:p14="http://schemas.microsoft.com/office/powerpoint/2010/main" val="2986543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Russ/Amanda</a:t>
            </a:r>
          </a:p>
        </p:txBody>
      </p:sp>
      <p:sp>
        <p:nvSpPr>
          <p:cNvPr id="4" name="Slide Number Placeholder 3"/>
          <p:cNvSpPr>
            <a:spLocks noGrp="1"/>
          </p:cNvSpPr>
          <p:nvPr>
            <p:ph type="sldNum" sz="quarter" idx="5"/>
          </p:nvPr>
        </p:nvSpPr>
        <p:spPr/>
        <p:txBody>
          <a:bodyPr/>
          <a:lstStyle/>
          <a:p>
            <a:fld id="{37941410-708D-48F2-90A5-5513CD25BD7A}" type="slidenum">
              <a:rPr lang="en-US" smtClean="0"/>
              <a:t>6</a:t>
            </a:fld>
            <a:endParaRPr lang="en-US"/>
          </a:p>
        </p:txBody>
      </p:sp>
    </p:spTree>
    <p:extLst>
      <p:ext uri="{BB962C8B-B14F-4D97-AF65-F5344CB8AC3E}">
        <p14:creationId xmlns:p14="http://schemas.microsoft.com/office/powerpoint/2010/main" val="3149147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Russ or Amanda In particular, applications requesting funding to increase affordable housing, increase access to affordable housing, and projects that look to prevent homelessness will be prioritized. </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37941410-708D-48F2-90A5-5513CD25BD7A}" type="slidenum">
              <a:rPr lang="en-US" smtClean="0"/>
              <a:t>7</a:t>
            </a:fld>
            <a:endParaRPr lang="en-US"/>
          </a:p>
        </p:txBody>
      </p:sp>
    </p:spTree>
    <p:extLst>
      <p:ext uri="{BB962C8B-B14F-4D97-AF65-F5344CB8AC3E}">
        <p14:creationId xmlns:p14="http://schemas.microsoft.com/office/powerpoint/2010/main" val="2377403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 or Amanda- Discuss difference between match and leverage (Match cannot be committed to any other funder). Match can be in kind or cash, cash is easiest. Will approach grantee if they are required to submit Match and how much they are required to submit</a:t>
            </a:r>
          </a:p>
        </p:txBody>
      </p:sp>
      <p:sp>
        <p:nvSpPr>
          <p:cNvPr id="4" name="Slide Number Placeholder 3"/>
          <p:cNvSpPr>
            <a:spLocks noGrp="1"/>
          </p:cNvSpPr>
          <p:nvPr>
            <p:ph type="sldNum" sz="quarter" idx="5"/>
          </p:nvPr>
        </p:nvSpPr>
        <p:spPr/>
        <p:txBody>
          <a:bodyPr/>
          <a:lstStyle/>
          <a:p>
            <a:fld id="{37941410-708D-48F2-90A5-5513CD25BD7A}" type="slidenum">
              <a:rPr lang="en-US" smtClean="0"/>
              <a:t>8</a:t>
            </a:fld>
            <a:endParaRPr lang="en-US"/>
          </a:p>
        </p:txBody>
      </p:sp>
    </p:spTree>
    <p:extLst>
      <p:ext uri="{BB962C8B-B14F-4D97-AF65-F5344CB8AC3E}">
        <p14:creationId xmlns:p14="http://schemas.microsoft.com/office/powerpoint/2010/main" val="2727614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Russ or Amanda</a:t>
            </a:r>
          </a:p>
        </p:txBody>
      </p:sp>
      <p:sp>
        <p:nvSpPr>
          <p:cNvPr id="4" name="Slide Number Placeholder 3"/>
          <p:cNvSpPr>
            <a:spLocks noGrp="1"/>
          </p:cNvSpPr>
          <p:nvPr>
            <p:ph type="sldNum" sz="quarter" idx="5"/>
          </p:nvPr>
        </p:nvSpPr>
        <p:spPr/>
        <p:txBody>
          <a:bodyPr/>
          <a:lstStyle/>
          <a:p>
            <a:fld id="{37941410-708D-48F2-90A5-5513CD25BD7A}" type="slidenum">
              <a:rPr lang="en-US" smtClean="0"/>
              <a:t>9</a:t>
            </a:fld>
            <a:endParaRPr lang="en-US"/>
          </a:p>
        </p:txBody>
      </p:sp>
    </p:spTree>
    <p:extLst>
      <p:ext uri="{BB962C8B-B14F-4D97-AF65-F5344CB8AC3E}">
        <p14:creationId xmlns:p14="http://schemas.microsoft.com/office/powerpoint/2010/main" val="1018691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JJ- An Environmental Review is the umbrella under which NEPA and related laws are considered; this covers a wide range of authorities and factors</a:t>
            </a:r>
          </a:p>
          <a:p>
            <a:endParaRPr lang="en-US">
              <a:cs typeface="Calibri"/>
            </a:endParaRPr>
          </a:p>
          <a:p>
            <a:r>
              <a:rPr lang="en-US"/>
              <a:t>Choice Limiting Actions deem the project is no longer eligible for federal funding - now or in the future.</a:t>
            </a:r>
            <a:endParaRPr lang="en-US">
              <a:cs typeface="Calibri"/>
            </a:endParaRPr>
          </a:p>
        </p:txBody>
      </p:sp>
      <p:sp>
        <p:nvSpPr>
          <p:cNvPr id="4" name="Slide Number Placeholder 3"/>
          <p:cNvSpPr>
            <a:spLocks noGrp="1"/>
          </p:cNvSpPr>
          <p:nvPr>
            <p:ph type="sldNum" sz="quarter" idx="5"/>
          </p:nvPr>
        </p:nvSpPr>
        <p:spPr/>
        <p:txBody>
          <a:bodyPr/>
          <a:lstStyle/>
          <a:p>
            <a:fld id="{37941410-708D-48F2-90A5-5513CD25BD7A}" type="slidenum">
              <a:rPr lang="en-US" smtClean="0"/>
              <a:t>10</a:t>
            </a:fld>
            <a:endParaRPr lang="en-US"/>
          </a:p>
        </p:txBody>
      </p:sp>
    </p:spTree>
    <p:extLst>
      <p:ext uri="{BB962C8B-B14F-4D97-AF65-F5344CB8AC3E}">
        <p14:creationId xmlns:p14="http://schemas.microsoft.com/office/powerpoint/2010/main" val="303534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JJ- To be considered “produced” in the United States, the entire process for manufacturing of steel and iron (from melting to applying coatings) and construction materials must occur in the United States and at least 55 percent of the total cost of the components of manufactured products must be mined, produced, or manufactured in the United States.</a:t>
            </a:r>
          </a:p>
          <a:p>
            <a:endParaRPr lang="en-US"/>
          </a:p>
          <a:p>
            <a:r>
              <a:rPr lang="en-US"/>
              <a:t>In addition to compliance documentation, Grantees or their representatives should also conduct a visual inspection of the product when it arrives to the project site, especially for iron and steel products which are often stamped with the country of origin. Note: A country of origin stamp alone is not sufficient verification of compliance with BABA and assistance receipts should not rely on it to ensure compliance.</a:t>
            </a:r>
            <a:endParaRPr lang="en-US">
              <a:cs typeface="Calibri"/>
            </a:endParaRPr>
          </a:p>
        </p:txBody>
      </p:sp>
      <p:sp>
        <p:nvSpPr>
          <p:cNvPr id="4" name="Slide Number Placeholder 3"/>
          <p:cNvSpPr>
            <a:spLocks noGrp="1"/>
          </p:cNvSpPr>
          <p:nvPr>
            <p:ph type="sldNum" sz="quarter" idx="5"/>
          </p:nvPr>
        </p:nvSpPr>
        <p:spPr/>
        <p:txBody>
          <a:bodyPr/>
          <a:lstStyle/>
          <a:p>
            <a:fld id="{37941410-708D-48F2-90A5-5513CD25BD7A}" type="slidenum">
              <a:rPr lang="en-US" smtClean="0"/>
              <a:t>11</a:t>
            </a:fld>
            <a:endParaRPr lang="en-US"/>
          </a:p>
        </p:txBody>
      </p:sp>
    </p:spTree>
    <p:extLst>
      <p:ext uri="{BB962C8B-B14F-4D97-AF65-F5344CB8AC3E}">
        <p14:creationId xmlns:p14="http://schemas.microsoft.com/office/powerpoint/2010/main" val="1359151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Caitlin- Monitoring and TA very different. Prep you for HUD or other federal audits. Ensure project is running as intended. </a:t>
            </a:r>
          </a:p>
        </p:txBody>
      </p:sp>
      <p:sp>
        <p:nvSpPr>
          <p:cNvPr id="4" name="Slide Number Placeholder 3"/>
          <p:cNvSpPr>
            <a:spLocks noGrp="1"/>
          </p:cNvSpPr>
          <p:nvPr>
            <p:ph type="sldNum" sz="quarter" idx="5"/>
          </p:nvPr>
        </p:nvSpPr>
        <p:spPr/>
        <p:txBody>
          <a:bodyPr/>
          <a:lstStyle/>
          <a:p>
            <a:fld id="{37941410-708D-48F2-90A5-5513CD25BD7A}" type="slidenum">
              <a:rPr lang="en-US" smtClean="0"/>
              <a:t>12</a:t>
            </a:fld>
            <a:endParaRPr lang="en-US"/>
          </a:p>
        </p:txBody>
      </p:sp>
    </p:spTree>
    <p:extLst>
      <p:ext uri="{BB962C8B-B14F-4D97-AF65-F5344CB8AC3E}">
        <p14:creationId xmlns:p14="http://schemas.microsoft.com/office/powerpoint/2010/main" val="1078282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CFB89-F30B-9D46-9CEB-B9C88BEC7552}"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148757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DCFB89-F30B-9D46-9CEB-B9C88BEC7552}"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3006406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CFB89-F30B-9D46-9CEB-B9C88BEC7552}"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948957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CFB89-F30B-9D46-9CEB-B9C88BEC7552}"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2571561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CFB89-F30B-9D46-9CEB-B9C88BEC7552}"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124146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DCFB89-F30B-9D46-9CEB-B9C88BEC7552}"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1541426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DCFB89-F30B-9D46-9CEB-B9C88BEC7552}"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281493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DCFB89-F30B-9D46-9CEB-B9C88BEC7552}"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1055736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DCFB89-F30B-9D46-9CEB-B9C88BEC7552}" type="datetimeFigureOut">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3423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CFB89-F30B-9D46-9CEB-B9C88BEC7552}"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323162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CFB89-F30B-9D46-9CEB-B9C88BEC7552}"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2958129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DCFB89-F30B-9D46-9CEB-B9C88BEC7552}"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87D63C-B224-5F4E-84CB-62AC19F45557}" type="slidenum">
              <a:rPr lang="en-US" smtClean="0"/>
              <a:t>‹#›</a:t>
            </a:fld>
            <a:endParaRPr lang="en-US"/>
          </a:p>
        </p:txBody>
      </p:sp>
    </p:spTree>
    <p:extLst>
      <p:ext uri="{BB962C8B-B14F-4D97-AF65-F5344CB8AC3E}">
        <p14:creationId xmlns:p14="http://schemas.microsoft.com/office/powerpoint/2010/main" val="268010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22882" y="0"/>
            <a:ext cx="9128785" cy="6857999"/>
          </a:xfrm>
          <a:prstGeom prst="rect">
            <a:avLst/>
          </a:prstGeom>
        </p:spPr>
      </p:pic>
      <p:sp>
        <p:nvSpPr>
          <p:cNvPr id="2" name="Title Placeholder 1"/>
          <p:cNvSpPr>
            <a:spLocks noGrp="1"/>
          </p:cNvSpPr>
          <p:nvPr>
            <p:ph type="title"/>
          </p:nvPr>
        </p:nvSpPr>
        <p:spPr>
          <a:xfrm>
            <a:off x="457200" y="869657"/>
            <a:ext cx="8229600" cy="103909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2013778"/>
            <a:ext cx="8229600" cy="41123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CFB89-F30B-9D46-9CEB-B9C88BEC7552}" type="datetimeFigureOut">
              <a:rPr lang="en-US" smtClean="0"/>
              <a:t>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87D63C-B224-5F4E-84CB-62AC19F45557}" type="slidenum">
              <a:rPr lang="en-US" smtClean="0"/>
              <a:t>‹#›</a:t>
            </a:fld>
            <a:endParaRPr lang="en-US"/>
          </a:p>
        </p:txBody>
      </p:sp>
      <p:pic>
        <p:nvPicPr>
          <p:cNvPr id="12" name="Picture 1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65723" y="95994"/>
            <a:ext cx="1625600" cy="631069"/>
          </a:xfrm>
          <a:prstGeom prst="rect">
            <a:avLst/>
          </a:prstGeom>
        </p:spPr>
      </p:pic>
    </p:spTree>
    <p:extLst>
      <p:ext uri="{BB962C8B-B14F-4D97-AF65-F5344CB8AC3E}">
        <p14:creationId xmlns:p14="http://schemas.microsoft.com/office/powerpoint/2010/main" val="3483810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457200" rtl="0" eaLnBrk="1" latinLnBrk="0" hangingPunct="1">
        <a:spcBef>
          <a:spcPct val="0"/>
        </a:spcBef>
        <a:buNone/>
        <a:defRPr sz="4400" kern="1200">
          <a:solidFill>
            <a:srgbClr val="8B1E4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epa.gov/nepa/what-national-environmental-policy-act#:~:text=The%20National%20Environmental%20Policy%20Act%20(NEPA)%20was%20signed%20into%20law,actions%20prior%20to%20making%20decision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ecfr.gov/current/title-24/subtitle-A/part-58/subpart-C/section-58.22#p-58.22(a)" TargetMode="External"/><Relationship Id="rId4" Type="http://schemas.openxmlformats.org/officeDocument/2006/relationships/hyperlink" Target="https://www.ecfr.gov/current/title-24/subtitle-A/part-58/subpart-A/section-58.5"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picpedia.org/highway-signs/r/review.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s://app.smartsheet.com/b/form/fd4613e3dd134ac6902778caa0032e95" TargetMode="External"/><Relationship Id="rId7" Type="http://schemas.openxmlformats.org/officeDocument/2006/relationships/image" Target="../media/image13.png"/><Relationship Id="rId2" Type="http://schemas.openxmlformats.org/officeDocument/2006/relationships/hyperlink" Target="https://app.smartsheet.com/b/form/3b33a2e9009245818fd605af101401eb"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s://www.saltlakecounty.gov/regional-development/housing-community-development/apply-for-grant-funding/2025-2026-salt-lake-county-housing-and-community-development-request-for-applications-rfa/" TargetMode="External"/><Relationship Id="rId4" Type="http://schemas.openxmlformats.org/officeDocument/2006/relationships/hyperlink" Target="https://app.smartsheet.com/b/form/5e767cdb903f4e66b509a00fcea42c63"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saltlakecounty.gov/regional-development/housing-community-developmen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altlakecounty.gov/regional-development/housing-community-development/apply-for-grant-funding/2025-2026-salt-lake-county-housing-and-community-development-request-for-applications-rfa/" TargetMode="External"/><Relationship Id="rId7" Type="http://schemas.openxmlformats.org/officeDocument/2006/relationships/image" Target="../media/image21.sv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app.smartsheet.com/b/form/8bc36b9f0e8b40c99ec6679a29bff73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altlakecounty.gov/regional-development/housing-community-development/apply-for-grant-funding/2025-2026-salt-lake-county-housing-and-community-development-request-for-applications-rf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app.smartsheet.com/b/form/8bc36b9f0e8b40c99ec6679a29bff73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1146"/>
            <a:ext cx="8229600" cy="1846486"/>
          </a:xfrm>
        </p:spPr>
        <p:txBody>
          <a:bodyPr>
            <a:normAutofit fontScale="90000"/>
          </a:bodyPr>
          <a:lstStyle/>
          <a:p>
            <a:r>
              <a:rPr lang="en-US" b="1">
                <a:cs typeface="Arial"/>
              </a:rPr>
              <a:t>2025 - 2026</a:t>
            </a:r>
            <a:br>
              <a:rPr lang="en-US" b="1">
                <a:cs typeface="Arial"/>
              </a:rPr>
            </a:br>
            <a:r>
              <a:rPr lang="en-US" b="1">
                <a:cs typeface="Arial"/>
              </a:rPr>
              <a:t>FEDERAL GRANTS: CDBG, ESG, HOME, AND SSBG</a:t>
            </a:r>
          </a:p>
        </p:txBody>
      </p:sp>
      <p:sp>
        <p:nvSpPr>
          <p:cNvPr id="3" name="Content Placeholder 2"/>
          <p:cNvSpPr>
            <a:spLocks noGrp="1"/>
          </p:cNvSpPr>
          <p:nvPr>
            <p:ph idx="1"/>
          </p:nvPr>
        </p:nvSpPr>
        <p:spPr>
          <a:xfrm>
            <a:off x="237399" y="3502109"/>
            <a:ext cx="8449401" cy="1223271"/>
          </a:xfrm>
        </p:spPr>
        <p:txBody>
          <a:bodyPr vert="horz" lIns="91440" tIns="45720" rIns="91440" bIns="45720" rtlCol="0" anchor="t">
            <a:normAutofit/>
          </a:bodyPr>
          <a:lstStyle/>
          <a:p>
            <a:pPr marL="0" indent="0" algn="ctr">
              <a:buNone/>
            </a:pPr>
            <a:r>
              <a:rPr lang="en-US" b="1">
                <a:cs typeface="Arial"/>
              </a:rPr>
              <a:t>REQUEST FOR APPLICATIONS (RFA)</a:t>
            </a:r>
          </a:p>
          <a:p>
            <a:pPr marL="0" indent="0" algn="ctr">
              <a:buNone/>
            </a:pPr>
            <a:endParaRPr lang="en-US">
              <a:cs typeface="Arial"/>
            </a:endParaRPr>
          </a:p>
          <a:p>
            <a:pPr marL="0" indent="0" algn="ctr">
              <a:buNone/>
            </a:pPr>
            <a:endParaRPr lang="en-US">
              <a:cs typeface="Arial"/>
            </a:endParaRPr>
          </a:p>
          <a:p>
            <a:pPr marL="0" indent="0" algn="ctr">
              <a:buNone/>
            </a:pPr>
            <a:endParaRPr lang="en-US">
              <a:cs typeface="Arial"/>
            </a:endParaRPr>
          </a:p>
          <a:p>
            <a:pPr marL="0" indent="0" algn="ctr">
              <a:buNone/>
            </a:pPr>
            <a:endParaRPr lang="en-US">
              <a:cs typeface="Arial"/>
            </a:endParaRPr>
          </a:p>
          <a:p>
            <a:pPr marL="0" indent="0" algn="ctr">
              <a:buNone/>
            </a:pPr>
            <a:endParaRPr lang="en-US">
              <a:cs typeface="Arial"/>
            </a:endParaRPr>
          </a:p>
          <a:p>
            <a:pPr marL="0" indent="0" algn="ctr">
              <a:buNone/>
            </a:pPr>
            <a:endParaRPr lang="en-US">
              <a:cs typeface="Arial"/>
            </a:endParaRPr>
          </a:p>
          <a:p>
            <a:pPr marL="0" indent="0" algn="ctr">
              <a:buNone/>
            </a:pPr>
            <a:endParaRPr lang="en-US">
              <a:cs typeface="Arial"/>
            </a:endParaRPr>
          </a:p>
        </p:txBody>
      </p:sp>
      <p:sp>
        <p:nvSpPr>
          <p:cNvPr id="4" name="TextBox 3">
            <a:extLst>
              <a:ext uri="{FF2B5EF4-FFF2-40B4-BE49-F238E27FC236}">
                <a16:creationId xmlns:a16="http://schemas.microsoft.com/office/drawing/2014/main" id="{1441D997-4DE6-8BF8-4ECA-10CF05ED3FE4}"/>
              </a:ext>
            </a:extLst>
          </p:cNvPr>
          <p:cNvSpPr txBox="1"/>
          <p:nvPr/>
        </p:nvSpPr>
        <p:spPr>
          <a:xfrm>
            <a:off x="1546697" y="5515583"/>
            <a:ext cx="57879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aseline="0">
                <a:latin typeface="Arial"/>
              </a:rPr>
              <a:t>November 6, 2024</a:t>
            </a:r>
            <a:endParaRPr lang="en-US">
              <a:cs typeface="Arial"/>
            </a:endParaRPr>
          </a:p>
        </p:txBody>
      </p:sp>
    </p:spTree>
    <p:extLst>
      <p:ext uri="{BB962C8B-B14F-4D97-AF65-F5344CB8AC3E}">
        <p14:creationId xmlns:p14="http://schemas.microsoft.com/office/powerpoint/2010/main" val="1991798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24F7F-072C-6668-39FE-7BC0FF7973F6}"/>
              </a:ext>
            </a:extLst>
          </p:cNvPr>
          <p:cNvSpPr>
            <a:spLocks noGrp="1"/>
          </p:cNvSpPr>
          <p:nvPr>
            <p:ph type="title"/>
          </p:nvPr>
        </p:nvSpPr>
        <p:spPr>
          <a:xfrm>
            <a:off x="457200" y="297343"/>
            <a:ext cx="8229600" cy="1039091"/>
          </a:xfrm>
        </p:spPr>
        <p:txBody>
          <a:bodyPr/>
          <a:lstStyle/>
          <a:p>
            <a:r>
              <a:rPr lang="en-US" b="1">
                <a:cs typeface="Arial"/>
              </a:rPr>
              <a:t>Compliance</a:t>
            </a:r>
            <a:endParaRPr lang="en-US" b="1"/>
          </a:p>
        </p:txBody>
      </p:sp>
      <p:sp>
        <p:nvSpPr>
          <p:cNvPr id="3" name="Content Placeholder 2">
            <a:extLst>
              <a:ext uri="{FF2B5EF4-FFF2-40B4-BE49-F238E27FC236}">
                <a16:creationId xmlns:a16="http://schemas.microsoft.com/office/drawing/2014/main" id="{BC909ABB-3374-F4E5-F257-C55D52AC4268}"/>
              </a:ext>
            </a:extLst>
          </p:cNvPr>
          <p:cNvSpPr>
            <a:spLocks noGrp="1"/>
          </p:cNvSpPr>
          <p:nvPr>
            <p:ph idx="1"/>
          </p:nvPr>
        </p:nvSpPr>
        <p:spPr>
          <a:xfrm>
            <a:off x="373769" y="1454793"/>
            <a:ext cx="8588351" cy="5005093"/>
          </a:xfrm>
        </p:spPr>
        <p:txBody>
          <a:bodyPr vert="horz" lIns="91440" tIns="45720" rIns="91440" bIns="45720" rtlCol="0" anchor="t">
            <a:noAutofit/>
          </a:bodyPr>
          <a:lstStyle/>
          <a:p>
            <a:pPr marL="57150" indent="0">
              <a:lnSpc>
                <a:spcPct val="150000"/>
              </a:lnSpc>
              <a:buNone/>
            </a:pPr>
            <a:r>
              <a:rPr lang="en-US" sz="1300" b="1">
                <a:cs typeface="Arial"/>
              </a:rPr>
              <a:t>Environmental Regulations</a:t>
            </a:r>
            <a:endParaRPr lang="en-US" sz="1300">
              <a:cs typeface="Arial"/>
            </a:endParaRPr>
          </a:p>
          <a:p>
            <a:pPr marL="514350" indent="-514350">
              <a:lnSpc>
                <a:spcPct val="150000"/>
              </a:lnSpc>
              <a:buAutoNum type="arabicPeriod"/>
            </a:pPr>
            <a:r>
              <a:rPr lang="en-US" sz="1300">
                <a:cs typeface="Arial"/>
              </a:rPr>
              <a:t>National Environmental Policy Act (</a:t>
            </a:r>
            <a:r>
              <a:rPr lang="en-US" sz="1300">
                <a:cs typeface="Arial"/>
                <a:hlinkClick r:id="rId3"/>
              </a:rPr>
              <a:t>NEPA</a:t>
            </a:r>
            <a:r>
              <a:rPr lang="en-US" sz="1300">
                <a:cs typeface="Arial"/>
              </a:rPr>
              <a:t>)</a:t>
            </a:r>
            <a:endParaRPr lang="en-US" sz="1300">
              <a:solidFill>
                <a:srgbClr val="000000"/>
              </a:solidFill>
              <a:latin typeface="Arial"/>
              <a:ea typeface="Open Sans"/>
              <a:cs typeface="Arial"/>
            </a:endParaRPr>
          </a:p>
          <a:p>
            <a:pPr marL="514350" indent="-514350">
              <a:lnSpc>
                <a:spcPct val="150000"/>
              </a:lnSpc>
              <a:buAutoNum type="arabicPeriod"/>
            </a:pPr>
            <a:r>
              <a:rPr lang="en-US" sz="1300">
                <a:solidFill>
                  <a:srgbClr val="000000"/>
                </a:solidFill>
                <a:latin typeface="Arial"/>
                <a:ea typeface="Open Sans"/>
                <a:cs typeface="Arial"/>
              </a:rPr>
              <a:t>Related Federal Laws and Authorities </a:t>
            </a:r>
            <a:r>
              <a:rPr lang="en-US" sz="1300">
                <a:solidFill>
                  <a:srgbClr val="000000"/>
                </a:solidFill>
                <a:latin typeface="Arial"/>
                <a:ea typeface="Open Sans"/>
                <a:cs typeface="Arial"/>
                <a:hlinkClick r:id="rId4"/>
              </a:rPr>
              <a:t>(24 CFR 58.5)</a:t>
            </a:r>
            <a:r>
              <a:rPr lang="en-US" sz="1300">
                <a:solidFill>
                  <a:srgbClr val="000000"/>
                </a:solidFill>
                <a:latin typeface="Arial"/>
                <a:ea typeface="Open Sans"/>
                <a:cs typeface="Arial"/>
              </a:rPr>
              <a:t> </a:t>
            </a:r>
            <a:endParaRPr lang="en-US" sz="1300">
              <a:ea typeface="Open Sans"/>
              <a:cs typeface="Arial"/>
            </a:endParaRPr>
          </a:p>
          <a:p>
            <a:pPr marL="0" indent="0">
              <a:lnSpc>
                <a:spcPct val="150000"/>
              </a:lnSpc>
              <a:buNone/>
            </a:pPr>
            <a:r>
              <a:rPr lang="en-US" sz="1300">
                <a:solidFill>
                  <a:srgbClr val="333333"/>
                </a:solidFill>
                <a:ea typeface="Open Sans"/>
                <a:cs typeface="Arial"/>
              </a:rPr>
              <a:t>The environmental review process is required for </a:t>
            </a:r>
            <a:r>
              <a:rPr lang="en-US" sz="1300" b="1">
                <a:solidFill>
                  <a:srgbClr val="333333"/>
                </a:solidFill>
                <a:ea typeface="Open Sans"/>
                <a:cs typeface="Arial"/>
              </a:rPr>
              <a:t>all HUD-assisted project</a:t>
            </a:r>
            <a:r>
              <a:rPr lang="en-US" sz="1300">
                <a:solidFill>
                  <a:srgbClr val="333333"/>
                </a:solidFill>
                <a:ea typeface="Open Sans"/>
                <a:cs typeface="Arial"/>
              </a:rPr>
              <a:t>s to ensure that the</a:t>
            </a:r>
            <a:r>
              <a:rPr lang="en-US" sz="1300" b="1">
                <a:solidFill>
                  <a:srgbClr val="333333"/>
                </a:solidFill>
                <a:ea typeface="Open Sans"/>
                <a:cs typeface="Arial"/>
              </a:rPr>
              <a:t> proposed project </a:t>
            </a:r>
            <a:r>
              <a:rPr lang="en-US" sz="1300">
                <a:solidFill>
                  <a:srgbClr val="333333"/>
                </a:solidFill>
                <a:ea typeface="Open Sans"/>
                <a:cs typeface="Arial"/>
              </a:rPr>
              <a:t>does not negatively impact the surrounding environment and that the property site itself will not have an adverse environmental or health effect on end users.</a:t>
            </a:r>
          </a:p>
          <a:p>
            <a:pPr marL="0" indent="0">
              <a:lnSpc>
                <a:spcPct val="150000"/>
              </a:lnSpc>
              <a:buNone/>
            </a:pPr>
            <a:endParaRPr lang="en-US" sz="1300">
              <a:solidFill>
                <a:srgbClr val="333333"/>
              </a:solidFill>
              <a:ea typeface="Open Sans"/>
              <a:cs typeface="Arial"/>
            </a:endParaRPr>
          </a:p>
          <a:p>
            <a:pPr marL="0" indent="0">
              <a:lnSpc>
                <a:spcPct val="150000"/>
              </a:lnSpc>
              <a:buNone/>
            </a:pPr>
            <a:r>
              <a:rPr lang="en-US" sz="1300" b="1">
                <a:solidFill>
                  <a:srgbClr val="333333"/>
                </a:solidFill>
                <a:ea typeface="Open Sans"/>
                <a:cs typeface="Arial"/>
              </a:rPr>
              <a:t>Choice Limiting Actions (CLAs) </a:t>
            </a:r>
            <a:r>
              <a:rPr lang="en-US" sz="1300" b="1">
                <a:solidFill>
                  <a:srgbClr val="333333"/>
                </a:solidFill>
                <a:ea typeface="Open Sans"/>
                <a:cs typeface="Arial"/>
                <a:hlinkClick r:id="rId5"/>
              </a:rPr>
              <a:t>24 CFR 58.22</a:t>
            </a:r>
            <a:endParaRPr lang="en-US" sz="1300" b="1">
              <a:solidFill>
                <a:srgbClr val="333333"/>
              </a:solidFill>
              <a:ea typeface="Open Sans"/>
              <a:cs typeface="Arial"/>
            </a:endParaRPr>
          </a:p>
          <a:p>
            <a:pPr marL="514350" indent="-514350">
              <a:lnSpc>
                <a:spcPct val="150000"/>
              </a:lnSpc>
              <a:buAutoNum type="arabicPeriod"/>
            </a:pPr>
            <a:r>
              <a:rPr lang="en-US" sz="1300">
                <a:solidFill>
                  <a:srgbClr val="333333"/>
                </a:solidFill>
                <a:ea typeface="Open Sans"/>
                <a:cs typeface="Arial"/>
              </a:rPr>
              <a:t>Projects become federalized at the time of application for federal funding. This includes CDBG and HOME funds.</a:t>
            </a:r>
          </a:p>
          <a:p>
            <a:pPr marL="514350" indent="-514350">
              <a:lnSpc>
                <a:spcPct val="150000"/>
              </a:lnSpc>
              <a:buAutoNum type="arabicPeriod"/>
            </a:pPr>
            <a:r>
              <a:rPr lang="en-US" sz="1300">
                <a:solidFill>
                  <a:srgbClr val="333333"/>
                </a:solidFill>
                <a:ea typeface="Open Sans"/>
                <a:cs typeface="Arial"/>
              </a:rPr>
              <a:t>No actions can be undertaken prior to the </a:t>
            </a:r>
            <a:r>
              <a:rPr lang="en-US" sz="1300" b="1">
                <a:solidFill>
                  <a:srgbClr val="333333"/>
                </a:solidFill>
                <a:ea typeface="Open Sans"/>
                <a:cs typeface="Arial"/>
              </a:rPr>
              <a:t>date of clearance.</a:t>
            </a:r>
          </a:p>
          <a:p>
            <a:pPr marL="914400" lvl="1" indent="-514350">
              <a:lnSpc>
                <a:spcPct val="150000"/>
              </a:lnSpc>
              <a:buAutoNum type="alphaLcParenR"/>
            </a:pPr>
            <a:r>
              <a:rPr lang="en-US" sz="1300">
                <a:solidFill>
                  <a:srgbClr val="333333"/>
                </a:solidFill>
                <a:ea typeface="Open Sans"/>
                <a:cs typeface="Arial"/>
              </a:rPr>
              <a:t>Acquistion, Leasing or deposition of real property</a:t>
            </a:r>
          </a:p>
          <a:p>
            <a:pPr marL="914400" lvl="1" indent="-514350">
              <a:lnSpc>
                <a:spcPct val="150000"/>
              </a:lnSpc>
              <a:buAutoNum type="alphaLcParenR"/>
            </a:pPr>
            <a:r>
              <a:rPr lang="en-US" sz="1300">
                <a:solidFill>
                  <a:srgbClr val="333333"/>
                </a:solidFill>
                <a:ea typeface="Open Sans"/>
                <a:cs typeface="Arial"/>
              </a:rPr>
              <a:t>Contracting</a:t>
            </a:r>
          </a:p>
          <a:p>
            <a:pPr marL="914400" lvl="1" indent="-514350">
              <a:lnSpc>
                <a:spcPct val="150000"/>
              </a:lnSpc>
              <a:buAutoNum type="alphaLcParenR"/>
            </a:pPr>
            <a:r>
              <a:rPr lang="en-US" sz="1300">
                <a:solidFill>
                  <a:srgbClr val="333333"/>
                </a:solidFill>
                <a:ea typeface="Open Sans"/>
                <a:cs typeface="Arial"/>
              </a:rPr>
              <a:t>Committing funds</a:t>
            </a:r>
          </a:p>
          <a:p>
            <a:pPr marL="914400" lvl="1" indent="-514350">
              <a:lnSpc>
                <a:spcPct val="150000"/>
              </a:lnSpc>
              <a:buAutoNum type="alphaLcParenR"/>
            </a:pPr>
            <a:r>
              <a:rPr lang="en-US" sz="1300">
                <a:solidFill>
                  <a:srgbClr val="333333"/>
                </a:solidFill>
                <a:ea typeface="Open Sans"/>
                <a:cs typeface="Arial"/>
              </a:rPr>
              <a:t>Site Improvements: Demolition, Rehabilition, Repair, Renovation, Construction, and or Conversion</a:t>
            </a:r>
          </a:p>
          <a:p>
            <a:pPr lvl="2">
              <a:lnSpc>
                <a:spcPct val="150000"/>
              </a:lnSpc>
            </a:pPr>
            <a:endParaRPr lang="en-US" sz="600" b="1">
              <a:solidFill>
                <a:srgbClr val="333333"/>
              </a:solidFill>
              <a:ea typeface="Open Sans"/>
              <a:cs typeface="Arial"/>
            </a:endParaRPr>
          </a:p>
          <a:p>
            <a:pPr marL="0" indent="0">
              <a:lnSpc>
                <a:spcPct val="150000"/>
              </a:lnSpc>
              <a:buNone/>
            </a:pPr>
            <a:endParaRPr lang="en-US" sz="1400">
              <a:solidFill>
                <a:srgbClr val="333333"/>
              </a:solidFill>
              <a:ea typeface="Open Sans"/>
              <a:cs typeface="Arial"/>
            </a:endParaRPr>
          </a:p>
          <a:p>
            <a:pPr marL="457200" lvl="1" indent="0">
              <a:buNone/>
            </a:pPr>
            <a:endParaRPr lang="en-US" sz="1500">
              <a:solidFill>
                <a:srgbClr val="333333"/>
              </a:solidFill>
              <a:ea typeface="Open Sans"/>
              <a:cs typeface="Open Sans"/>
            </a:endParaRPr>
          </a:p>
          <a:p>
            <a:endParaRPr lang="en-US">
              <a:cs typeface="Arial"/>
            </a:endParaRPr>
          </a:p>
        </p:txBody>
      </p:sp>
    </p:spTree>
    <p:extLst>
      <p:ext uri="{BB962C8B-B14F-4D97-AF65-F5344CB8AC3E}">
        <p14:creationId xmlns:p14="http://schemas.microsoft.com/office/powerpoint/2010/main" val="249874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4E544-4A58-3CA5-63AB-36004B3581E4}"/>
              </a:ext>
            </a:extLst>
          </p:cNvPr>
          <p:cNvSpPr>
            <a:spLocks noGrp="1"/>
          </p:cNvSpPr>
          <p:nvPr>
            <p:ph type="title"/>
          </p:nvPr>
        </p:nvSpPr>
        <p:spPr/>
        <p:txBody>
          <a:bodyPr>
            <a:normAutofit fontScale="90000"/>
          </a:bodyPr>
          <a:lstStyle/>
          <a:p>
            <a:r>
              <a:rPr lang="en-US" b="1">
                <a:cs typeface="Arial"/>
              </a:rPr>
              <a:t>Additional Federal Compliance</a:t>
            </a:r>
            <a:endParaRPr lang="en-US" b="1"/>
          </a:p>
        </p:txBody>
      </p:sp>
      <p:sp>
        <p:nvSpPr>
          <p:cNvPr id="3" name="Content Placeholder 2">
            <a:extLst>
              <a:ext uri="{FF2B5EF4-FFF2-40B4-BE49-F238E27FC236}">
                <a16:creationId xmlns:a16="http://schemas.microsoft.com/office/drawing/2014/main" id="{F31DDA19-9979-D9AB-0BA9-D931590E29E9}"/>
              </a:ext>
            </a:extLst>
          </p:cNvPr>
          <p:cNvSpPr>
            <a:spLocks noGrp="1"/>
          </p:cNvSpPr>
          <p:nvPr>
            <p:ph idx="1"/>
          </p:nvPr>
        </p:nvSpPr>
        <p:spPr/>
        <p:txBody>
          <a:bodyPr vert="horz" lIns="91440" tIns="45720" rIns="91440" bIns="45720" rtlCol="0" anchor="t">
            <a:normAutofit/>
          </a:bodyPr>
          <a:lstStyle/>
          <a:p>
            <a:r>
              <a:rPr lang="en-US">
                <a:cs typeface="Arial"/>
              </a:rPr>
              <a:t>Davis Bacon Act</a:t>
            </a:r>
          </a:p>
          <a:p>
            <a:r>
              <a:rPr lang="en-US">
                <a:cs typeface="Arial"/>
              </a:rPr>
              <a:t>Build America Buy America</a:t>
            </a:r>
          </a:p>
          <a:p>
            <a:r>
              <a:rPr lang="en-US">
                <a:cs typeface="Arial"/>
              </a:rPr>
              <a:t>Section 3</a:t>
            </a:r>
          </a:p>
        </p:txBody>
      </p:sp>
      <p:pic>
        <p:nvPicPr>
          <p:cNvPr id="19" name="Graphic 18" descr="Checklist outline">
            <a:extLst>
              <a:ext uri="{FF2B5EF4-FFF2-40B4-BE49-F238E27FC236}">
                <a16:creationId xmlns:a16="http://schemas.microsoft.com/office/drawing/2014/main" id="{C2B76126-8BC8-07E9-2028-E622C24637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80033" y="1710559"/>
            <a:ext cx="3220106" cy="3220106"/>
          </a:xfrm>
          <a:prstGeom prst="rect">
            <a:avLst/>
          </a:prstGeom>
        </p:spPr>
      </p:pic>
    </p:spTree>
    <p:extLst>
      <p:ext uri="{BB962C8B-B14F-4D97-AF65-F5344CB8AC3E}">
        <p14:creationId xmlns:p14="http://schemas.microsoft.com/office/powerpoint/2010/main" val="391374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4E544-4A58-3CA5-63AB-36004B3581E4}"/>
              </a:ext>
            </a:extLst>
          </p:cNvPr>
          <p:cNvSpPr>
            <a:spLocks noGrp="1"/>
          </p:cNvSpPr>
          <p:nvPr>
            <p:ph type="title"/>
          </p:nvPr>
        </p:nvSpPr>
        <p:spPr/>
        <p:txBody>
          <a:bodyPr>
            <a:normAutofit/>
          </a:bodyPr>
          <a:lstStyle/>
          <a:p>
            <a:r>
              <a:rPr lang="en-US" b="1">
                <a:cs typeface="Arial"/>
              </a:rPr>
              <a:t>Salt Lake County Compliance</a:t>
            </a:r>
            <a:endParaRPr lang="en-US"/>
          </a:p>
        </p:txBody>
      </p:sp>
      <p:sp>
        <p:nvSpPr>
          <p:cNvPr id="3" name="Content Placeholder 2">
            <a:extLst>
              <a:ext uri="{FF2B5EF4-FFF2-40B4-BE49-F238E27FC236}">
                <a16:creationId xmlns:a16="http://schemas.microsoft.com/office/drawing/2014/main" id="{F31DDA19-9979-D9AB-0BA9-D931590E29E9}"/>
              </a:ext>
            </a:extLst>
          </p:cNvPr>
          <p:cNvSpPr>
            <a:spLocks noGrp="1"/>
          </p:cNvSpPr>
          <p:nvPr>
            <p:ph idx="1"/>
          </p:nvPr>
        </p:nvSpPr>
        <p:spPr>
          <a:xfrm>
            <a:off x="2211387" y="2013778"/>
            <a:ext cx="6475413" cy="4112385"/>
          </a:xfrm>
        </p:spPr>
        <p:txBody>
          <a:bodyPr vert="horz" lIns="91440" tIns="45720" rIns="91440" bIns="45720" rtlCol="0" anchor="t">
            <a:normAutofit fontScale="62500" lnSpcReduction="20000"/>
          </a:bodyPr>
          <a:lstStyle/>
          <a:p>
            <a:r>
              <a:rPr lang="en-US">
                <a:cs typeface="Arial"/>
              </a:rPr>
              <a:t>Onsite and Virtual Monitoring</a:t>
            </a:r>
            <a:endParaRPr lang="en-US"/>
          </a:p>
          <a:p>
            <a:pPr lvl="1"/>
            <a:r>
              <a:rPr lang="en-US">
                <a:cs typeface="Arial"/>
              </a:rPr>
              <a:t>Typically annual</a:t>
            </a:r>
          </a:p>
          <a:p>
            <a:pPr lvl="1"/>
            <a:r>
              <a:rPr lang="en-US">
                <a:cs typeface="Arial"/>
              </a:rPr>
              <a:t>Full review of contract terms and conditions</a:t>
            </a:r>
          </a:p>
          <a:p>
            <a:pPr lvl="1"/>
            <a:r>
              <a:rPr lang="en-US">
                <a:cs typeface="Arial"/>
              </a:rPr>
              <a:t>Full review of Scope of Work</a:t>
            </a:r>
          </a:p>
          <a:p>
            <a:r>
              <a:rPr lang="en-US">
                <a:cs typeface="Arial"/>
              </a:rPr>
              <a:t>For New Development and Rehab Projects, will require monitoring for full affordability period</a:t>
            </a:r>
          </a:p>
          <a:p>
            <a:pPr lvl="1"/>
            <a:r>
              <a:rPr lang="en-US">
                <a:cs typeface="Arial"/>
              </a:rPr>
              <a:t>Affordability period is different for each project</a:t>
            </a:r>
          </a:p>
          <a:p>
            <a:pPr lvl="1"/>
            <a:r>
              <a:rPr lang="en-US">
                <a:cs typeface="Arial"/>
              </a:rPr>
              <a:t>Deeper dive into financials of project</a:t>
            </a:r>
          </a:p>
          <a:p>
            <a:r>
              <a:rPr lang="en-US">
                <a:cs typeface="Arial"/>
              </a:rPr>
              <a:t>Technical Assistance</a:t>
            </a:r>
          </a:p>
          <a:p>
            <a:pPr lvl="1"/>
            <a:r>
              <a:rPr lang="en-US">
                <a:cs typeface="Arial"/>
              </a:rPr>
              <a:t>Annual or upon request</a:t>
            </a:r>
          </a:p>
          <a:p>
            <a:pPr lvl="1"/>
            <a:r>
              <a:rPr lang="en-US">
                <a:cs typeface="Arial"/>
              </a:rPr>
              <a:t>Review policies, best practices, etc. </a:t>
            </a:r>
          </a:p>
          <a:p>
            <a:r>
              <a:rPr lang="en-US">
                <a:cs typeface="Arial"/>
              </a:rPr>
              <a:t>County Acknowledgement Provision</a:t>
            </a:r>
          </a:p>
          <a:p>
            <a:pPr lvl="1"/>
            <a:r>
              <a:rPr lang="en-US">
                <a:cs typeface="Arial"/>
              </a:rPr>
              <a:t>Required for all projects</a:t>
            </a:r>
          </a:p>
          <a:p>
            <a:pPr lvl="1"/>
            <a:r>
              <a:rPr lang="en-US">
                <a:cs typeface="Arial"/>
              </a:rPr>
              <a:t>County must pre-approve promotional materials</a:t>
            </a:r>
          </a:p>
        </p:txBody>
      </p:sp>
      <p:pic>
        <p:nvPicPr>
          <p:cNvPr id="5" name="Picture 4">
            <a:extLst>
              <a:ext uri="{FF2B5EF4-FFF2-40B4-BE49-F238E27FC236}">
                <a16:creationId xmlns:a16="http://schemas.microsoft.com/office/drawing/2014/main" id="{6254E5D9-E836-BDD7-8569-954E74254396}"/>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103188" y="1979295"/>
            <a:ext cx="2182814" cy="1446849"/>
          </a:xfrm>
          <a:prstGeom prst="rect">
            <a:avLst/>
          </a:prstGeom>
        </p:spPr>
      </p:pic>
    </p:spTree>
    <p:extLst>
      <p:ext uri="{BB962C8B-B14F-4D97-AF65-F5344CB8AC3E}">
        <p14:creationId xmlns:p14="http://schemas.microsoft.com/office/powerpoint/2010/main" val="2032753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53581-7D71-87C6-5C3D-7C0A7266B305}"/>
              </a:ext>
            </a:extLst>
          </p:cNvPr>
          <p:cNvSpPr>
            <a:spLocks noGrp="1"/>
          </p:cNvSpPr>
          <p:nvPr>
            <p:ph type="title"/>
          </p:nvPr>
        </p:nvSpPr>
        <p:spPr>
          <a:xfrm>
            <a:off x="543791" y="384748"/>
            <a:ext cx="8229600" cy="1039091"/>
          </a:xfrm>
        </p:spPr>
        <p:txBody>
          <a:bodyPr/>
          <a:lstStyle/>
          <a:p>
            <a:r>
              <a:rPr lang="en-US" b="1">
                <a:cs typeface="Arial"/>
              </a:rPr>
              <a:t>REPORTING</a:t>
            </a:r>
            <a:endParaRPr lang="en-US" b="1"/>
          </a:p>
        </p:txBody>
      </p:sp>
      <p:sp>
        <p:nvSpPr>
          <p:cNvPr id="3" name="Content Placeholder 2">
            <a:extLst>
              <a:ext uri="{FF2B5EF4-FFF2-40B4-BE49-F238E27FC236}">
                <a16:creationId xmlns:a16="http://schemas.microsoft.com/office/drawing/2014/main" id="{3C801FD6-3270-030F-F3B0-72B9334B1F6F}"/>
              </a:ext>
            </a:extLst>
          </p:cNvPr>
          <p:cNvSpPr>
            <a:spLocks noGrp="1"/>
          </p:cNvSpPr>
          <p:nvPr>
            <p:ph idx="1"/>
          </p:nvPr>
        </p:nvSpPr>
        <p:spPr>
          <a:xfrm>
            <a:off x="398585" y="1420297"/>
            <a:ext cx="3774830" cy="4771808"/>
          </a:xfrm>
          <a:ln>
            <a:solidFill>
              <a:schemeClr val="tx1"/>
            </a:solidFill>
          </a:ln>
        </p:spPr>
        <p:txBody>
          <a:bodyPr vert="horz" lIns="91440" tIns="45720" rIns="91440" bIns="45720" rtlCol="0" anchor="t">
            <a:normAutofit fontScale="92500" lnSpcReduction="20000"/>
          </a:bodyPr>
          <a:lstStyle/>
          <a:p>
            <a:pPr>
              <a:lnSpc>
                <a:spcPct val="150000"/>
              </a:lnSpc>
            </a:pPr>
            <a:r>
              <a:rPr lang="en-US" sz="2000">
                <a:cs typeface="Arial"/>
              </a:rPr>
              <a:t>Basic reporting is required for all projects</a:t>
            </a:r>
            <a:endParaRPr lang="en-US"/>
          </a:p>
          <a:p>
            <a:pPr lvl="1">
              <a:lnSpc>
                <a:spcPct val="150000"/>
              </a:lnSpc>
            </a:pPr>
            <a:r>
              <a:rPr lang="en-US" sz="2000">
                <a:cs typeface="Arial"/>
              </a:rPr>
              <a:t>Income levels, demographic breakdown, etc. </a:t>
            </a:r>
          </a:p>
          <a:p>
            <a:pPr>
              <a:lnSpc>
                <a:spcPct val="150000"/>
              </a:lnSpc>
            </a:pPr>
            <a:r>
              <a:rPr lang="en-US" sz="2000">
                <a:cs typeface="Arial"/>
              </a:rPr>
              <a:t>Projects will also determine specific outcomes that will be accomplished during the contract period.</a:t>
            </a:r>
          </a:p>
          <a:p>
            <a:pPr>
              <a:lnSpc>
                <a:spcPct val="150000"/>
              </a:lnSpc>
            </a:pPr>
            <a:r>
              <a:rPr lang="en-US" sz="2000">
                <a:cs typeface="Arial"/>
              </a:rPr>
              <a:t>Specific funding sources will also have additional reporting requirements.</a:t>
            </a:r>
          </a:p>
        </p:txBody>
      </p:sp>
      <p:pic>
        <p:nvPicPr>
          <p:cNvPr id="4" name="Picture 3" descr="Magnifying glass showing decling performance">
            <a:extLst>
              <a:ext uri="{FF2B5EF4-FFF2-40B4-BE49-F238E27FC236}">
                <a16:creationId xmlns:a16="http://schemas.microsoft.com/office/drawing/2014/main" id="{5D1F1EFD-BC8B-D0AD-12D9-36A8760ADB69}"/>
              </a:ext>
            </a:extLst>
          </p:cNvPr>
          <p:cNvPicPr>
            <a:picLocks noChangeAspect="1"/>
          </p:cNvPicPr>
          <p:nvPr/>
        </p:nvPicPr>
        <p:blipFill>
          <a:blip r:embed="rId3"/>
          <a:stretch>
            <a:fillRect/>
          </a:stretch>
        </p:blipFill>
        <p:spPr>
          <a:xfrm>
            <a:off x="4572000" y="1414654"/>
            <a:ext cx="4256942" cy="2885691"/>
          </a:xfrm>
          <a:prstGeom prst="rect">
            <a:avLst/>
          </a:prstGeom>
        </p:spPr>
      </p:pic>
    </p:spTree>
    <p:extLst>
      <p:ext uri="{BB962C8B-B14F-4D97-AF65-F5344CB8AC3E}">
        <p14:creationId xmlns:p14="http://schemas.microsoft.com/office/powerpoint/2010/main" val="2825437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6F342-259F-10A3-4BA2-60436F7F5498}"/>
              </a:ext>
            </a:extLst>
          </p:cNvPr>
          <p:cNvSpPr>
            <a:spLocks noGrp="1"/>
          </p:cNvSpPr>
          <p:nvPr>
            <p:ph type="title"/>
          </p:nvPr>
        </p:nvSpPr>
        <p:spPr>
          <a:xfrm>
            <a:off x="1180322" y="799678"/>
            <a:ext cx="6783356" cy="595887"/>
          </a:xfrm>
        </p:spPr>
        <p:txBody>
          <a:bodyPr>
            <a:noAutofit/>
          </a:bodyPr>
          <a:lstStyle/>
          <a:p>
            <a:r>
              <a:rPr lang="en-US" sz="4000" b="1">
                <a:cs typeface="Arial"/>
              </a:rPr>
              <a:t>Submission Requirements</a:t>
            </a:r>
            <a:endParaRPr lang="en-US" sz="4000" b="1"/>
          </a:p>
        </p:txBody>
      </p:sp>
      <p:sp>
        <p:nvSpPr>
          <p:cNvPr id="3" name="Content Placeholder 2">
            <a:extLst>
              <a:ext uri="{FF2B5EF4-FFF2-40B4-BE49-F238E27FC236}">
                <a16:creationId xmlns:a16="http://schemas.microsoft.com/office/drawing/2014/main" id="{F667B76A-19B6-996D-7FBE-25A47E20E225}"/>
              </a:ext>
            </a:extLst>
          </p:cNvPr>
          <p:cNvSpPr>
            <a:spLocks noGrp="1"/>
          </p:cNvSpPr>
          <p:nvPr>
            <p:ph idx="1"/>
          </p:nvPr>
        </p:nvSpPr>
        <p:spPr>
          <a:xfrm>
            <a:off x="410547" y="1710535"/>
            <a:ext cx="8322906" cy="5698587"/>
          </a:xfrm>
        </p:spPr>
        <p:txBody>
          <a:bodyPr vert="horz" lIns="91440" tIns="45720" rIns="91440" bIns="45720" rtlCol="0" anchor="t">
            <a:noAutofit/>
          </a:bodyPr>
          <a:lstStyle/>
          <a:p>
            <a:pPr marL="0" indent="0">
              <a:buNone/>
            </a:pPr>
            <a:r>
              <a:rPr lang="en-US" sz="1600" b="1">
                <a:latin typeface="Arial"/>
                <a:cs typeface="Arial"/>
              </a:rPr>
              <a:t>To be considered complete, application submittals must include the following components:</a:t>
            </a:r>
          </a:p>
          <a:p>
            <a:pPr lvl="1">
              <a:lnSpc>
                <a:spcPct val="150000"/>
              </a:lnSpc>
            </a:pPr>
            <a:r>
              <a:rPr lang="en-US" sz="1600">
                <a:latin typeface="Arial"/>
                <a:cs typeface="Arial"/>
              </a:rPr>
              <a:t>Application and Program Information Form (</a:t>
            </a:r>
            <a:r>
              <a:rPr lang="en-US" sz="1600" b="1">
                <a:latin typeface="Arial"/>
                <a:cs typeface="Arial"/>
              </a:rPr>
              <a:t>Smartsheet Form</a:t>
            </a:r>
            <a:r>
              <a:rPr lang="en-US" sz="1600">
                <a:latin typeface="Arial"/>
                <a:cs typeface="Arial"/>
              </a:rPr>
              <a:t>)</a:t>
            </a:r>
          </a:p>
          <a:p>
            <a:pPr lvl="1">
              <a:lnSpc>
                <a:spcPct val="150000"/>
              </a:lnSpc>
            </a:pPr>
            <a:r>
              <a:rPr lang="en-US" sz="1600">
                <a:latin typeface="Arial"/>
                <a:cs typeface="Arial"/>
              </a:rPr>
              <a:t>Certification (Appendix A)</a:t>
            </a:r>
          </a:p>
          <a:p>
            <a:pPr lvl="1">
              <a:lnSpc>
                <a:spcPct val="150000"/>
              </a:lnSpc>
            </a:pPr>
            <a:r>
              <a:rPr lang="en-US" sz="1600">
                <a:latin typeface="Arial"/>
                <a:cs typeface="Arial"/>
              </a:rPr>
              <a:t>Project Budget (Appendix B(a) or Appendix B(b)) </a:t>
            </a:r>
          </a:p>
          <a:p>
            <a:pPr lvl="2">
              <a:lnSpc>
                <a:spcPct val="150000"/>
              </a:lnSpc>
            </a:pPr>
            <a:r>
              <a:rPr lang="en-US" sz="1600">
                <a:latin typeface="Arial"/>
                <a:cs typeface="Arial"/>
              </a:rPr>
              <a:t>For Construction/Acquisition/Rehabilitation projects, use Appendix B(a) </a:t>
            </a:r>
          </a:p>
          <a:p>
            <a:pPr lvl="2">
              <a:lnSpc>
                <a:spcPct val="150000"/>
              </a:lnSpc>
            </a:pPr>
            <a:r>
              <a:rPr lang="en-US" sz="1600">
                <a:latin typeface="Arial"/>
                <a:cs typeface="Arial"/>
              </a:rPr>
              <a:t>All other project types, use this Appendix B(b) </a:t>
            </a:r>
          </a:p>
          <a:p>
            <a:pPr lvl="1">
              <a:lnSpc>
                <a:spcPct val="150000"/>
              </a:lnSpc>
            </a:pPr>
            <a:r>
              <a:rPr lang="en-US" sz="1600">
                <a:latin typeface="Arial"/>
                <a:cs typeface="Arial"/>
              </a:rPr>
              <a:t>Environmental Compliance Practices, Vendor Compliance Statement, and Non-Debarment Certification (Appendix C)</a:t>
            </a:r>
          </a:p>
          <a:p>
            <a:pPr lvl="1">
              <a:lnSpc>
                <a:spcPct val="150000"/>
              </a:lnSpc>
            </a:pPr>
            <a:r>
              <a:rPr lang="en-US" sz="1600">
                <a:latin typeface="Arial"/>
                <a:cs typeface="Arial"/>
              </a:rPr>
              <a:t>Business Confidentiality Request Form, if applicable (Appendix D)</a:t>
            </a:r>
          </a:p>
          <a:p>
            <a:pPr lvl="1">
              <a:lnSpc>
                <a:spcPct val="150000"/>
              </a:lnSpc>
            </a:pPr>
            <a:r>
              <a:rPr lang="en-US" sz="1600">
                <a:latin typeface="Arial"/>
                <a:cs typeface="Arial"/>
              </a:rPr>
              <a:t>Exception to Contract Request/Remedy Form, if applicable (Appendix E)</a:t>
            </a:r>
          </a:p>
          <a:p>
            <a:endParaRPr lang="en-US" sz="1400">
              <a:latin typeface="Arial"/>
              <a:cs typeface="Arial"/>
            </a:endParaRPr>
          </a:p>
          <a:p>
            <a:endParaRPr lang="en-US" sz="1200">
              <a:latin typeface="Arial"/>
              <a:cs typeface="Arial"/>
            </a:endParaRPr>
          </a:p>
          <a:p>
            <a:endParaRPr lang="en-US">
              <a:cs typeface="Arial"/>
            </a:endParaRPr>
          </a:p>
        </p:txBody>
      </p:sp>
    </p:spTree>
    <p:extLst>
      <p:ext uri="{BB962C8B-B14F-4D97-AF65-F5344CB8AC3E}">
        <p14:creationId xmlns:p14="http://schemas.microsoft.com/office/powerpoint/2010/main" val="528140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A9BAB-FB34-D7C1-EFC8-2259E0D89612}"/>
              </a:ext>
            </a:extLst>
          </p:cNvPr>
          <p:cNvSpPr>
            <a:spLocks noGrp="1"/>
          </p:cNvSpPr>
          <p:nvPr>
            <p:ph type="title"/>
          </p:nvPr>
        </p:nvSpPr>
        <p:spPr>
          <a:xfrm>
            <a:off x="457200" y="461443"/>
            <a:ext cx="8229600" cy="1039091"/>
          </a:xfrm>
        </p:spPr>
        <p:txBody>
          <a:bodyPr>
            <a:normAutofit/>
          </a:bodyPr>
          <a:lstStyle/>
          <a:p>
            <a:r>
              <a:rPr lang="en-US" sz="4000" b="1">
                <a:cs typeface="Arial"/>
              </a:rPr>
              <a:t>Submission Requirements</a:t>
            </a:r>
            <a:endParaRPr lang="en-US" sz="4000"/>
          </a:p>
        </p:txBody>
      </p:sp>
      <p:sp>
        <p:nvSpPr>
          <p:cNvPr id="3" name="Content Placeholder 2">
            <a:extLst>
              <a:ext uri="{FF2B5EF4-FFF2-40B4-BE49-F238E27FC236}">
                <a16:creationId xmlns:a16="http://schemas.microsoft.com/office/drawing/2014/main" id="{D1FF5909-FDF8-F6FF-C610-A876DEB4976D}"/>
              </a:ext>
            </a:extLst>
          </p:cNvPr>
          <p:cNvSpPr>
            <a:spLocks noGrp="1"/>
          </p:cNvSpPr>
          <p:nvPr>
            <p:ph idx="1"/>
          </p:nvPr>
        </p:nvSpPr>
        <p:spPr>
          <a:xfrm>
            <a:off x="457200" y="1372298"/>
            <a:ext cx="8229600" cy="5162078"/>
          </a:xfrm>
        </p:spPr>
        <p:txBody>
          <a:bodyPr vert="horz" lIns="91440" tIns="45720" rIns="91440" bIns="45720" rtlCol="0" anchor="t">
            <a:noAutofit/>
          </a:bodyPr>
          <a:lstStyle/>
          <a:p>
            <a:pPr>
              <a:lnSpc>
                <a:spcPct val="150000"/>
              </a:lnSpc>
            </a:pPr>
            <a:r>
              <a:rPr lang="en-US" sz="1600">
                <a:cs typeface="Arial"/>
              </a:rPr>
              <a:t>Attachments provided by Applicant</a:t>
            </a:r>
          </a:p>
          <a:p>
            <a:pPr lvl="1">
              <a:lnSpc>
                <a:spcPct val="150000"/>
              </a:lnSpc>
            </a:pPr>
            <a:r>
              <a:rPr lang="en-US" sz="1600">
                <a:cs typeface="Arial"/>
              </a:rPr>
              <a:t>Partnership Letters (If applicable)</a:t>
            </a:r>
          </a:p>
          <a:p>
            <a:pPr lvl="1">
              <a:lnSpc>
                <a:spcPct val="150000"/>
              </a:lnSpc>
            </a:pPr>
            <a:r>
              <a:rPr lang="en-US" sz="1600">
                <a:cs typeface="Arial"/>
              </a:rPr>
              <a:t>Leverage award letters (If applicable)</a:t>
            </a:r>
          </a:p>
          <a:p>
            <a:pPr>
              <a:lnSpc>
                <a:spcPct val="150000"/>
              </a:lnSpc>
            </a:pPr>
            <a:r>
              <a:rPr lang="en-US" sz="1600">
                <a:cs typeface="Arial"/>
              </a:rPr>
              <a:t>Additional documents provided by applicant. </a:t>
            </a:r>
            <a:r>
              <a:rPr lang="en-US" sz="1600" b="1">
                <a:cs typeface="Arial"/>
              </a:rPr>
              <a:t>Construction/Acquisition/Rehabilitation projects only:</a:t>
            </a:r>
            <a:endParaRPr lang="en-US" sz="1600">
              <a:cs typeface="Arial"/>
            </a:endParaRPr>
          </a:p>
          <a:p>
            <a:pPr lvl="1">
              <a:lnSpc>
                <a:spcPct val="150000"/>
              </a:lnSpc>
            </a:pPr>
            <a:r>
              <a:rPr lang="en-US" sz="1600">
                <a:cs typeface="Arial"/>
              </a:rPr>
              <a:t>Complete sources and uses statement with accompanying commitment letters from funding sources (Public facility and Affordable Housing) </a:t>
            </a:r>
          </a:p>
          <a:p>
            <a:pPr lvl="1">
              <a:lnSpc>
                <a:spcPct val="150000"/>
              </a:lnSpc>
            </a:pPr>
            <a:r>
              <a:rPr lang="en-US" sz="1600">
                <a:cs typeface="Arial"/>
              </a:rPr>
              <a:t>Project Schedule, including site acquisition, design, permitting, financing commitments, construction start and completion dates, zoning changes, and marketing &amp; outreach (Public facility and Affordable Housing)</a:t>
            </a:r>
          </a:p>
          <a:p>
            <a:pPr lvl="1">
              <a:lnSpc>
                <a:spcPct val="150000"/>
              </a:lnSpc>
            </a:pPr>
            <a:r>
              <a:rPr lang="en-US" sz="1600">
                <a:cs typeface="Arial"/>
              </a:rPr>
              <a:t>Project Pro Forma for the Affordability Period (20 years), beginning at the issuance of the Certificate of Occupancy, (Affordable Housing Only)</a:t>
            </a:r>
          </a:p>
        </p:txBody>
      </p:sp>
    </p:spTree>
    <p:extLst>
      <p:ext uri="{BB962C8B-B14F-4D97-AF65-F5344CB8AC3E}">
        <p14:creationId xmlns:p14="http://schemas.microsoft.com/office/powerpoint/2010/main" val="241308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90F43-C1AB-CC5A-408D-CC4B70B107FE}"/>
              </a:ext>
            </a:extLst>
          </p:cNvPr>
          <p:cNvSpPr>
            <a:spLocks noGrp="1"/>
          </p:cNvSpPr>
          <p:nvPr>
            <p:ph type="title"/>
          </p:nvPr>
        </p:nvSpPr>
        <p:spPr>
          <a:xfrm>
            <a:off x="558880" y="127096"/>
            <a:ext cx="8229600" cy="1039091"/>
          </a:xfrm>
        </p:spPr>
        <p:txBody>
          <a:bodyPr>
            <a:normAutofit/>
          </a:bodyPr>
          <a:lstStyle/>
          <a:p>
            <a:r>
              <a:rPr lang="en-US" sz="3200" b="1" dirty="0">
                <a:cs typeface="Arial"/>
              </a:rPr>
              <a:t>Application Submission</a:t>
            </a:r>
            <a:endParaRPr lang="en-US" sz="3200" b="1" dirty="0"/>
          </a:p>
        </p:txBody>
      </p:sp>
      <p:sp>
        <p:nvSpPr>
          <p:cNvPr id="3" name="Content Placeholder 2">
            <a:extLst>
              <a:ext uri="{FF2B5EF4-FFF2-40B4-BE49-F238E27FC236}">
                <a16:creationId xmlns:a16="http://schemas.microsoft.com/office/drawing/2014/main" id="{DB54F0F6-DEF3-A71D-53AD-35C438227388}"/>
              </a:ext>
            </a:extLst>
          </p:cNvPr>
          <p:cNvSpPr>
            <a:spLocks noGrp="1"/>
          </p:cNvSpPr>
          <p:nvPr>
            <p:ph idx="1"/>
          </p:nvPr>
        </p:nvSpPr>
        <p:spPr>
          <a:xfrm>
            <a:off x="432079" y="1308600"/>
            <a:ext cx="4561353" cy="5337624"/>
          </a:xfrm>
          <a:ln>
            <a:solidFill>
              <a:schemeClr val="tx1"/>
            </a:solidFill>
          </a:ln>
        </p:spPr>
        <p:txBody>
          <a:bodyPr vert="horz" lIns="91440" tIns="45720" rIns="91440" bIns="45720" rtlCol="0" anchor="t">
            <a:normAutofit/>
          </a:bodyPr>
          <a:lstStyle/>
          <a:p>
            <a:pPr marL="0" indent="0">
              <a:lnSpc>
                <a:spcPct val="150000"/>
              </a:lnSpc>
              <a:spcBef>
                <a:spcPts val="20"/>
              </a:spcBef>
              <a:buNone/>
            </a:pPr>
            <a:r>
              <a:rPr lang="en-US" sz="1400" b="1">
                <a:cs typeface="Arial"/>
              </a:rPr>
              <a:t>Applications can be accessed at:</a:t>
            </a:r>
            <a:endParaRPr lang="en-US"/>
          </a:p>
          <a:p>
            <a:pPr>
              <a:lnSpc>
                <a:spcPct val="150000"/>
              </a:lnSpc>
              <a:spcBef>
                <a:spcPts val="20"/>
              </a:spcBef>
            </a:pPr>
            <a:r>
              <a:rPr lang="en-US" sz="1400">
                <a:cs typeface="Arial"/>
              </a:rPr>
              <a:t>For service projects funded by CDBG, SSBG, ESG, or HOME TBRA, please complete this </a:t>
            </a:r>
            <a:r>
              <a:rPr lang="en-US" sz="1400">
                <a:cs typeface="Arial"/>
                <a:hlinkClick r:id="rId2"/>
              </a:rPr>
              <a:t>Service Projects Smartsheet</a:t>
            </a:r>
            <a:r>
              <a:rPr lang="en-US" sz="1400">
                <a:cs typeface="Arial"/>
              </a:rPr>
              <a:t> </a:t>
            </a:r>
          </a:p>
          <a:p>
            <a:pPr>
              <a:lnSpc>
                <a:spcPct val="150000"/>
              </a:lnSpc>
              <a:spcBef>
                <a:spcPts val="20"/>
              </a:spcBef>
            </a:pPr>
            <a:r>
              <a:rPr lang="en-US" sz="1400">
                <a:cs typeface="Arial"/>
              </a:rPr>
              <a:t>For Acquisition and Rehabilitation projects, including single family rehab programs and public facility improvements please complete this </a:t>
            </a:r>
            <a:r>
              <a:rPr lang="en-US" sz="1400">
                <a:cs typeface="Arial"/>
                <a:hlinkClick r:id="rId3"/>
              </a:rPr>
              <a:t>Acquistion and Rehabilitation Smartsheet</a:t>
            </a:r>
            <a:endParaRPr lang="en-US" sz="1400">
              <a:cs typeface="Arial"/>
            </a:endParaRPr>
          </a:p>
          <a:p>
            <a:pPr>
              <a:lnSpc>
                <a:spcPct val="150000"/>
              </a:lnSpc>
              <a:spcBef>
                <a:spcPts val="20"/>
              </a:spcBef>
            </a:pPr>
            <a:r>
              <a:rPr lang="en-US" sz="1400">
                <a:cs typeface="Arial"/>
              </a:rPr>
              <a:t>For new development of affordable housing, please complete this </a:t>
            </a:r>
            <a:r>
              <a:rPr lang="en-US" sz="1400">
                <a:cs typeface="Arial"/>
                <a:hlinkClick r:id="rId4"/>
              </a:rPr>
              <a:t>New Development Smartsheet</a:t>
            </a:r>
          </a:p>
          <a:p>
            <a:pPr>
              <a:lnSpc>
                <a:spcPct val="150000"/>
              </a:lnSpc>
              <a:spcBef>
                <a:spcPts val="20"/>
              </a:spcBef>
            </a:pPr>
            <a:endParaRPr lang="en-US" sz="1400">
              <a:cs typeface="Arial"/>
            </a:endParaRPr>
          </a:p>
          <a:p>
            <a:pPr marL="0" indent="0">
              <a:lnSpc>
                <a:spcPct val="110000"/>
              </a:lnSpc>
              <a:spcBef>
                <a:spcPts val="20"/>
              </a:spcBef>
              <a:buNone/>
            </a:pPr>
            <a:r>
              <a:rPr lang="en-US" sz="1400">
                <a:cs typeface="Arial"/>
              </a:rPr>
              <a:t>Required forms and additional resources can be found here: </a:t>
            </a:r>
            <a:r>
              <a:rPr lang="en-US" sz="1400">
                <a:ea typeface="+mn-lt"/>
                <a:cs typeface="+mn-lt"/>
                <a:hlinkClick r:id="rId5"/>
              </a:rPr>
              <a:t>https://www.saltlakecounty.gov/regional-development/housing-community-development/apply-for-grant-funding/2025-2026-salt-lake-county-housing-and-community-development-request-for-applications-rfa/</a:t>
            </a:r>
          </a:p>
          <a:p>
            <a:endParaRPr lang="en-US" sz="1100">
              <a:cs typeface="Arial"/>
            </a:endParaRPr>
          </a:p>
        </p:txBody>
      </p:sp>
      <p:pic>
        <p:nvPicPr>
          <p:cNvPr id="4" name="Picture 3">
            <a:extLst>
              <a:ext uri="{FF2B5EF4-FFF2-40B4-BE49-F238E27FC236}">
                <a16:creationId xmlns:a16="http://schemas.microsoft.com/office/drawing/2014/main" id="{128726E9-BEBC-D248-09FC-B5009A786DE8}"/>
              </a:ext>
            </a:extLst>
          </p:cNvPr>
          <p:cNvPicPr>
            <a:picLocks noChangeAspect="1"/>
          </p:cNvPicPr>
          <p:nvPr/>
        </p:nvPicPr>
        <p:blipFill>
          <a:blip r:embed="rId6"/>
          <a:stretch>
            <a:fillRect/>
          </a:stretch>
        </p:blipFill>
        <p:spPr>
          <a:xfrm>
            <a:off x="5524694" y="1707987"/>
            <a:ext cx="3354744" cy="1027729"/>
          </a:xfrm>
          <a:prstGeom prst="rect">
            <a:avLst/>
          </a:prstGeom>
        </p:spPr>
      </p:pic>
      <p:pic>
        <p:nvPicPr>
          <p:cNvPr id="5" name="Picture 4">
            <a:extLst>
              <a:ext uri="{FF2B5EF4-FFF2-40B4-BE49-F238E27FC236}">
                <a16:creationId xmlns:a16="http://schemas.microsoft.com/office/drawing/2014/main" id="{4514AE97-E9E4-4FCE-1627-683AC013CBF3}"/>
              </a:ext>
            </a:extLst>
          </p:cNvPr>
          <p:cNvPicPr>
            <a:picLocks noChangeAspect="1"/>
          </p:cNvPicPr>
          <p:nvPr/>
        </p:nvPicPr>
        <p:blipFill>
          <a:blip r:embed="rId7"/>
          <a:stretch>
            <a:fillRect/>
          </a:stretch>
        </p:blipFill>
        <p:spPr>
          <a:xfrm>
            <a:off x="5561299" y="2889560"/>
            <a:ext cx="3281535" cy="1093596"/>
          </a:xfrm>
          <a:prstGeom prst="rect">
            <a:avLst/>
          </a:prstGeom>
        </p:spPr>
      </p:pic>
      <p:pic>
        <p:nvPicPr>
          <p:cNvPr id="6" name="Picture 5">
            <a:extLst>
              <a:ext uri="{FF2B5EF4-FFF2-40B4-BE49-F238E27FC236}">
                <a16:creationId xmlns:a16="http://schemas.microsoft.com/office/drawing/2014/main" id="{0604B963-FF5B-FDC6-E315-A75AB3C8094B}"/>
              </a:ext>
            </a:extLst>
          </p:cNvPr>
          <p:cNvPicPr>
            <a:picLocks noChangeAspect="1"/>
          </p:cNvPicPr>
          <p:nvPr/>
        </p:nvPicPr>
        <p:blipFill>
          <a:blip r:embed="rId8"/>
          <a:stretch>
            <a:fillRect/>
          </a:stretch>
        </p:blipFill>
        <p:spPr>
          <a:xfrm>
            <a:off x="5559668" y="4149070"/>
            <a:ext cx="3344248" cy="907209"/>
          </a:xfrm>
          <a:prstGeom prst="rect">
            <a:avLst/>
          </a:prstGeom>
        </p:spPr>
      </p:pic>
    </p:spTree>
    <p:extLst>
      <p:ext uri="{BB962C8B-B14F-4D97-AF65-F5344CB8AC3E}">
        <p14:creationId xmlns:p14="http://schemas.microsoft.com/office/powerpoint/2010/main" val="710515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2205F-9982-6621-EC7C-C0C1027B0EEC}"/>
              </a:ext>
            </a:extLst>
          </p:cNvPr>
          <p:cNvSpPr>
            <a:spLocks noGrp="1"/>
          </p:cNvSpPr>
          <p:nvPr>
            <p:ph type="title"/>
          </p:nvPr>
        </p:nvSpPr>
        <p:spPr/>
        <p:txBody>
          <a:bodyPr/>
          <a:lstStyle/>
          <a:p>
            <a:r>
              <a:rPr lang="en-US">
                <a:cs typeface="Arial"/>
              </a:rPr>
              <a:t>Application Review</a:t>
            </a:r>
            <a:endParaRPr lang="en-US"/>
          </a:p>
        </p:txBody>
      </p:sp>
      <p:sp>
        <p:nvSpPr>
          <p:cNvPr id="3" name="Content Placeholder 2">
            <a:extLst>
              <a:ext uri="{FF2B5EF4-FFF2-40B4-BE49-F238E27FC236}">
                <a16:creationId xmlns:a16="http://schemas.microsoft.com/office/drawing/2014/main" id="{7D358A62-D974-3B03-2290-E1864E173CFA}"/>
              </a:ext>
            </a:extLst>
          </p:cNvPr>
          <p:cNvSpPr>
            <a:spLocks noGrp="1"/>
          </p:cNvSpPr>
          <p:nvPr>
            <p:ph idx="1"/>
          </p:nvPr>
        </p:nvSpPr>
        <p:spPr>
          <a:xfrm>
            <a:off x="457200" y="1913905"/>
            <a:ext cx="8229600" cy="4212258"/>
          </a:xfrm>
        </p:spPr>
        <p:txBody>
          <a:bodyPr vert="horz" lIns="91440" tIns="45720" rIns="91440" bIns="45720" rtlCol="0" anchor="t">
            <a:normAutofit/>
          </a:bodyPr>
          <a:lstStyle/>
          <a:p>
            <a:pPr algn="ctr"/>
            <a:r>
              <a:rPr lang="en-US">
                <a:ea typeface="+mn-lt"/>
                <a:cs typeface="+mn-lt"/>
                <a:hlinkClick r:id="rId2"/>
              </a:rPr>
              <a:t>https://www.saltlakecounty.gov/regional-development/housing-community-development/</a:t>
            </a:r>
            <a:endParaRPr lang="en-US">
              <a:ea typeface="+mn-lt"/>
              <a:cs typeface="+mn-lt"/>
            </a:endParaRPr>
          </a:p>
          <a:p>
            <a:pPr marL="0" indent="0" algn="ctr">
              <a:buNone/>
            </a:pPr>
            <a:endParaRPr lang="en-US">
              <a:cs typeface="Arial"/>
            </a:endParaRPr>
          </a:p>
          <a:p>
            <a:pPr marL="0" indent="0" algn="ctr">
              <a:buNone/>
            </a:pPr>
            <a:r>
              <a:rPr lang="en-US">
                <a:solidFill>
                  <a:srgbClr val="FF0000"/>
                </a:solidFill>
                <a:cs typeface="Arial"/>
              </a:rPr>
              <a:t>Reminder : You cannot save work in progress in Smartsheet, so please plan accordingly.</a:t>
            </a:r>
            <a:endParaRPr lang="en-US">
              <a:solidFill>
                <a:srgbClr val="FF0000"/>
              </a:solidFill>
              <a:latin typeface="Arial"/>
              <a:cs typeface="Arial"/>
            </a:endParaRPr>
          </a:p>
          <a:p>
            <a:pPr marL="0" indent="0">
              <a:buNone/>
            </a:pPr>
            <a:endParaRPr lang="en-US" sz="1000">
              <a:latin typeface="Helvetica"/>
              <a:cs typeface="Helvetica"/>
            </a:endParaRPr>
          </a:p>
          <a:p>
            <a:pPr marL="0" indent="0">
              <a:buNone/>
            </a:pPr>
            <a:endParaRPr lang="en-US" sz="1000">
              <a:latin typeface="Helvetica"/>
              <a:cs typeface="Helvetica"/>
            </a:endParaRPr>
          </a:p>
          <a:p>
            <a:pPr marL="0" indent="0">
              <a:buNone/>
            </a:pPr>
            <a:endParaRPr lang="en-US">
              <a:cs typeface="Arial"/>
            </a:endParaRPr>
          </a:p>
        </p:txBody>
      </p:sp>
    </p:spTree>
    <p:extLst>
      <p:ext uri="{BB962C8B-B14F-4D97-AF65-F5344CB8AC3E}">
        <p14:creationId xmlns:p14="http://schemas.microsoft.com/office/powerpoint/2010/main" val="2266497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22488-A766-6040-523C-CF2773E9D8EE}"/>
              </a:ext>
            </a:extLst>
          </p:cNvPr>
          <p:cNvSpPr>
            <a:spLocks noGrp="1"/>
          </p:cNvSpPr>
          <p:nvPr>
            <p:ph type="title"/>
          </p:nvPr>
        </p:nvSpPr>
        <p:spPr>
          <a:xfrm>
            <a:off x="457200" y="191393"/>
            <a:ext cx="8229600" cy="1039091"/>
          </a:xfrm>
        </p:spPr>
        <p:txBody>
          <a:bodyPr>
            <a:normAutofit/>
          </a:bodyPr>
          <a:lstStyle/>
          <a:p>
            <a:r>
              <a:rPr lang="en-US" sz="3200" b="1">
                <a:cs typeface="Arial"/>
              </a:rPr>
              <a:t>Process and Submittal</a:t>
            </a:r>
            <a:endParaRPr lang="en-US" sz="3200" b="1"/>
          </a:p>
        </p:txBody>
      </p:sp>
      <p:sp>
        <p:nvSpPr>
          <p:cNvPr id="3" name="Content Placeholder 2">
            <a:extLst>
              <a:ext uri="{FF2B5EF4-FFF2-40B4-BE49-F238E27FC236}">
                <a16:creationId xmlns:a16="http://schemas.microsoft.com/office/drawing/2014/main" id="{4A8CC885-A592-27EF-C52E-4F0F1F6CF56D}"/>
              </a:ext>
            </a:extLst>
          </p:cNvPr>
          <p:cNvSpPr>
            <a:spLocks noGrp="1"/>
          </p:cNvSpPr>
          <p:nvPr>
            <p:ph idx="1"/>
          </p:nvPr>
        </p:nvSpPr>
        <p:spPr>
          <a:xfrm>
            <a:off x="4015990" y="1511361"/>
            <a:ext cx="4737799" cy="5066977"/>
          </a:xfrm>
          <a:ln>
            <a:solidFill>
              <a:schemeClr val="tx2"/>
            </a:solidFill>
          </a:ln>
        </p:spPr>
        <p:txBody>
          <a:bodyPr vert="horz" lIns="91440" tIns="45720" rIns="91440" bIns="45720" rtlCol="0" anchor="t">
            <a:normAutofit lnSpcReduction="10000"/>
          </a:bodyPr>
          <a:lstStyle/>
          <a:p>
            <a:pPr marL="457200" indent="-457200">
              <a:lnSpc>
                <a:spcPct val="150000"/>
              </a:lnSpc>
            </a:pPr>
            <a:r>
              <a:rPr lang="en-US" sz="1600" b="1">
                <a:latin typeface="Arial"/>
                <a:cs typeface="Arial"/>
              </a:rPr>
              <a:t>Separate applications are required for each project or program.</a:t>
            </a:r>
            <a:r>
              <a:rPr lang="en-US" sz="1600">
                <a:latin typeface="Arial"/>
                <a:cs typeface="Arial"/>
              </a:rPr>
              <a:t> If you are seeking funds for more than one program or project, please submit more than one application.</a:t>
            </a:r>
            <a:endParaRPr lang="en-US"/>
          </a:p>
          <a:p>
            <a:pPr marL="457200" indent="-457200">
              <a:lnSpc>
                <a:spcPct val="150000"/>
              </a:lnSpc>
            </a:pPr>
            <a:r>
              <a:rPr lang="en-US" sz="1600">
                <a:solidFill>
                  <a:srgbClr val="000000"/>
                </a:solidFill>
                <a:latin typeface="Arial"/>
                <a:cs typeface="Arial"/>
              </a:rPr>
              <a:t>After the application is submitted, Salt Lake County’s HCD staff will email the applicant contact with a OneDrive link to upload the required and supporting documentation.</a:t>
            </a:r>
          </a:p>
          <a:p>
            <a:pPr marL="457200" indent="-457200">
              <a:lnSpc>
                <a:spcPct val="150000"/>
              </a:lnSpc>
            </a:pPr>
            <a:r>
              <a:rPr lang="en-US" sz="1600" b="1">
                <a:solidFill>
                  <a:srgbClr val="FF0000"/>
                </a:solidFill>
                <a:latin typeface="Arial"/>
                <a:cs typeface="Arial"/>
              </a:rPr>
              <a:t>Applications are due Monday, December 2, 2024, no later than 3PM MST.</a:t>
            </a:r>
          </a:p>
          <a:p>
            <a:pPr marL="457200" indent="-457200">
              <a:lnSpc>
                <a:spcPct val="150000"/>
              </a:lnSpc>
            </a:pPr>
            <a:r>
              <a:rPr lang="en-US" sz="1600">
                <a:latin typeface="Arial"/>
                <a:cs typeface="Arial"/>
              </a:rPr>
              <a:t>Applications must be submitted online through Smartsheet. Incomplete, hand-delivered, emailed, faxed, or late applications will be ineligible and not accepted.</a:t>
            </a:r>
          </a:p>
        </p:txBody>
      </p:sp>
      <p:pic>
        <p:nvPicPr>
          <p:cNvPr id="5" name="Graphic 4" descr="Clock outline">
            <a:extLst>
              <a:ext uri="{FF2B5EF4-FFF2-40B4-BE49-F238E27FC236}">
                <a16:creationId xmlns:a16="http://schemas.microsoft.com/office/drawing/2014/main" id="{4A604E0A-4A8A-8AE0-E9D0-3C11116652D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6185" y="1832987"/>
            <a:ext cx="3225520" cy="3200399"/>
          </a:xfrm>
          <a:prstGeom prst="rect">
            <a:avLst/>
          </a:prstGeom>
        </p:spPr>
      </p:pic>
    </p:spTree>
    <p:extLst>
      <p:ext uri="{BB962C8B-B14F-4D97-AF65-F5344CB8AC3E}">
        <p14:creationId xmlns:p14="http://schemas.microsoft.com/office/powerpoint/2010/main" val="2580580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43D9D-17C7-B19E-ADF3-33660A936DA4}"/>
              </a:ext>
            </a:extLst>
          </p:cNvPr>
          <p:cNvSpPr>
            <a:spLocks noGrp="1"/>
          </p:cNvSpPr>
          <p:nvPr>
            <p:ph type="title"/>
          </p:nvPr>
        </p:nvSpPr>
        <p:spPr>
          <a:xfrm>
            <a:off x="457200" y="57415"/>
            <a:ext cx="8229600" cy="1039091"/>
          </a:xfrm>
        </p:spPr>
        <p:txBody>
          <a:bodyPr>
            <a:normAutofit/>
          </a:bodyPr>
          <a:lstStyle/>
          <a:p>
            <a:r>
              <a:rPr lang="en-US" sz="3200" b="1">
                <a:cs typeface="Arial"/>
              </a:rPr>
              <a:t>Evaluation and Scoring</a:t>
            </a:r>
            <a:endParaRPr lang="en-US" sz="3200" b="1"/>
          </a:p>
        </p:txBody>
      </p:sp>
      <p:sp>
        <p:nvSpPr>
          <p:cNvPr id="3" name="Content Placeholder 2">
            <a:extLst>
              <a:ext uri="{FF2B5EF4-FFF2-40B4-BE49-F238E27FC236}">
                <a16:creationId xmlns:a16="http://schemas.microsoft.com/office/drawing/2014/main" id="{12A59FDD-E3EE-586E-997F-EE2E2574F3FB}"/>
              </a:ext>
            </a:extLst>
          </p:cNvPr>
          <p:cNvSpPr>
            <a:spLocks noGrp="1"/>
          </p:cNvSpPr>
          <p:nvPr>
            <p:ph idx="1"/>
          </p:nvPr>
        </p:nvSpPr>
        <p:spPr>
          <a:xfrm>
            <a:off x="540936" y="1092680"/>
            <a:ext cx="8003513" cy="2873088"/>
          </a:xfrm>
        </p:spPr>
        <p:txBody>
          <a:bodyPr vert="horz" lIns="91440" tIns="45720" rIns="91440" bIns="45720" rtlCol="0" anchor="t">
            <a:normAutofit/>
          </a:bodyPr>
          <a:lstStyle/>
          <a:p>
            <a:pPr marL="514350" indent="-514350">
              <a:lnSpc>
                <a:spcPct val="150000"/>
              </a:lnSpc>
            </a:pPr>
            <a:r>
              <a:rPr lang="en-US" sz="1600">
                <a:cs typeface="Arial"/>
              </a:rPr>
              <a:t>Applications will be scored and ranked based on the criteria outlined in the RFA. </a:t>
            </a:r>
          </a:p>
          <a:p>
            <a:pPr marL="514350" indent="-514350">
              <a:lnSpc>
                <a:spcPct val="150000"/>
              </a:lnSpc>
            </a:pPr>
            <a:r>
              <a:rPr lang="en-US" sz="1600">
                <a:cs typeface="Arial"/>
              </a:rPr>
              <a:t>Review committee will score up to 100 points with the option for additional BONUS points for each application based on the criteria outlined in the RFA. </a:t>
            </a:r>
          </a:p>
          <a:p>
            <a:pPr marL="514350" indent="-514350">
              <a:lnSpc>
                <a:spcPct val="150000"/>
              </a:lnSpc>
            </a:pPr>
            <a:r>
              <a:rPr lang="en-US" sz="1600">
                <a:cs typeface="Arial"/>
              </a:rPr>
              <a:t>Each section is weighted to make the scoring criteria objective.</a:t>
            </a:r>
          </a:p>
          <a:p>
            <a:pPr marL="0" indent="0" algn="ctr">
              <a:buNone/>
            </a:pPr>
            <a:endParaRPr lang="en-US" sz="1600" b="1">
              <a:cs typeface="Arial"/>
            </a:endParaRPr>
          </a:p>
          <a:p>
            <a:pPr marL="0" indent="0" algn="ctr">
              <a:buNone/>
            </a:pPr>
            <a:r>
              <a:rPr lang="en-US" sz="1600" b="1">
                <a:cs typeface="Arial"/>
              </a:rPr>
              <a:t>Applications will be evaluated and scored on the following scale:</a:t>
            </a:r>
            <a:endParaRPr lang="en-US" b="1">
              <a:cs typeface="Arial"/>
            </a:endParaRPr>
          </a:p>
        </p:txBody>
      </p:sp>
      <p:pic>
        <p:nvPicPr>
          <p:cNvPr id="5" name="Picture 4">
            <a:extLst>
              <a:ext uri="{FF2B5EF4-FFF2-40B4-BE49-F238E27FC236}">
                <a16:creationId xmlns:a16="http://schemas.microsoft.com/office/drawing/2014/main" id="{822303BE-54BD-FBF1-34B3-E9CB54B1366A}"/>
              </a:ext>
            </a:extLst>
          </p:cNvPr>
          <p:cNvPicPr>
            <a:picLocks noChangeAspect="1"/>
          </p:cNvPicPr>
          <p:nvPr/>
        </p:nvPicPr>
        <p:blipFill>
          <a:blip r:embed="rId3"/>
          <a:stretch>
            <a:fillRect/>
          </a:stretch>
        </p:blipFill>
        <p:spPr>
          <a:xfrm>
            <a:off x="427054" y="3579402"/>
            <a:ext cx="8222902" cy="2872802"/>
          </a:xfrm>
          <a:prstGeom prst="rect">
            <a:avLst/>
          </a:prstGeom>
        </p:spPr>
      </p:pic>
    </p:spTree>
    <p:extLst>
      <p:ext uri="{BB962C8B-B14F-4D97-AF65-F5344CB8AC3E}">
        <p14:creationId xmlns:p14="http://schemas.microsoft.com/office/powerpoint/2010/main" val="386977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DE16D3A-4186-45F4-8149-CC76FB374EA6}"/>
              </a:ext>
            </a:extLst>
          </p:cNvPr>
          <p:cNvSpPr>
            <a:spLocks noGrp="1"/>
          </p:cNvSpPr>
          <p:nvPr/>
        </p:nvSpPr>
        <p:spPr>
          <a:xfrm>
            <a:off x="4497306" y="1640360"/>
            <a:ext cx="4076032" cy="3825621"/>
          </a:xfrm>
          <a:prstGeom prst="rect">
            <a:avLst/>
          </a:prstGeom>
          <a:ln w="25400">
            <a:solidFill>
              <a:schemeClr val="tx2"/>
            </a:solidFill>
          </a:ln>
        </p:spPr>
        <p:txBody>
          <a:bodyPr vert="horz" lIns="91440" tIns="45720" rIns="91440" bIns="45720" rtlCol="0" anchor="t">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None/>
            </a:pPr>
            <a:endParaRPr lang="en-US" sz="2000">
              <a:cs typeface="Arial"/>
            </a:endParaRPr>
          </a:p>
          <a:p>
            <a:pPr marL="0" indent="0">
              <a:lnSpc>
                <a:spcPct val="90000"/>
              </a:lnSpc>
              <a:buNone/>
            </a:pPr>
            <a:endParaRPr lang="en-US" sz="1600">
              <a:cs typeface="Arial"/>
            </a:endParaRPr>
          </a:p>
          <a:p>
            <a:pPr>
              <a:lnSpc>
                <a:spcPct val="170000"/>
              </a:lnSpc>
            </a:pPr>
            <a:r>
              <a:rPr lang="en-US" sz="1600">
                <a:cs typeface="Arial"/>
              </a:rPr>
              <a:t>Training will be recorded and posted on Salt Lake County's website within 72 hours along with slides</a:t>
            </a:r>
          </a:p>
          <a:p>
            <a:pPr marL="0" indent="0">
              <a:lnSpc>
                <a:spcPct val="170000"/>
              </a:lnSpc>
              <a:buNone/>
            </a:pPr>
            <a:endParaRPr lang="en-US" sz="1600">
              <a:solidFill>
                <a:srgbClr val="000000"/>
              </a:solidFill>
              <a:cs typeface="Arial"/>
            </a:endParaRPr>
          </a:p>
          <a:p>
            <a:pPr>
              <a:lnSpc>
                <a:spcPct val="170000"/>
              </a:lnSpc>
            </a:pPr>
            <a:r>
              <a:rPr lang="en-US" sz="1600">
                <a:solidFill>
                  <a:srgbClr val="000000"/>
                </a:solidFill>
                <a:cs typeface="Arial"/>
              </a:rPr>
              <a:t>Attendees will be muted</a:t>
            </a:r>
          </a:p>
          <a:p>
            <a:pPr lvl="1">
              <a:lnSpc>
                <a:spcPct val="170000"/>
              </a:lnSpc>
            </a:pPr>
            <a:r>
              <a:rPr lang="en-US" sz="1600">
                <a:solidFill>
                  <a:srgbClr val="000000"/>
                </a:solidFill>
                <a:cs typeface="Arial"/>
              </a:rPr>
              <a:t>Write down questions and save until the end</a:t>
            </a:r>
            <a:endParaRPr lang="en-US" sz="1600">
              <a:cs typeface="Arial"/>
            </a:endParaRPr>
          </a:p>
          <a:p>
            <a:pPr marL="457200" lvl="1" indent="0">
              <a:lnSpc>
                <a:spcPct val="170000"/>
              </a:lnSpc>
              <a:buNone/>
            </a:pPr>
            <a:r>
              <a:rPr lang="en-US" sz="1600">
                <a:solidFill>
                  <a:srgbClr val="000000"/>
                </a:solidFill>
                <a:cs typeface="Arial"/>
              </a:rPr>
              <a:t>Or</a:t>
            </a:r>
          </a:p>
          <a:p>
            <a:pPr lvl="1">
              <a:lnSpc>
                <a:spcPct val="170000"/>
              </a:lnSpc>
            </a:pPr>
            <a:r>
              <a:rPr lang="en-US" sz="1600">
                <a:solidFill>
                  <a:srgbClr val="000000"/>
                </a:solidFill>
                <a:cs typeface="Arial"/>
              </a:rPr>
              <a:t>Put questions into the chat and we will address at the end</a:t>
            </a:r>
          </a:p>
          <a:p>
            <a:pPr>
              <a:lnSpc>
                <a:spcPct val="90000"/>
              </a:lnSpc>
            </a:pPr>
            <a:endParaRPr lang="en-US" sz="1900">
              <a:solidFill>
                <a:srgbClr val="000000"/>
              </a:solidFill>
              <a:cs typeface="Arial"/>
            </a:endParaRPr>
          </a:p>
          <a:p>
            <a:pPr marL="0" indent="0">
              <a:lnSpc>
                <a:spcPct val="90000"/>
              </a:lnSpc>
              <a:buNone/>
            </a:pPr>
            <a:endParaRPr lang="en-US" sz="1900">
              <a:solidFill>
                <a:srgbClr val="000000"/>
              </a:solidFill>
            </a:endParaRPr>
          </a:p>
          <a:p>
            <a:pPr marL="0" indent="0">
              <a:lnSpc>
                <a:spcPct val="90000"/>
              </a:lnSpc>
              <a:buNone/>
            </a:pPr>
            <a:r>
              <a:rPr lang="en-US" sz="2000">
                <a:solidFill>
                  <a:schemeClr val="bg1">
                    <a:lumMod val="95000"/>
                    <a:lumOff val="5000"/>
                  </a:schemeClr>
                </a:solidFill>
              </a:rPr>
              <a:t>oms; feel free to step me</a:t>
            </a:r>
            <a:endParaRPr lang="en-US" sz="2000">
              <a:solidFill>
                <a:schemeClr val="bg1">
                  <a:lumMod val="95000"/>
                  <a:lumOff val="5000"/>
                </a:schemeClr>
              </a:solidFill>
              <a:cs typeface="Arial"/>
            </a:endParaRPr>
          </a:p>
          <a:p>
            <a:pPr>
              <a:lnSpc>
                <a:spcPct val="90000"/>
              </a:lnSpc>
            </a:pPr>
            <a:endParaRPr lang="en-US" sz="2000">
              <a:solidFill>
                <a:schemeClr val="bg1">
                  <a:lumMod val="95000"/>
                  <a:lumOff val="5000"/>
                </a:schemeClr>
              </a:solidFill>
            </a:endParaRPr>
          </a:p>
          <a:p>
            <a:pPr>
              <a:lnSpc>
                <a:spcPct val="90000"/>
              </a:lnSpc>
            </a:pPr>
            <a:r>
              <a:rPr lang="en-US" sz="2000">
                <a:solidFill>
                  <a:schemeClr val="bg1">
                    <a:lumMod val="95000"/>
                    <a:lumOff val="5000"/>
                  </a:schemeClr>
                </a:solidFill>
              </a:rPr>
              <a:t>We will have brief breaks at 2:30 pm and 4:00 pm</a:t>
            </a:r>
            <a:endParaRPr lang="en-US" sz="2000" i="1">
              <a:solidFill>
                <a:schemeClr val="bg1">
                  <a:lumMod val="95000"/>
                  <a:lumOff val="5000"/>
                </a:schemeClr>
              </a:solidFill>
            </a:endParaRPr>
          </a:p>
          <a:p>
            <a:pPr>
              <a:lnSpc>
                <a:spcPct val="90000"/>
              </a:lnSpc>
            </a:pPr>
            <a:endParaRPr lang="en-US" sz="2000" i="1">
              <a:solidFill>
                <a:schemeClr val="bg1">
                  <a:lumMod val="95000"/>
                  <a:lumOff val="5000"/>
                </a:schemeClr>
              </a:solidFill>
            </a:endParaRPr>
          </a:p>
          <a:p>
            <a:pPr marL="0" indent="0">
              <a:lnSpc>
                <a:spcPct val="90000"/>
              </a:lnSpc>
              <a:buNone/>
            </a:pPr>
            <a:endParaRPr lang="en-US" sz="2000">
              <a:solidFill>
                <a:srgbClr val="C00000"/>
              </a:solidFill>
            </a:endParaRPr>
          </a:p>
        </p:txBody>
      </p:sp>
      <p:sp>
        <p:nvSpPr>
          <p:cNvPr id="6" name="Title 1">
            <a:extLst>
              <a:ext uri="{FF2B5EF4-FFF2-40B4-BE49-F238E27FC236}">
                <a16:creationId xmlns:a16="http://schemas.microsoft.com/office/drawing/2014/main" id="{68C5ADE4-68FE-46EC-A979-0F3ECC4F2EC6}"/>
              </a:ext>
            </a:extLst>
          </p:cNvPr>
          <p:cNvSpPr>
            <a:spLocks noGrp="1"/>
          </p:cNvSpPr>
          <p:nvPr/>
        </p:nvSpPr>
        <p:spPr>
          <a:xfrm>
            <a:off x="429817" y="2088080"/>
            <a:ext cx="2896790" cy="2259565"/>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rgbClr val="8B1E41"/>
                </a:solidFill>
                <a:latin typeface="+mj-lt"/>
                <a:ea typeface="+mj-ea"/>
                <a:cs typeface="+mj-cs"/>
              </a:defRPr>
            </a:lvl1pPr>
          </a:lstStyle>
          <a:p>
            <a:pPr algn="l"/>
            <a:r>
              <a:rPr lang="en-US" sz="4700" b="1"/>
              <a:t>Before We </a:t>
            </a:r>
            <a:br>
              <a:rPr lang="en-US" sz="4700" b="1"/>
            </a:br>
            <a:r>
              <a:rPr lang="en-US" sz="4700" b="1"/>
              <a:t>Begin</a:t>
            </a:r>
            <a:endParaRPr lang="en-US"/>
          </a:p>
        </p:txBody>
      </p:sp>
    </p:spTree>
    <p:extLst>
      <p:ext uri="{BB962C8B-B14F-4D97-AF65-F5344CB8AC3E}">
        <p14:creationId xmlns:p14="http://schemas.microsoft.com/office/powerpoint/2010/main" val="1645264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A564B-6DC6-6E53-0BB0-D6215C797AD3}"/>
              </a:ext>
            </a:extLst>
          </p:cNvPr>
          <p:cNvSpPr>
            <a:spLocks noGrp="1"/>
          </p:cNvSpPr>
          <p:nvPr>
            <p:ph type="title"/>
          </p:nvPr>
        </p:nvSpPr>
        <p:spPr>
          <a:xfrm>
            <a:off x="457200" y="308624"/>
            <a:ext cx="8229600" cy="1039091"/>
          </a:xfrm>
        </p:spPr>
        <p:txBody>
          <a:bodyPr/>
          <a:lstStyle/>
          <a:p>
            <a:r>
              <a:rPr lang="en-US" sz="3600" b="1">
                <a:cs typeface="Arial"/>
              </a:rPr>
              <a:t>Evaluation and Scoring</a:t>
            </a:r>
            <a:endParaRPr lang="en-US"/>
          </a:p>
        </p:txBody>
      </p:sp>
      <p:sp>
        <p:nvSpPr>
          <p:cNvPr id="3" name="Content Placeholder 2">
            <a:extLst>
              <a:ext uri="{FF2B5EF4-FFF2-40B4-BE49-F238E27FC236}">
                <a16:creationId xmlns:a16="http://schemas.microsoft.com/office/drawing/2014/main" id="{B0599ED2-38BD-7822-B103-7FA8F22A09E7}"/>
              </a:ext>
            </a:extLst>
          </p:cNvPr>
          <p:cNvSpPr>
            <a:spLocks noGrp="1"/>
          </p:cNvSpPr>
          <p:nvPr>
            <p:ph idx="1"/>
          </p:nvPr>
        </p:nvSpPr>
        <p:spPr>
          <a:xfrm>
            <a:off x="1503903" y="5539074"/>
            <a:ext cx="8564545" cy="1658913"/>
          </a:xfrm>
        </p:spPr>
        <p:txBody>
          <a:bodyPr vert="horz" lIns="91440" tIns="45720" rIns="91440" bIns="45720" rtlCol="0" anchor="t">
            <a:normAutofit/>
          </a:bodyPr>
          <a:lstStyle/>
          <a:p>
            <a:pPr marL="0" indent="0">
              <a:lnSpc>
                <a:spcPct val="150000"/>
              </a:lnSpc>
              <a:buNone/>
            </a:pPr>
            <a:r>
              <a:rPr lang="en-US" sz="1600">
                <a:cs typeface="Arial"/>
              </a:rPr>
              <a:t>Score sheets are available on </a:t>
            </a:r>
            <a:r>
              <a:rPr lang="en-US" sz="1600">
                <a:cs typeface="Arial"/>
                <a:hlinkClick r:id="rId3"/>
              </a:rPr>
              <a:t>Salt Lake County's HCD website</a:t>
            </a:r>
            <a:r>
              <a:rPr lang="en-US" sz="1600">
                <a:cs typeface="Arial"/>
              </a:rPr>
              <a:t>. </a:t>
            </a:r>
          </a:p>
        </p:txBody>
      </p:sp>
      <p:pic>
        <p:nvPicPr>
          <p:cNvPr id="4" name="Picture 3">
            <a:extLst>
              <a:ext uri="{FF2B5EF4-FFF2-40B4-BE49-F238E27FC236}">
                <a16:creationId xmlns:a16="http://schemas.microsoft.com/office/drawing/2014/main" id="{79AE540B-86FC-24D5-4F0C-E610F20D0D05}"/>
              </a:ext>
            </a:extLst>
          </p:cNvPr>
          <p:cNvPicPr>
            <a:picLocks noChangeAspect="1"/>
          </p:cNvPicPr>
          <p:nvPr/>
        </p:nvPicPr>
        <p:blipFill>
          <a:blip r:embed="rId4"/>
          <a:stretch>
            <a:fillRect/>
          </a:stretch>
        </p:blipFill>
        <p:spPr>
          <a:xfrm>
            <a:off x="260420" y="4043833"/>
            <a:ext cx="3674348" cy="1248927"/>
          </a:xfrm>
          <a:prstGeom prst="rect">
            <a:avLst/>
          </a:prstGeom>
        </p:spPr>
      </p:pic>
      <p:pic>
        <p:nvPicPr>
          <p:cNvPr id="5" name="Picture 4">
            <a:extLst>
              <a:ext uri="{FF2B5EF4-FFF2-40B4-BE49-F238E27FC236}">
                <a16:creationId xmlns:a16="http://schemas.microsoft.com/office/drawing/2014/main" id="{DAAE1E35-6AF9-3528-7880-E22AB84252CC}"/>
              </a:ext>
            </a:extLst>
          </p:cNvPr>
          <p:cNvPicPr>
            <a:picLocks noChangeAspect="1"/>
          </p:cNvPicPr>
          <p:nvPr/>
        </p:nvPicPr>
        <p:blipFill>
          <a:blip r:embed="rId5"/>
          <a:stretch>
            <a:fillRect/>
          </a:stretch>
        </p:blipFill>
        <p:spPr>
          <a:xfrm>
            <a:off x="3637975" y="1346637"/>
            <a:ext cx="5410096" cy="3536706"/>
          </a:xfrm>
          <a:prstGeom prst="rect">
            <a:avLst/>
          </a:prstGeom>
        </p:spPr>
      </p:pic>
      <p:sp>
        <p:nvSpPr>
          <p:cNvPr id="6" name="TextBox 5">
            <a:extLst>
              <a:ext uri="{FF2B5EF4-FFF2-40B4-BE49-F238E27FC236}">
                <a16:creationId xmlns:a16="http://schemas.microsoft.com/office/drawing/2014/main" id="{97F6C9BC-A0E4-EDF4-0A93-A63DE7A1CAD4}"/>
              </a:ext>
            </a:extLst>
          </p:cNvPr>
          <p:cNvSpPr txBox="1"/>
          <p:nvPr/>
        </p:nvSpPr>
        <p:spPr>
          <a:xfrm>
            <a:off x="385187" y="1348154"/>
            <a:ext cx="2947516" cy="17030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a:cs typeface="Arial"/>
              </a:rPr>
              <a:t>Please double check the specific excel sheet within the workbook matches your application. </a:t>
            </a:r>
          </a:p>
        </p:txBody>
      </p:sp>
      <p:pic>
        <p:nvPicPr>
          <p:cNvPr id="8" name="Graphic 7" descr="Arrow Right with solid fill">
            <a:extLst>
              <a:ext uri="{FF2B5EF4-FFF2-40B4-BE49-F238E27FC236}">
                <a16:creationId xmlns:a16="http://schemas.microsoft.com/office/drawing/2014/main" id="{3E75A083-3FAD-42FC-C966-AA9718F173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8460000">
            <a:off x="6085884" y="1068407"/>
            <a:ext cx="520840" cy="545961"/>
          </a:xfrm>
          <a:prstGeom prst="rect">
            <a:avLst/>
          </a:prstGeom>
        </p:spPr>
      </p:pic>
    </p:spTree>
    <p:extLst>
      <p:ext uri="{BB962C8B-B14F-4D97-AF65-F5344CB8AC3E}">
        <p14:creationId xmlns:p14="http://schemas.microsoft.com/office/powerpoint/2010/main" val="3481785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DDD1-69AF-9D03-A340-3109D4B3253A}"/>
              </a:ext>
            </a:extLst>
          </p:cNvPr>
          <p:cNvSpPr>
            <a:spLocks noGrp="1"/>
          </p:cNvSpPr>
          <p:nvPr>
            <p:ph type="title"/>
          </p:nvPr>
        </p:nvSpPr>
        <p:spPr>
          <a:xfrm>
            <a:off x="640373" y="452023"/>
            <a:ext cx="8229600" cy="1039091"/>
          </a:xfrm>
        </p:spPr>
        <p:txBody>
          <a:bodyPr>
            <a:normAutofit/>
          </a:bodyPr>
          <a:lstStyle/>
          <a:p>
            <a:r>
              <a:rPr lang="en-US" sz="3600" b="1">
                <a:cs typeface="Arial"/>
              </a:rPr>
              <a:t>Loan Conditions</a:t>
            </a:r>
            <a:endParaRPr lang="en-US" sz="3600" b="1"/>
          </a:p>
        </p:txBody>
      </p:sp>
      <p:sp>
        <p:nvSpPr>
          <p:cNvPr id="3" name="Content Placeholder 2">
            <a:extLst>
              <a:ext uri="{FF2B5EF4-FFF2-40B4-BE49-F238E27FC236}">
                <a16:creationId xmlns:a16="http://schemas.microsoft.com/office/drawing/2014/main" id="{F36C7D74-335E-77AC-CE07-81CB0C4ACD26}"/>
              </a:ext>
            </a:extLst>
          </p:cNvPr>
          <p:cNvSpPr>
            <a:spLocks noGrp="1"/>
          </p:cNvSpPr>
          <p:nvPr>
            <p:ph idx="1"/>
          </p:nvPr>
        </p:nvSpPr>
        <p:spPr>
          <a:xfrm>
            <a:off x="398584" y="1442279"/>
            <a:ext cx="3899390" cy="4779133"/>
          </a:xfrm>
          <a:ln>
            <a:solidFill>
              <a:schemeClr val="tx1"/>
            </a:solidFill>
          </a:ln>
        </p:spPr>
        <p:txBody>
          <a:bodyPr vert="horz" lIns="91440" tIns="45720" rIns="91440" bIns="45720" rtlCol="0" anchor="t">
            <a:normAutofit lnSpcReduction="10000"/>
          </a:bodyPr>
          <a:lstStyle/>
          <a:p>
            <a:pPr marL="0" indent="0">
              <a:lnSpc>
                <a:spcPct val="150000"/>
              </a:lnSpc>
              <a:buNone/>
            </a:pPr>
            <a:r>
              <a:rPr lang="en-US" sz="1800">
                <a:cs typeface="Arial"/>
              </a:rPr>
              <a:t>Affordable Housing Rehab and New Development projects will be awarded as loans.</a:t>
            </a:r>
            <a:endParaRPr lang="en-US">
              <a:cs typeface="Arial"/>
            </a:endParaRPr>
          </a:p>
          <a:p>
            <a:pPr>
              <a:lnSpc>
                <a:spcPct val="150000"/>
              </a:lnSpc>
            </a:pPr>
            <a:r>
              <a:rPr lang="en-US" sz="2200">
                <a:cs typeface="Arial"/>
              </a:rPr>
              <a:t>Not to exceed 5-year terms</a:t>
            </a:r>
          </a:p>
          <a:p>
            <a:pPr>
              <a:lnSpc>
                <a:spcPct val="150000"/>
              </a:lnSpc>
            </a:pPr>
            <a:r>
              <a:rPr lang="en-US" sz="2200">
                <a:cs typeface="Arial"/>
              </a:rPr>
              <a:t>1% simple interest</a:t>
            </a:r>
          </a:p>
          <a:p>
            <a:pPr>
              <a:lnSpc>
                <a:spcPct val="150000"/>
              </a:lnSpc>
            </a:pPr>
            <a:r>
              <a:rPr lang="en-US" sz="2200">
                <a:cs typeface="Arial"/>
              </a:rPr>
              <a:t>Non-forgivable, must be paid by end of term</a:t>
            </a:r>
          </a:p>
          <a:p>
            <a:pPr>
              <a:lnSpc>
                <a:spcPct val="150000"/>
              </a:lnSpc>
            </a:pPr>
            <a:r>
              <a:rPr lang="en-US" sz="2200">
                <a:cs typeface="Arial"/>
              </a:rPr>
              <a:t>Payment frequency negotiable</a:t>
            </a:r>
          </a:p>
        </p:txBody>
      </p:sp>
      <p:sp>
        <p:nvSpPr>
          <p:cNvPr id="4" name="TextBox 3">
            <a:extLst>
              <a:ext uri="{FF2B5EF4-FFF2-40B4-BE49-F238E27FC236}">
                <a16:creationId xmlns:a16="http://schemas.microsoft.com/office/drawing/2014/main" id="{5B39AEF2-67AE-7059-DC67-D49447EB310D}"/>
              </a:ext>
            </a:extLst>
          </p:cNvPr>
          <p:cNvSpPr txBox="1"/>
          <p:nvPr/>
        </p:nvSpPr>
        <p:spPr>
          <a:xfrm>
            <a:off x="4843096" y="1443404"/>
            <a:ext cx="3717678" cy="4777718"/>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spcBef>
                <a:spcPct val="20000"/>
              </a:spcBef>
              <a:buFont typeface="Arial"/>
              <a:buChar char="•"/>
            </a:pPr>
            <a:r>
              <a:rPr lang="en-US">
                <a:cs typeface="Arial"/>
              </a:rPr>
              <a:t>May subordinate to other loans if needed</a:t>
            </a:r>
            <a:endParaRPr lang="en-US"/>
          </a:p>
          <a:p>
            <a:pPr marL="285750" indent="-285750">
              <a:lnSpc>
                <a:spcPct val="150000"/>
              </a:lnSpc>
              <a:spcBef>
                <a:spcPct val="20000"/>
              </a:spcBef>
              <a:buFont typeface="Arial"/>
              <a:buChar char="•"/>
            </a:pPr>
            <a:r>
              <a:rPr lang="en-US">
                <a:cs typeface="Arial"/>
              </a:rPr>
              <a:t>Funds may be provided up front as lump sum or drawn down in different pieces</a:t>
            </a:r>
          </a:p>
          <a:p>
            <a:pPr marL="285750" indent="-285750">
              <a:lnSpc>
                <a:spcPct val="150000"/>
              </a:lnSpc>
              <a:spcBef>
                <a:spcPct val="20000"/>
              </a:spcBef>
              <a:buFont typeface="Arial"/>
              <a:buChar char="•"/>
            </a:pPr>
            <a:r>
              <a:rPr lang="en-US">
                <a:cs typeface="Arial"/>
              </a:rPr>
              <a:t>Other awarded projects may have funds provided as forgivable loans, if appropriate and required by HCD staff</a:t>
            </a:r>
          </a:p>
          <a:p>
            <a:pPr>
              <a:lnSpc>
                <a:spcPct val="150000"/>
              </a:lnSpc>
              <a:spcBef>
                <a:spcPct val="20000"/>
              </a:spcBef>
            </a:pPr>
            <a:endParaRPr lang="en-US">
              <a:cs typeface="Arial"/>
            </a:endParaRPr>
          </a:p>
        </p:txBody>
      </p:sp>
    </p:spTree>
    <p:extLst>
      <p:ext uri="{BB962C8B-B14F-4D97-AF65-F5344CB8AC3E}">
        <p14:creationId xmlns:p14="http://schemas.microsoft.com/office/powerpoint/2010/main" val="69356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B9867-A90C-86A3-1866-16B43F9C5AF0}"/>
              </a:ext>
            </a:extLst>
          </p:cNvPr>
          <p:cNvSpPr>
            <a:spLocks noGrp="1"/>
          </p:cNvSpPr>
          <p:nvPr>
            <p:ph type="title"/>
          </p:nvPr>
        </p:nvSpPr>
        <p:spPr>
          <a:xfrm>
            <a:off x="457200" y="672588"/>
            <a:ext cx="8229600" cy="1039091"/>
          </a:xfrm>
        </p:spPr>
        <p:txBody>
          <a:bodyPr/>
          <a:lstStyle/>
          <a:p>
            <a:r>
              <a:rPr lang="en-US" b="1">
                <a:cs typeface="Arial"/>
              </a:rPr>
              <a:t>Questions</a:t>
            </a:r>
            <a:endParaRPr lang="en-US" b="1"/>
          </a:p>
        </p:txBody>
      </p:sp>
      <p:sp>
        <p:nvSpPr>
          <p:cNvPr id="3" name="Content Placeholder 2">
            <a:extLst>
              <a:ext uri="{FF2B5EF4-FFF2-40B4-BE49-F238E27FC236}">
                <a16:creationId xmlns:a16="http://schemas.microsoft.com/office/drawing/2014/main" id="{425ACBB3-6A5D-02FB-3359-F46C2D933F7E}"/>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sz="1500">
                <a:cs typeface="Arial"/>
              </a:rPr>
              <a:t>Please submit questions through the Q&amp;A form on Salt Lake County's HCD website by </a:t>
            </a:r>
            <a:r>
              <a:rPr lang="en-US" sz="1500" b="1">
                <a:cs typeface="Arial"/>
              </a:rPr>
              <a:t>Friday, November 22, 2024.</a:t>
            </a:r>
          </a:p>
          <a:p>
            <a:pPr marL="0" indent="0">
              <a:buNone/>
            </a:pPr>
            <a:endParaRPr lang="en-US" sz="1500" b="1">
              <a:ea typeface="+mn-lt"/>
              <a:cs typeface="+mn-lt"/>
            </a:endParaRPr>
          </a:p>
          <a:p>
            <a:pPr marL="0" indent="0">
              <a:buNone/>
            </a:pPr>
            <a:endParaRPr lang="en-US" sz="1500" b="1">
              <a:ea typeface="+mn-lt"/>
              <a:cs typeface="+mn-lt"/>
            </a:endParaRPr>
          </a:p>
          <a:p>
            <a:pPr marL="0" indent="0">
              <a:buNone/>
            </a:pPr>
            <a:endParaRPr lang="en-US" sz="1500" b="1">
              <a:ea typeface="+mn-lt"/>
              <a:cs typeface="+mn-lt"/>
            </a:endParaRPr>
          </a:p>
          <a:p>
            <a:pPr marL="0" indent="0">
              <a:buNone/>
            </a:pPr>
            <a:endParaRPr lang="en-US" sz="1500" b="1">
              <a:ea typeface="+mn-lt"/>
              <a:cs typeface="+mn-lt"/>
            </a:endParaRPr>
          </a:p>
          <a:p>
            <a:pPr marL="0" indent="0">
              <a:buNone/>
            </a:pPr>
            <a:endParaRPr lang="en-US" sz="1500">
              <a:ea typeface="+mn-lt"/>
              <a:cs typeface="+mn-lt"/>
            </a:endParaRPr>
          </a:p>
          <a:p>
            <a:pPr marL="0" indent="0">
              <a:buNone/>
            </a:pPr>
            <a:endParaRPr lang="en-US" sz="1500">
              <a:ea typeface="+mn-lt"/>
              <a:cs typeface="+mn-lt"/>
            </a:endParaRPr>
          </a:p>
          <a:p>
            <a:pPr marL="0" indent="0">
              <a:buNone/>
            </a:pPr>
            <a:endParaRPr lang="en-US" sz="1500">
              <a:ea typeface="+mn-lt"/>
              <a:cs typeface="+mn-lt"/>
            </a:endParaRPr>
          </a:p>
          <a:p>
            <a:pPr marL="0" indent="0" algn="ctr">
              <a:buNone/>
            </a:pPr>
            <a:endParaRPr lang="en-US" sz="1500">
              <a:ea typeface="+mn-lt"/>
              <a:cs typeface="+mn-lt"/>
            </a:endParaRPr>
          </a:p>
          <a:p>
            <a:pPr marL="0" indent="0" algn="ctr">
              <a:buNone/>
            </a:pPr>
            <a:r>
              <a:rPr lang="en-US" sz="1500">
                <a:ea typeface="+mn-lt"/>
                <a:cs typeface="+mn-lt"/>
                <a:hlinkClick r:id="rId3"/>
              </a:rPr>
              <a:t>https://app.smartsheet.com/b/form/8bc36b9f0e8b40c99ec6679a29bff73f</a:t>
            </a:r>
            <a:endParaRPr lang="en-US">
              <a:cs typeface="Arial"/>
            </a:endParaRPr>
          </a:p>
          <a:p>
            <a:pPr marL="0" indent="0">
              <a:buNone/>
            </a:pPr>
            <a:endParaRPr lang="en-US" sz="1500">
              <a:cs typeface="Arial"/>
            </a:endParaRPr>
          </a:p>
          <a:p>
            <a:pPr marL="0" indent="0">
              <a:buNone/>
            </a:pPr>
            <a:endParaRPr lang="en-US" sz="1500">
              <a:cs typeface="Arial"/>
            </a:endParaRPr>
          </a:p>
          <a:p>
            <a:pPr marL="0" indent="0">
              <a:buNone/>
            </a:pPr>
            <a:endParaRPr lang="en-US" sz="1500">
              <a:cs typeface="Arial"/>
            </a:endParaRPr>
          </a:p>
          <a:p>
            <a:pPr marL="0" indent="0">
              <a:buNone/>
            </a:pPr>
            <a:endParaRPr lang="en-US" sz="1500">
              <a:cs typeface="Arial"/>
            </a:endParaRPr>
          </a:p>
          <a:p>
            <a:pPr>
              <a:buNone/>
            </a:pPr>
            <a:r>
              <a:rPr lang="en-US" sz="1800" i="1">
                <a:highlight>
                  <a:srgbClr val="FFFF00"/>
                </a:highlight>
                <a:latin typeface="Arial"/>
                <a:cs typeface="Arial"/>
              </a:rPr>
              <a:t>*Please do not contact County officers, employees, or selection committee members directly. All questions must be submitted online.</a:t>
            </a:r>
            <a:endParaRPr lang="en-US">
              <a:highlight>
                <a:srgbClr val="FFFF00"/>
              </a:highlight>
              <a:latin typeface="Arial"/>
            </a:endParaRPr>
          </a:p>
          <a:p>
            <a:pPr marL="0" indent="0">
              <a:buNone/>
            </a:pPr>
            <a:endParaRPr lang="en-US" sz="1500">
              <a:cs typeface="Arial"/>
            </a:endParaRPr>
          </a:p>
        </p:txBody>
      </p:sp>
      <p:pic>
        <p:nvPicPr>
          <p:cNvPr id="4" name="Picture 3">
            <a:extLst>
              <a:ext uri="{FF2B5EF4-FFF2-40B4-BE49-F238E27FC236}">
                <a16:creationId xmlns:a16="http://schemas.microsoft.com/office/drawing/2014/main" id="{5C869FB2-CE49-C0BA-E40B-3EDB79B86B49}"/>
              </a:ext>
            </a:extLst>
          </p:cNvPr>
          <p:cNvPicPr>
            <a:picLocks noChangeAspect="1"/>
          </p:cNvPicPr>
          <p:nvPr/>
        </p:nvPicPr>
        <p:blipFill>
          <a:blip r:embed="rId4"/>
          <a:stretch>
            <a:fillRect/>
          </a:stretch>
        </p:blipFill>
        <p:spPr>
          <a:xfrm>
            <a:off x="2281044" y="2576319"/>
            <a:ext cx="4371975" cy="1495425"/>
          </a:xfrm>
          <a:prstGeom prst="rect">
            <a:avLst/>
          </a:prstGeom>
        </p:spPr>
      </p:pic>
    </p:spTree>
    <p:extLst>
      <p:ext uri="{BB962C8B-B14F-4D97-AF65-F5344CB8AC3E}">
        <p14:creationId xmlns:p14="http://schemas.microsoft.com/office/powerpoint/2010/main" val="195731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32CA1-754C-8E3A-C165-62267E4F7203}"/>
              </a:ext>
            </a:extLst>
          </p:cNvPr>
          <p:cNvSpPr>
            <a:spLocks noGrp="1"/>
          </p:cNvSpPr>
          <p:nvPr>
            <p:ph type="title"/>
          </p:nvPr>
        </p:nvSpPr>
        <p:spPr>
          <a:xfrm>
            <a:off x="943938" y="495751"/>
            <a:ext cx="5605629" cy="994172"/>
          </a:xfrm>
        </p:spPr>
        <p:txBody>
          <a:bodyPr>
            <a:normAutofit/>
          </a:bodyPr>
          <a:lstStyle/>
          <a:p>
            <a:r>
              <a:rPr lang="en-US" b="1">
                <a:cs typeface="Arial"/>
              </a:rPr>
              <a:t>Agenda</a:t>
            </a:r>
            <a:endParaRPr lang="en-US" b="1"/>
          </a:p>
        </p:txBody>
      </p:sp>
      <p:sp>
        <p:nvSpPr>
          <p:cNvPr id="3" name="Content Placeholder 2">
            <a:extLst>
              <a:ext uri="{FF2B5EF4-FFF2-40B4-BE49-F238E27FC236}">
                <a16:creationId xmlns:a16="http://schemas.microsoft.com/office/drawing/2014/main" id="{D789B22D-5BBD-570C-EAE2-1EFBB669BE2F}"/>
              </a:ext>
            </a:extLst>
          </p:cNvPr>
          <p:cNvSpPr>
            <a:spLocks noGrp="1"/>
          </p:cNvSpPr>
          <p:nvPr>
            <p:ph idx="1"/>
          </p:nvPr>
        </p:nvSpPr>
        <p:spPr>
          <a:xfrm>
            <a:off x="844157" y="1582965"/>
            <a:ext cx="5041385" cy="4433205"/>
          </a:xfrm>
        </p:spPr>
        <p:txBody>
          <a:bodyPr vert="horz" lIns="91440" tIns="45720" rIns="91440" bIns="45720" rtlCol="0" anchor="ctr">
            <a:normAutofit lnSpcReduction="10000"/>
          </a:bodyPr>
          <a:lstStyle/>
          <a:p>
            <a:r>
              <a:rPr lang="en-US" sz="1900" dirty="0">
                <a:cs typeface="Arial"/>
              </a:rPr>
              <a:t>Timeline</a:t>
            </a:r>
          </a:p>
          <a:p>
            <a:r>
              <a:rPr lang="en-US" sz="1900" dirty="0">
                <a:cs typeface="Arial"/>
              </a:rPr>
              <a:t>2025-2029 Consolidated Plan</a:t>
            </a:r>
          </a:p>
          <a:p>
            <a:r>
              <a:rPr lang="en-US" sz="1900" dirty="0">
                <a:cs typeface="Arial"/>
              </a:rPr>
              <a:t>Threshold Requirements</a:t>
            </a:r>
          </a:p>
          <a:p>
            <a:r>
              <a:rPr lang="en-US" sz="1900" dirty="0">
                <a:cs typeface="Arial"/>
              </a:rPr>
              <a:t>Funding Priorities, Leverage, and Sources</a:t>
            </a:r>
          </a:p>
          <a:p>
            <a:r>
              <a:rPr lang="en-US" sz="1900" dirty="0">
                <a:cs typeface="Arial"/>
              </a:rPr>
              <a:t>Environmental Review Compliance</a:t>
            </a:r>
          </a:p>
          <a:p>
            <a:r>
              <a:rPr lang="en-US" sz="1900" dirty="0">
                <a:cs typeface="Arial"/>
              </a:rPr>
              <a:t>Additional Compliance Requirements</a:t>
            </a:r>
          </a:p>
          <a:p>
            <a:r>
              <a:rPr lang="en-US" sz="1900" dirty="0">
                <a:cs typeface="Arial"/>
              </a:rPr>
              <a:t>Submission Requirements</a:t>
            </a:r>
          </a:p>
          <a:p>
            <a:r>
              <a:rPr lang="en-US" sz="1900" dirty="0">
                <a:cs typeface="Arial"/>
              </a:rPr>
              <a:t>Reporting</a:t>
            </a:r>
          </a:p>
          <a:p>
            <a:r>
              <a:rPr lang="en-US" sz="1900" dirty="0">
                <a:cs typeface="Arial"/>
              </a:rPr>
              <a:t>Application Submission</a:t>
            </a:r>
          </a:p>
          <a:p>
            <a:r>
              <a:rPr lang="en-US" sz="1900" dirty="0">
                <a:cs typeface="Arial"/>
              </a:rPr>
              <a:t>Evaluation and Scoring Criteria</a:t>
            </a:r>
          </a:p>
          <a:p>
            <a:r>
              <a:rPr lang="en-US" sz="1900" dirty="0">
                <a:cs typeface="Arial"/>
              </a:rPr>
              <a:t>Loan Conditions</a:t>
            </a:r>
          </a:p>
          <a:p>
            <a:r>
              <a:rPr lang="en-US" sz="1900" dirty="0">
                <a:cs typeface="Arial"/>
              </a:rPr>
              <a:t>Questions</a:t>
            </a:r>
          </a:p>
          <a:p>
            <a:endParaRPr lang="en-US" sz="1900">
              <a:cs typeface="Arial"/>
            </a:endParaRPr>
          </a:p>
        </p:txBody>
      </p:sp>
      <p:sp>
        <p:nvSpPr>
          <p:cNvPr id="31" name="Rectangle 3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3" name="Oval 3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Check List">
            <a:extLst>
              <a:ext uri="{FF2B5EF4-FFF2-40B4-BE49-F238E27FC236}">
                <a16:creationId xmlns:a16="http://schemas.microsoft.com/office/drawing/2014/main" id="{36259711-E24A-DEE8-0A7C-C4261F8CB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1179181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8A02907-44C4-6EF4-F3A7-EE5E718D0DAC}"/>
              </a:ext>
            </a:extLst>
          </p:cNvPr>
          <p:cNvGraphicFramePr>
            <a:graphicFrameLocks noGrp="1"/>
          </p:cNvGraphicFramePr>
          <p:nvPr>
            <p:extLst>
              <p:ext uri="{D42A27DB-BD31-4B8C-83A1-F6EECF244321}">
                <p14:modId xmlns:p14="http://schemas.microsoft.com/office/powerpoint/2010/main" val="1063684086"/>
              </p:ext>
            </p:extLst>
          </p:nvPr>
        </p:nvGraphicFramePr>
        <p:xfrm>
          <a:off x="408659" y="1233336"/>
          <a:ext cx="8178800" cy="5069118"/>
        </p:xfrm>
        <a:graphic>
          <a:graphicData uri="http://schemas.openxmlformats.org/drawingml/2006/table">
            <a:tbl>
              <a:tblPr firstRow="1" bandRow="1">
                <a:noFill/>
                <a:tableStyleId>{5C22544A-7EE6-4342-B048-85BDC9FD1C3A}</a:tableStyleId>
              </a:tblPr>
              <a:tblGrid>
                <a:gridCol w="2025539">
                  <a:extLst>
                    <a:ext uri="{9D8B030D-6E8A-4147-A177-3AD203B41FA5}">
                      <a16:colId xmlns:a16="http://schemas.microsoft.com/office/drawing/2014/main" val="2068361780"/>
                    </a:ext>
                  </a:extLst>
                </a:gridCol>
                <a:gridCol w="3101917">
                  <a:extLst>
                    <a:ext uri="{9D8B030D-6E8A-4147-A177-3AD203B41FA5}">
                      <a16:colId xmlns:a16="http://schemas.microsoft.com/office/drawing/2014/main" val="2702110004"/>
                    </a:ext>
                  </a:extLst>
                </a:gridCol>
                <a:gridCol w="3051344">
                  <a:extLst>
                    <a:ext uri="{9D8B030D-6E8A-4147-A177-3AD203B41FA5}">
                      <a16:colId xmlns:a16="http://schemas.microsoft.com/office/drawing/2014/main" val="2630957489"/>
                    </a:ext>
                  </a:extLst>
                </a:gridCol>
              </a:tblGrid>
              <a:tr h="390589">
                <a:tc>
                  <a:txBody>
                    <a:bodyPr/>
                    <a:lstStyle/>
                    <a:p>
                      <a:pPr rtl="0" fontAlgn="base">
                        <a:lnSpc>
                          <a:spcPts val="1275"/>
                        </a:lnSpc>
                      </a:pPr>
                      <a:r>
                        <a:rPr lang="en-US" sz="1400" b="1" cap="none" spc="0">
                          <a:solidFill>
                            <a:schemeClr val="bg1"/>
                          </a:solidFill>
                          <a:effectLst/>
                          <a:latin typeface="Aptos"/>
                        </a:rPr>
                        <a:t>Date </a:t>
                      </a:r>
                    </a:p>
                  </a:txBody>
                  <a:tcPr marL="64008" marR="45720" marT="91440" marB="91440" anchor="ctr">
                    <a:lnL w="12700" cmpd="sng">
                      <a:noFill/>
                      <a:prstDash val="solid"/>
                    </a:lnL>
                    <a:lnR w="12700" cmpd="sng">
                      <a:noFill/>
                      <a:prstDash val="solid"/>
                    </a:lnR>
                    <a:lnT w="19050" cap="flat" cmpd="sng" algn="ctr">
                      <a:noFill/>
                      <a:prstDash val="solid"/>
                    </a:lnT>
                    <a:lnB w="12700" cmpd="sng">
                      <a:noFill/>
                      <a:prstDash val="solid"/>
                    </a:lnB>
                    <a:solidFill>
                      <a:schemeClr val="tx1"/>
                    </a:solidFill>
                  </a:tcPr>
                </a:tc>
                <a:tc>
                  <a:txBody>
                    <a:bodyPr/>
                    <a:lstStyle/>
                    <a:p>
                      <a:pPr rtl="0" fontAlgn="base">
                        <a:lnSpc>
                          <a:spcPts val="1275"/>
                        </a:lnSpc>
                      </a:pPr>
                      <a:r>
                        <a:rPr lang="en-US" sz="1400" b="1" cap="none" spc="0">
                          <a:solidFill>
                            <a:schemeClr val="bg1"/>
                          </a:solidFill>
                          <a:effectLst/>
                          <a:latin typeface="Aptos"/>
                        </a:rPr>
                        <a:t>Activity </a:t>
                      </a:r>
                    </a:p>
                  </a:txBody>
                  <a:tcPr marL="64008" marR="45720" marT="91440" marB="91440" anchor="ctr">
                    <a:lnL w="12700" cmpd="sng">
                      <a:noFill/>
                      <a:prstDash val="solid"/>
                    </a:lnL>
                    <a:lnR w="12700" cmpd="sng">
                      <a:noFill/>
                      <a:prstDash val="solid"/>
                    </a:lnR>
                    <a:lnT w="19050" cap="flat" cmpd="sng" algn="ctr">
                      <a:noFill/>
                      <a:prstDash val="solid"/>
                    </a:lnT>
                    <a:lnB w="12700" cmpd="sng">
                      <a:noFill/>
                      <a:prstDash val="solid"/>
                    </a:lnB>
                    <a:solidFill>
                      <a:schemeClr val="tx1"/>
                    </a:solidFill>
                  </a:tcPr>
                </a:tc>
                <a:tc>
                  <a:txBody>
                    <a:bodyPr/>
                    <a:lstStyle/>
                    <a:p>
                      <a:pPr rtl="0" fontAlgn="base">
                        <a:lnSpc>
                          <a:spcPts val="1275"/>
                        </a:lnSpc>
                      </a:pPr>
                      <a:r>
                        <a:rPr lang="en-US" sz="1400" b="1" cap="none" spc="0">
                          <a:solidFill>
                            <a:schemeClr val="bg1"/>
                          </a:solidFill>
                          <a:effectLst/>
                          <a:latin typeface="Aptos"/>
                        </a:rPr>
                        <a:t>Location </a:t>
                      </a:r>
                    </a:p>
                  </a:txBody>
                  <a:tcPr marL="64008" marR="45720" marT="91440" marB="91440" anchor="ctr">
                    <a:lnL w="12700" cmpd="sng">
                      <a:noFill/>
                      <a:prstDash val="solid"/>
                    </a:lnL>
                    <a:lnR w="12700" cmpd="sng">
                      <a:noFill/>
                      <a:prstDash val="solid"/>
                    </a:lnR>
                    <a:lnT w="19050" cap="flat" cmpd="sng" algn="ctr">
                      <a:noFill/>
                      <a:prstDash val="solid"/>
                    </a:lnT>
                    <a:lnB w="12700" cmpd="sng">
                      <a:noFill/>
                      <a:prstDash val="solid"/>
                    </a:lnB>
                    <a:solidFill>
                      <a:schemeClr val="tx1"/>
                    </a:solidFill>
                  </a:tcPr>
                </a:tc>
                <a:extLst>
                  <a:ext uri="{0D108BD9-81ED-4DB2-BD59-A6C34878D82A}">
                    <a16:rowId xmlns:a16="http://schemas.microsoft.com/office/drawing/2014/main" val="930900160"/>
                  </a:ext>
                </a:extLst>
              </a:tr>
              <a:tr h="700360">
                <a:tc>
                  <a:txBody>
                    <a:bodyPr/>
                    <a:lstStyle/>
                    <a:p>
                      <a:pPr rtl="0" fontAlgn="base">
                        <a:lnSpc>
                          <a:spcPts val="1275"/>
                        </a:lnSpc>
                      </a:pPr>
                      <a:r>
                        <a:rPr lang="en-US" sz="1200" cap="none" spc="0">
                          <a:solidFill>
                            <a:schemeClr val="tx1"/>
                          </a:solidFill>
                          <a:effectLst/>
                          <a:latin typeface="Aptos"/>
                        </a:rPr>
                        <a:t>October 28, 2024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cap="none" spc="0">
                          <a:solidFill>
                            <a:schemeClr val="tx1"/>
                          </a:solidFill>
                          <a:effectLst/>
                          <a:latin typeface="Aptos"/>
                        </a:rPr>
                        <a:t>Applications Available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350"/>
                        </a:lnSpc>
                      </a:pPr>
                      <a:r>
                        <a:rPr lang="en-US" sz="1200" cap="none" spc="0">
                          <a:solidFill>
                            <a:schemeClr val="tx1"/>
                          </a:solidFill>
                          <a:effectLst/>
                          <a:latin typeface="Aptos"/>
                        </a:rPr>
                        <a:t>Via Smartsheet. For more information, please visit </a:t>
                      </a:r>
                      <a:r>
                        <a:rPr lang="en-US" sz="1200" u="sng" strike="noStrike" cap="none" spc="0">
                          <a:solidFill>
                            <a:schemeClr val="tx1"/>
                          </a:solidFill>
                          <a:effectLst/>
                          <a:latin typeface="Aptos"/>
                          <a:hlinkClick r:id="rId3">
                            <a:extLst>
                              <a:ext uri="{A12FA001-AC4F-418D-AE19-62706E023703}">
                                <ahyp:hlinkClr xmlns:ahyp="http://schemas.microsoft.com/office/drawing/2018/hyperlinkcolor" val="tx"/>
                              </a:ext>
                            </a:extLst>
                          </a:hlinkClick>
                        </a:rPr>
                        <a:t>Salt Lake County's HCD website.</a:t>
                      </a:r>
                      <a:r>
                        <a:rPr lang="en-US" sz="1200" cap="none" spc="0">
                          <a:solidFill>
                            <a:schemeClr val="tx1"/>
                          </a:solidFill>
                          <a:effectLst/>
                          <a:latin typeface="Aptos"/>
                        </a:rPr>
                        <a:t>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159097488"/>
                  </a:ext>
                </a:extLst>
              </a:tr>
              <a:tr h="497160">
                <a:tc>
                  <a:txBody>
                    <a:bodyPr/>
                    <a:lstStyle/>
                    <a:p>
                      <a:pPr rtl="0" fontAlgn="base">
                        <a:lnSpc>
                          <a:spcPts val="1275"/>
                        </a:lnSpc>
                      </a:pPr>
                      <a:r>
                        <a:rPr lang="en-US" sz="1200" b="1" cap="none" spc="0">
                          <a:solidFill>
                            <a:schemeClr val="tx1"/>
                          </a:solidFill>
                          <a:effectLst/>
                          <a:latin typeface="Aptos"/>
                        </a:rPr>
                        <a:t>November 6, 2024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b="1" cap="none" spc="0">
                          <a:solidFill>
                            <a:schemeClr val="tx1"/>
                          </a:solidFill>
                          <a:effectLst/>
                          <a:latin typeface="Aptos"/>
                        </a:rPr>
                        <a:t>In- Person Application Training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b="1" cap="none" spc="0">
                          <a:solidFill>
                            <a:schemeClr val="tx1"/>
                          </a:solidFill>
                          <a:effectLst/>
                          <a:latin typeface="Aptos"/>
                        </a:rPr>
                        <a:t>Salt Lake County Government Center </a:t>
                      </a:r>
                    </a:p>
                    <a:p>
                      <a:pPr rtl="0" fontAlgn="base">
                        <a:lnSpc>
                          <a:spcPts val="1275"/>
                        </a:lnSpc>
                      </a:pPr>
                      <a:r>
                        <a:rPr lang="en-US" sz="1200" b="1" cap="none" spc="0">
                          <a:solidFill>
                            <a:schemeClr val="tx1"/>
                          </a:solidFill>
                          <a:effectLst/>
                          <a:latin typeface="Aptos"/>
                        </a:rPr>
                        <a:t>2001 S State Street, N2-800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244582830"/>
                  </a:ext>
                </a:extLst>
              </a:tr>
              <a:tr h="498049">
                <a:tc>
                  <a:txBody>
                    <a:bodyPr/>
                    <a:lstStyle/>
                    <a:p>
                      <a:pPr rtl="0" fontAlgn="base">
                        <a:lnSpc>
                          <a:spcPts val="1275"/>
                        </a:lnSpc>
                      </a:pPr>
                      <a:r>
                        <a:rPr lang="en-US" sz="1200" cap="none" spc="0">
                          <a:solidFill>
                            <a:schemeClr val="tx1"/>
                          </a:solidFill>
                          <a:effectLst/>
                          <a:latin typeface="Aptos"/>
                        </a:rPr>
                        <a:t>November 22, 2024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cap="none" spc="0">
                          <a:solidFill>
                            <a:schemeClr val="tx1"/>
                          </a:solidFill>
                          <a:effectLst/>
                          <a:latin typeface="Aptos"/>
                        </a:rPr>
                        <a:t>Final Day to Submit Questions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u="sng" strike="noStrike" cap="none" spc="0">
                          <a:solidFill>
                            <a:schemeClr val="tx1"/>
                          </a:solidFill>
                          <a:effectLst/>
                          <a:latin typeface="Aptos"/>
                          <a:hlinkClick r:id="rId4">
                            <a:extLst>
                              <a:ext uri="{A12FA001-AC4F-418D-AE19-62706E023703}">
                                <ahyp:hlinkClr xmlns:ahyp="http://schemas.microsoft.com/office/drawing/2018/hyperlinkcolor" val="tx"/>
                              </a:ext>
                            </a:extLst>
                          </a:hlinkClick>
                        </a:rPr>
                        <a:t>https://app.smartsheet.com/b/form/8bc36b9f0e8b40c99ec6679a29bff73f</a:t>
                      </a:r>
                      <a:r>
                        <a:rPr lang="en-US" sz="1200" cap="none" spc="0">
                          <a:solidFill>
                            <a:schemeClr val="tx1"/>
                          </a:solidFill>
                          <a:effectLst/>
                          <a:latin typeface="Aptos"/>
                        </a:rPr>
                        <a:t>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2378615366"/>
                  </a:ext>
                </a:extLst>
              </a:tr>
              <a:tr h="332060">
                <a:tc>
                  <a:txBody>
                    <a:bodyPr/>
                    <a:lstStyle/>
                    <a:p>
                      <a:pPr rtl="0" fontAlgn="base">
                        <a:lnSpc>
                          <a:spcPts val="1275"/>
                        </a:lnSpc>
                      </a:pPr>
                      <a:r>
                        <a:rPr lang="en-US" sz="1200" b="1" cap="none" spc="0">
                          <a:solidFill>
                            <a:schemeClr val="accent1"/>
                          </a:solidFill>
                          <a:effectLst/>
                          <a:latin typeface="Aptos"/>
                        </a:rPr>
                        <a:t>December 2, 2024 </a:t>
                      </a:r>
                      <a:r>
                        <a:rPr lang="en-US" sz="1200" cap="none" spc="0">
                          <a:solidFill>
                            <a:schemeClr val="accent1"/>
                          </a:solidFill>
                          <a:effectLst/>
                          <a:latin typeface="Aptos"/>
                        </a:rPr>
                        <a:t>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b="1" cap="none" spc="0">
                          <a:solidFill>
                            <a:schemeClr val="accent1"/>
                          </a:solidFill>
                          <a:effectLst/>
                          <a:latin typeface="Aptos"/>
                        </a:rPr>
                        <a:t>Applications Due</a:t>
                      </a:r>
                      <a:r>
                        <a:rPr lang="en-US" sz="1200" cap="none" spc="0">
                          <a:solidFill>
                            <a:schemeClr val="accent1"/>
                          </a:solidFill>
                          <a:effectLst/>
                          <a:latin typeface="Aptos"/>
                        </a:rPr>
                        <a:t>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b="1" cap="none" spc="0">
                          <a:solidFill>
                            <a:schemeClr val="accent1"/>
                          </a:solidFill>
                          <a:effectLst/>
                          <a:latin typeface="Aptos"/>
                        </a:rPr>
                        <a:t>Via Smartsheet</a:t>
                      </a:r>
                      <a:r>
                        <a:rPr lang="en-US" sz="1200" cap="none" spc="0">
                          <a:solidFill>
                            <a:schemeClr val="accent1"/>
                          </a:solidFill>
                          <a:effectLst/>
                          <a:latin typeface="Aptos"/>
                        </a:rPr>
                        <a:t>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906964831"/>
                  </a:ext>
                </a:extLst>
              </a:tr>
              <a:tr h="827360">
                <a:tc>
                  <a:txBody>
                    <a:bodyPr/>
                    <a:lstStyle/>
                    <a:p>
                      <a:pPr rtl="0" fontAlgn="base">
                        <a:lnSpc>
                          <a:spcPts val="1275"/>
                        </a:lnSpc>
                      </a:pPr>
                      <a:r>
                        <a:rPr lang="en-US" sz="1200" cap="none" spc="0">
                          <a:solidFill>
                            <a:schemeClr val="tx1"/>
                          </a:solidFill>
                          <a:effectLst/>
                          <a:latin typeface="Aptos"/>
                        </a:rPr>
                        <a:t>January - February 2025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cap="none" spc="0">
                          <a:solidFill>
                            <a:schemeClr val="tx1"/>
                          </a:solidFill>
                          <a:effectLst/>
                          <a:latin typeface="Aptos"/>
                        </a:rPr>
                        <a:t>Application Reviews with board members </a:t>
                      </a:r>
                    </a:p>
                    <a:p>
                      <a:pPr rtl="0" fontAlgn="base">
                        <a:lnSpc>
                          <a:spcPts val="1275"/>
                        </a:lnSpc>
                      </a:pPr>
                      <a:endParaRPr lang="en-US" sz="1200" cap="none" spc="0">
                        <a:solidFill>
                          <a:schemeClr val="tx1"/>
                        </a:solidFill>
                        <a:effectLst/>
                        <a:latin typeface="Aptos"/>
                      </a:endParaRPr>
                    </a:p>
                    <a:p>
                      <a:pPr rtl="0" fontAlgn="base">
                        <a:lnSpc>
                          <a:spcPts val="1275"/>
                        </a:lnSpc>
                      </a:pPr>
                      <a:r>
                        <a:rPr lang="en-US" sz="1200" cap="none" spc="0">
                          <a:solidFill>
                            <a:schemeClr val="tx1"/>
                          </a:solidFill>
                          <a:effectLst/>
                          <a:latin typeface="Aptos"/>
                        </a:rPr>
                        <a:t>Initial recommendations will be posted on Salt Lake County HCD website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cap="none" spc="0">
                          <a:solidFill>
                            <a:schemeClr val="tx1"/>
                          </a:solidFill>
                          <a:effectLst/>
                          <a:latin typeface="Aptos"/>
                        </a:rPr>
                        <a:t>TBA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2803194120"/>
                  </a:ext>
                </a:extLst>
              </a:tr>
              <a:tr h="827360">
                <a:tc>
                  <a:txBody>
                    <a:bodyPr/>
                    <a:lstStyle/>
                    <a:p>
                      <a:pPr rtl="0" fontAlgn="base">
                        <a:lnSpc>
                          <a:spcPts val="1275"/>
                        </a:lnSpc>
                      </a:pPr>
                      <a:r>
                        <a:rPr lang="en-US" sz="1200" cap="none" spc="0">
                          <a:solidFill>
                            <a:schemeClr val="tx1"/>
                          </a:solidFill>
                          <a:effectLst/>
                          <a:latin typeface="Aptos"/>
                        </a:rPr>
                        <a:t>March 2025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cap="none" spc="0">
                          <a:solidFill>
                            <a:schemeClr val="tx1"/>
                          </a:solidFill>
                          <a:effectLst/>
                          <a:latin typeface="Aptos"/>
                        </a:rPr>
                        <a:t>Public Hearing and public comment period </a:t>
                      </a:r>
                    </a:p>
                    <a:p>
                      <a:pPr rtl="0" fontAlgn="base">
                        <a:lnSpc>
                          <a:spcPts val="1275"/>
                        </a:lnSpc>
                      </a:pPr>
                      <a:endParaRPr lang="en-US" sz="1200" cap="none" spc="0">
                        <a:solidFill>
                          <a:schemeClr val="tx1"/>
                        </a:solidFill>
                        <a:effectLst/>
                        <a:latin typeface="Aptos"/>
                      </a:endParaRPr>
                    </a:p>
                    <a:p>
                      <a:pPr rtl="0" fontAlgn="base">
                        <a:lnSpc>
                          <a:spcPts val="1275"/>
                        </a:lnSpc>
                      </a:pPr>
                      <a:r>
                        <a:rPr lang="en-US" sz="1200" cap="none" spc="0">
                          <a:solidFill>
                            <a:schemeClr val="tx1"/>
                          </a:solidFill>
                          <a:effectLst/>
                          <a:latin typeface="Aptos"/>
                        </a:rPr>
                        <a:t>Date &amp; time will be announced two weeks before hearing date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cap="none" spc="0">
                          <a:solidFill>
                            <a:schemeClr val="tx1"/>
                          </a:solidFill>
                          <a:effectLst/>
                          <a:latin typeface="Aptos"/>
                        </a:rPr>
                        <a:t>TBA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626747821"/>
                  </a:ext>
                </a:extLst>
              </a:tr>
              <a:tr h="332060">
                <a:tc>
                  <a:txBody>
                    <a:bodyPr/>
                    <a:lstStyle/>
                    <a:p>
                      <a:pPr rtl="0" fontAlgn="base">
                        <a:lnSpc>
                          <a:spcPts val="1275"/>
                        </a:lnSpc>
                      </a:pPr>
                      <a:r>
                        <a:rPr lang="en-US" sz="1200" cap="none" spc="0">
                          <a:solidFill>
                            <a:schemeClr val="tx1"/>
                          </a:solidFill>
                          <a:effectLst/>
                          <a:latin typeface="Aptos"/>
                        </a:rPr>
                        <a:t>April 2025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cap="none" spc="0">
                          <a:solidFill>
                            <a:schemeClr val="tx1"/>
                          </a:solidFill>
                          <a:effectLst/>
                          <a:latin typeface="Aptos"/>
                        </a:rPr>
                        <a:t>Final Funding Allocations Announced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rtl="0" fontAlgn="base">
                        <a:lnSpc>
                          <a:spcPts val="1275"/>
                        </a:lnSpc>
                      </a:pPr>
                      <a:r>
                        <a:rPr lang="en-US" sz="1200" cap="none" spc="0">
                          <a:solidFill>
                            <a:schemeClr val="tx1"/>
                          </a:solidFill>
                          <a:effectLst/>
                          <a:latin typeface="Aptos"/>
                        </a:rPr>
                        <a:t>TBA </a:t>
                      </a:r>
                    </a:p>
                  </a:txBody>
                  <a:tcPr marL="64008" marR="45720" marT="38944" marB="91440">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166198470"/>
                  </a:ext>
                </a:extLst>
              </a:tr>
              <a:tr h="332060">
                <a:tc>
                  <a:txBody>
                    <a:bodyPr/>
                    <a:lstStyle/>
                    <a:p>
                      <a:pPr rtl="0" fontAlgn="base">
                        <a:lnSpc>
                          <a:spcPts val="1275"/>
                        </a:lnSpc>
                      </a:pPr>
                      <a:r>
                        <a:rPr lang="en-US" sz="1200" cap="none" spc="0">
                          <a:solidFill>
                            <a:schemeClr val="tx1"/>
                          </a:solidFill>
                          <a:effectLst/>
                          <a:latin typeface="Aptos"/>
                        </a:rPr>
                        <a:t>June 2025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cap="none" spc="0">
                          <a:solidFill>
                            <a:schemeClr val="tx1"/>
                          </a:solidFill>
                          <a:effectLst/>
                          <a:latin typeface="Aptos"/>
                        </a:rPr>
                        <a:t>2025-2026 Grant Recipient Training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rtl="0" fontAlgn="base">
                        <a:lnSpc>
                          <a:spcPts val="1275"/>
                        </a:lnSpc>
                      </a:pPr>
                      <a:r>
                        <a:rPr lang="en-US" sz="1200" cap="none" spc="0">
                          <a:solidFill>
                            <a:schemeClr val="tx1"/>
                          </a:solidFill>
                          <a:effectLst/>
                          <a:latin typeface="Aptos"/>
                        </a:rPr>
                        <a:t>TBA </a:t>
                      </a:r>
                    </a:p>
                  </a:txBody>
                  <a:tcPr marL="64008" marR="45720" marT="38944" marB="91440">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846725448"/>
                  </a:ext>
                </a:extLst>
              </a:tr>
              <a:tr h="332060">
                <a:tc>
                  <a:txBody>
                    <a:bodyPr/>
                    <a:lstStyle/>
                    <a:p>
                      <a:pPr rtl="0" fontAlgn="base">
                        <a:lnSpc>
                          <a:spcPts val="1275"/>
                        </a:lnSpc>
                      </a:pPr>
                      <a:r>
                        <a:rPr lang="en-US" sz="1200" cap="none" spc="0">
                          <a:solidFill>
                            <a:schemeClr val="tx1"/>
                          </a:solidFill>
                          <a:effectLst/>
                          <a:latin typeface="Aptos"/>
                        </a:rPr>
                        <a:t>July 2025 </a:t>
                      </a:r>
                    </a:p>
                  </a:txBody>
                  <a:tcPr marL="64008" marR="45720" marT="38944" marB="91440">
                    <a:lnL w="12700" cmpd="sng">
                      <a:noFill/>
                      <a:prstDash val="solid"/>
                    </a:lnL>
                    <a:lnR w="12700" cmpd="sng">
                      <a:noFill/>
                      <a:prstDash val="solid"/>
                    </a:lnR>
                    <a:lnT w="12700" cmpd="sng">
                      <a:noFill/>
                      <a:prstDash val="solid"/>
                    </a:lnT>
                    <a:lnB w="12700" cmpd="sng">
                      <a:noFill/>
                      <a:prstDash val="solid"/>
                    </a:lnB>
                    <a:noFill/>
                  </a:tcPr>
                </a:tc>
                <a:tc>
                  <a:txBody>
                    <a:bodyPr/>
                    <a:lstStyle/>
                    <a:p>
                      <a:pPr rtl="0" fontAlgn="base">
                        <a:lnSpc>
                          <a:spcPts val="1275"/>
                        </a:lnSpc>
                      </a:pPr>
                      <a:r>
                        <a:rPr lang="en-US" sz="1200" cap="none" spc="0">
                          <a:solidFill>
                            <a:schemeClr val="tx1"/>
                          </a:solidFill>
                          <a:effectLst/>
                          <a:latin typeface="Aptos"/>
                        </a:rPr>
                        <a:t>Start of 2025-2026 Program Year </a:t>
                      </a:r>
                    </a:p>
                  </a:txBody>
                  <a:tcPr marL="64008" marR="45720" marT="38944" marB="91440">
                    <a:lnL w="12700" cmpd="sng">
                      <a:noFill/>
                      <a:prstDash val="solid"/>
                    </a:lnL>
                    <a:lnR w="12700" cmpd="sng">
                      <a:noFill/>
                      <a:prstDash val="solid"/>
                    </a:lnR>
                    <a:lnT w="12700" cmpd="sng">
                      <a:noFill/>
                      <a:prstDash val="solid"/>
                    </a:lnT>
                    <a:lnB w="12700" cmpd="sng">
                      <a:noFill/>
                      <a:prstDash val="solid"/>
                    </a:lnB>
                    <a:noFill/>
                  </a:tcPr>
                </a:tc>
                <a:tc>
                  <a:txBody>
                    <a:bodyPr/>
                    <a:lstStyle/>
                    <a:p>
                      <a:pPr rtl="0" fontAlgn="base">
                        <a:lnSpc>
                          <a:spcPts val="1275"/>
                        </a:lnSpc>
                      </a:pPr>
                      <a:r>
                        <a:rPr lang="en-US" sz="1200" cap="none" spc="0">
                          <a:solidFill>
                            <a:schemeClr val="tx1"/>
                          </a:solidFill>
                          <a:effectLst/>
                          <a:latin typeface="Aptos"/>
                        </a:rPr>
                        <a:t>N/A </a:t>
                      </a:r>
                    </a:p>
                  </a:txBody>
                  <a:tcPr marL="64008" marR="45720" marT="38944" marB="9144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12826583"/>
                  </a:ext>
                </a:extLst>
              </a:tr>
            </a:tbl>
          </a:graphicData>
        </a:graphic>
      </p:graphicFrame>
      <p:sp>
        <p:nvSpPr>
          <p:cNvPr id="7" name="Title 1">
            <a:extLst>
              <a:ext uri="{FF2B5EF4-FFF2-40B4-BE49-F238E27FC236}">
                <a16:creationId xmlns:a16="http://schemas.microsoft.com/office/drawing/2014/main" id="{79D9B977-4EDA-DE0F-0807-13E02AC6C47D}"/>
              </a:ext>
            </a:extLst>
          </p:cNvPr>
          <p:cNvSpPr>
            <a:spLocks noGrp="1"/>
          </p:cNvSpPr>
          <p:nvPr>
            <p:ph type="title"/>
          </p:nvPr>
        </p:nvSpPr>
        <p:spPr>
          <a:xfrm>
            <a:off x="383259" y="191867"/>
            <a:ext cx="8229600" cy="1039091"/>
          </a:xfrm>
        </p:spPr>
        <p:txBody>
          <a:bodyPr/>
          <a:lstStyle/>
          <a:p>
            <a:r>
              <a:rPr lang="en-US" b="1">
                <a:cs typeface="Arial"/>
              </a:rPr>
              <a:t>Timeline</a:t>
            </a:r>
            <a:endParaRPr lang="en-US" b="1"/>
          </a:p>
        </p:txBody>
      </p:sp>
    </p:spTree>
    <p:extLst>
      <p:ext uri="{BB962C8B-B14F-4D97-AF65-F5344CB8AC3E}">
        <p14:creationId xmlns:p14="http://schemas.microsoft.com/office/powerpoint/2010/main" val="2215990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51B15-BF10-6ACD-6566-7A13E14EB830}"/>
              </a:ext>
            </a:extLst>
          </p:cNvPr>
          <p:cNvSpPr>
            <a:spLocks noGrp="1"/>
          </p:cNvSpPr>
          <p:nvPr>
            <p:ph type="title"/>
          </p:nvPr>
        </p:nvSpPr>
        <p:spPr>
          <a:xfrm>
            <a:off x="428919" y="741391"/>
            <a:ext cx="2591866" cy="1616203"/>
          </a:xfrm>
        </p:spPr>
        <p:txBody>
          <a:bodyPr vert="horz" lIns="91440" tIns="45720" rIns="91440" bIns="45720" rtlCol="0" anchor="b">
            <a:normAutofit/>
          </a:bodyPr>
          <a:lstStyle/>
          <a:p>
            <a:pPr defTabSz="914400"/>
            <a:r>
              <a:rPr lang="en-US" sz="2800" b="1" kern="1200">
                <a:latin typeface="+mj-lt"/>
                <a:ea typeface="+mj-ea"/>
                <a:cs typeface="+mj-cs"/>
              </a:rPr>
              <a:t>2025- 2029 Consolidated Plan</a:t>
            </a:r>
          </a:p>
        </p:txBody>
      </p:sp>
      <p:sp>
        <p:nvSpPr>
          <p:cNvPr id="9" name="Content Placeholder 8">
            <a:extLst>
              <a:ext uri="{FF2B5EF4-FFF2-40B4-BE49-F238E27FC236}">
                <a16:creationId xmlns:a16="http://schemas.microsoft.com/office/drawing/2014/main" id="{2A5021E5-A986-0B69-68DD-EF6F44E33F6D}"/>
              </a:ext>
            </a:extLst>
          </p:cNvPr>
          <p:cNvSpPr>
            <a:spLocks noGrp="1"/>
          </p:cNvSpPr>
          <p:nvPr>
            <p:ph idx="1"/>
          </p:nvPr>
        </p:nvSpPr>
        <p:spPr>
          <a:xfrm>
            <a:off x="195390" y="2533476"/>
            <a:ext cx="3053995" cy="3447832"/>
          </a:xfrm>
        </p:spPr>
        <p:txBody>
          <a:bodyPr vert="horz" lIns="91440" tIns="45720" rIns="91440" bIns="45720" rtlCol="0" anchor="t">
            <a:normAutofit/>
          </a:bodyPr>
          <a:lstStyle/>
          <a:p>
            <a:pPr defTabSz="914400">
              <a:lnSpc>
                <a:spcPct val="150000"/>
              </a:lnSpc>
              <a:spcBef>
                <a:spcPts val="1000"/>
              </a:spcBef>
            </a:pPr>
            <a:r>
              <a:rPr lang="en-US" sz="1700">
                <a:cs typeface="Arial"/>
              </a:rPr>
              <a:t>Engagement </a:t>
            </a:r>
            <a:endParaRPr lang="en-US"/>
          </a:p>
          <a:p>
            <a:pPr defTabSz="914400">
              <a:lnSpc>
                <a:spcPct val="150000"/>
              </a:lnSpc>
              <a:spcBef>
                <a:spcPts val="1000"/>
              </a:spcBef>
            </a:pPr>
            <a:r>
              <a:rPr lang="en-US" sz="1700">
                <a:cs typeface="Arial"/>
              </a:rPr>
              <a:t>Current Findings</a:t>
            </a:r>
          </a:p>
          <a:p>
            <a:pPr defTabSz="914400">
              <a:lnSpc>
                <a:spcPct val="150000"/>
              </a:lnSpc>
              <a:spcBef>
                <a:spcPts val="1000"/>
              </a:spcBef>
            </a:pPr>
            <a:r>
              <a:rPr lang="en-US" sz="1700">
                <a:cs typeface="Arial"/>
              </a:rPr>
              <a:t>Equity Plan</a:t>
            </a:r>
          </a:p>
          <a:p>
            <a:pPr defTabSz="914400">
              <a:lnSpc>
                <a:spcPct val="150000"/>
              </a:lnSpc>
              <a:spcBef>
                <a:spcPts val="1000"/>
              </a:spcBef>
            </a:pPr>
            <a:r>
              <a:rPr lang="en-US" sz="1700">
                <a:cs typeface="Arial"/>
              </a:rPr>
              <a:t>2025-2029 Consolidated Plan will be finalized in the </a:t>
            </a:r>
            <a:r>
              <a:rPr lang="en-US" sz="1700" b="1">
                <a:cs typeface="Arial"/>
              </a:rPr>
              <a:t>Spring of 2025</a:t>
            </a:r>
            <a:r>
              <a:rPr lang="en-US" sz="1700">
                <a:cs typeface="Arial"/>
              </a:rPr>
              <a:t>!</a:t>
            </a:r>
          </a:p>
          <a:p>
            <a:pPr defTabSz="914400">
              <a:lnSpc>
                <a:spcPct val="150000"/>
              </a:lnSpc>
              <a:spcBef>
                <a:spcPts val="1000"/>
              </a:spcBef>
            </a:pPr>
            <a:endParaRPr lang="en-US" sz="1700">
              <a:cs typeface="Arial"/>
            </a:endParaRPr>
          </a:p>
          <a:p>
            <a:pPr marL="0" indent="0" defTabSz="914400">
              <a:spcBef>
                <a:spcPts val="1000"/>
              </a:spcBef>
              <a:buNone/>
            </a:pPr>
            <a:endParaRPr lang="en-US" sz="1700" b="1">
              <a:cs typeface="Arial"/>
            </a:endParaRPr>
          </a:p>
        </p:txBody>
      </p:sp>
      <p:pic>
        <p:nvPicPr>
          <p:cNvPr id="4" name="Content Placeholder 3" descr="A city with many buildings and a body of water in the background.">
            <a:extLst>
              <a:ext uri="{FF2B5EF4-FFF2-40B4-BE49-F238E27FC236}">
                <a16:creationId xmlns:a16="http://schemas.microsoft.com/office/drawing/2014/main" id="{CB6D26B1-85EB-6BA9-EA3D-6D95CE4E4595}"/>
              </a:ext>
            </a:extLst>
          </p:cNvPr>
          <p:cNvPicPr>
            <a:picLocks noChangeAspect="1"/>
          </p:cNvPicPr>
          <p:nvPr/>
        </p:nvPicPr>
        <p:blipFill>
          <a:blip r:embed="rId3"/>
          <a:srcRect l="15688" r="32832"/>
          <a:stretch/>
        </p:blipFill>
        <p:spPr>
          <a:xfrm>
            <a:off x="3703784" y="741053"/>
            <a:ext cx="5139709" cy="3513768"/>
          </a:xfrm>
          <a:prstGeom prst="rect">
            <a:avLst/>
          </a:prstGeom>
        </p:spPr>
      </p:pic>
      <p:grpSp>
        <p:nvGrpSpPr>
          <p:cNvPr id="30" name="Group 29">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051478" y="0"/>
            <a:ext cx="92522" cy="6858000"/>
            <a:chOff x="12068638" y="0"/>
            <a:chExt cx="123362" cy="6858000"/>
          </a:xfrm>
        </p:grpSpPr>
        <p:sp>
          <p:nvSpPr>
            <p:cNvPr id="20" name="Rectangle 19">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0764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B0F8E-B908-12F5-647F-941E3AB4B2A1}"/>
              </a:ext>
            </a:extLst>
          </p:cNvPr>
          <p:cNvSpPr>
            <a:spLocks noGrp="1"/>
          </p:cNvSpPr>
          <p:nvPr>
            <p:ph type="title"/>
          </p:nvPr>
        </p:nvSpPr>
        <p:spPr>
          <a:xfrm>
            <a:off x="1201030" y="-518"/>
            <a:ext cx="7015741" cy="1039091"/>
          </a:xfrm>
        </p:spPr>
        <p:txBody>
          <a:bodyPr>
            <a:normAutofit/>
          </a:bodyPr>
          <a:lstStyle/>
          <a:p>
            <a:r>
              <a:rPr lang="en-US" sz="3200" b="1">
                <a:cs typeface="Arial"/>
              </a:rPr>
              <a:t>Threshold Requirements</a:t>
            </a:r>
            <a:endParaRPr lang="en-US" sz="3200" b="1"/>
          </a:p>
        </p:txBody>
      </p:sp>
      <p:sp>
        <p:nvSpPr>
          <p:cNvPr id="3" name="Content Placeholder 2">
            <a:extLst>
              <a:ext uri="{FF2B5EF4-FFF2-40B4-BE49-F238E27FC236}">
                <a16:creationId xmlns:a16="http://schemas.microsoft.com/office/drawing/2014/main" id="{9BBAE185-CDCC-5350-E3B5-D8C67FAA6619}"/>
              </a:ext>
            </a:extLst>
          </p:cNvPr>
          <p:cNvSpPr>
            <a:spLocks noGrp="1"/>
          </p:cNvSpPr>
          <p:nvPr>
            <p:ph idx="1"/>
          </p:nvPr>
        </p:nvSpPr>
        <p:spPr>
          <a:xfrm>
            <a:off x="142952" y="951026"/>
            <a:ext cx="4290618" cy="5433929"/>
          </a:xfrm>
          <a:ln>
            <a:solidFill>
              <a:schemeClr val="tx1"/>
            </a:solidFill>
          </a:ln>
        </p:spPr>
        <p:txBody>
          <a:bodyPr vert="horz" lIns="91440" tIns="45720" rIns="91440" bIns="45720" rtlCol="0" anchor="t">
            <a:normAutofit/>
          </a:bodyPr>
          <a:lstStyle/>
          <a:p>
            <a:pPr marL="0" indent="0">
              <a:lnSpc>
                <a:spcPct val="210000"/>
              </a:lnSpc>
              <a:buNone/>
            </a:pPr>
            <a:r>
              <a:rPr lang="en-US" sz="1150" b="1">
                <a:cs typeface="Arial"/>
              </a:rPr>
              <a:t>Eligible Applicants - </a:t>
            </a:r>
            <a:endParaRPr lang="en-US" sz="1150">
              <a:cs typeface="Arial"/>
            </a:endParaRPr>
          </a:p>
          <a:p>
            <a:pPr marL="800100">
              <a:lnSpc>
                <a:spcPct val="210000"/>
              </a:lnSpc>
              <a:spcBef>
                <a:spcPts val="20"/>
              </a:spcBef>
              <a:buAutoNum type="arabicPeriod"/>
            </a:pPr>
            <a:r>
              <a:rPr lang="en-US" sz="1150">
                <a:latin typeface="Arial"/>
                <a:cs typeface="Arial"/>
              </a:rPr>
              <a:t>Eligible municipalities that do not receive CDBG or HOME entitlement funds directly.  </a:t>
            </a:r>
          </a:p>
          <a:p>
            <a:pPr marL="800100" lvl="1" indent="-342900">
              <a:lnSpc>
                <a:spcPct val="210000"/>
              </a:lnSpc>
              <a:spcBef>
                <a:spcPts val="20"/>
              </a:spcBef>
              <a:buAutoNum type="arabicPeriod"/>
            </a:pPr>
            <a:r>
              <a:rPr lang="en-US" sz="1150">
                <a:latin typeface="Arial"/>
                <a:cs typeface="Arial"/>
              </a:rPr>
              <a:t>For-profit corporations, partnerships, joint ventures, limited liability companies, or sole proprietors (Development of affordable housing units projects only). </a:t>
            </a:r>
          </a:p>
          <a:p>
            <a:pPr marL="800100" lvl="1" indent="-342900">
              <a:lnSpc>
                <a:spcPct val="210000"/>
              </a:lnSpc>
              <a:spcBef>
                <a:spcPts val="20"/>
              </a:spcBef>
              <a:buAutoNum type="arabicPeriod"/>
            </a:pPr>
            <a:r>
              <a:rPr lang="en-US" sz="1150">
                <a:latin typeface="Arial"/>
                <a:cs typeface="Arial"/>
              </a:rPr>
              <a:t>Private incorporated non-profit agencies with IRS 501(c)(3) designation. Applicant may be required to submit verification of IRS 501(c)(3) status if requested by HCD. </a:t>
            </a:r>
          </a:p>
          <a:p>
            <a:pPr marL="800100" lvl="1" indent="-342900">
              <a:lnSpc>
                <a:spcPct val="210000"/>
              </a:lnSpc>
              <a:spcBef>
                <a:spcPts val="20"/>
              </a:spcBef>
              <a:buAutoNum type="arabicPeriod"/>
            </a:pPr>
            <a:r>
              <a:rPr lang="en-US" sz="1150">
                <a:latin typeface="Arial"/>
                <a:cs typeface="Arial"/>
              </a:rPr>
              <a:t>Public Housing Authorities </a:t>
            </a:r>
          </a:p>
          <a:p>
            <a:pPr marL="800100" lvl="1" indent="-342900">
              <a:lnSpc>
                <a:spcPct val="210000"/>
              </a:lnSpc>
              <a:spcBef>
                <a:spcPts val="20"/>
              </a:spcBef>
              <a:buAutoNum type="arabicPeriod"/>
            </a:pPr>
            <a:endParaRPr lang="en-US" sz="1500">
              <a:cs typeface="Arial"/>
            </a:endParaRPr>
          </a:p>
          <a:p>
            <a:endParaRPr lang="en-US">
              <a:cs typeface="Arial"/>
            </a:endParaRPr>
          </a:p>
        </p:txBody>
      </p:sp>
      <p:sp>
        <p:nvSpPr>
          <p:cNvPr id="5" name="Content Placeholder 2">
            <a:extLst>
              <a:ext uri="{FF2B5EF4-FFF2-40B4-BE49-F238E27FC236}">
                <a16:creationId xmlns:a16="http://schemas.microsoft.com/office/drawing/2014/main" id="{50E5A9E9-E11B-EBA0-4CBF-993B2F571525}"/>
              </a:ext>
            </a:extLst>
          </p:cNvPr>
          <p:cNvSpPr txBox="1">
            <a:spLocks/>
          </p:cNvSpPr>
          <p:nvPr/>
        </p:nvSpPr>
        <p:spPr>
          <a:xfrm>
            <a:off x="4707147" y="949383"/>
            <a:ext cx="4279936" cy="5433929"/>
          </a:xfrm>
          <a:prstGeom prst="rect">
            <a:avLst/>
          </a:prstGeom>
          <a:ln>
            <a:solidFill>
              <a:schemeClr val="tx1"/>
            </a:solidFill>
          </a:ln>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210000"/>
              </a:lnSpc>
              <a:buNone/>
            </a:pPr>
            <a:r>
              <a:rPr lang="en-US" sz="1150" b="1">
                <a:cs typeface="Arial"/>
              </a:rPr>
              <a:t>Eligibility Requirements - </a:t>
            </a:r>
            <a:r>
              <a:rPr lang="en-US" sz="1150">
                <a:latin typeface="Arial"/>
                <a:cs typeface="Arial"/>
              </a:rPr>
              <a:t>To be considered eligible, projects seeking funding through this program must meet the following requirement</a:t>
            </a:r>
            <a:r>
              <a:rPr lang="en-US" sz="1150">
                <a:cs typeface="Arial"/>
              </a:rPr>
              <a:t>: </a:t>
            </a:r>
            <a:endParaRPr lang="en-US" sz="1150" b="1">
              <a:cs typeface="Arial"/>
            </a:endParaRPr>
          </a:p>
          <a:p>
            <a:pPr lvl="1">
              <a:lnSpc>
                <a:spcPct val="200000"/>
              </a:lnSpc>
              <a:spcBef>
                <a:spcPts val="20"/>
              </a:spcBef>
              <a:buAutoNum type="arabicPeriod"/>
            </a:pPr>
            <a:r>
              <a:rPr lang="en-US" sz="1150">
                <a:latin typeface="Arial"/>
                <a:cs typeface="Arial"/>
              </a:rPr>
              <a:t>Be located wholly within Salt Lake County. </a:t>
            </a:r>
          </a:p>
          <a:p>
            <a:pPr lvl="1">
              <a:lnSpc>
                <a:spcPct val="200000"/>
              </a:lnSpc>
              <a:spcBef>
                <a:spcPts val="20"/>
              </a:spcBef>
              <a:buAutoNum type="arabicPeriod"/>
            </a:pPr>
            <a:r>
              <a:rPr lang="en-US" sz="1150">
                <a:latin typeface="Arial"/>
                <a:cs typeface="Arial"/>
              </a:rPr>
              <a:t>Comply with CDBG, HOME, and ESG regulations. This includes compliance with Davis Bacon Wage Requirements, Section 3, National Environmental Policy Act, Buy America Build America, and any other requirements as outlined in 24 CFR 570. </a:t>
            </a:r>
          </a:p>
          <a:p>
            <a:pPr lvl="1">
              <a:lnSpc>
                <a:spcPct val="200000"/>
              </a:lnSpc>
              <a:spcBef>
                <a:spcPts val="20"/>
              </a:spcBef>
              <a:buAutoNum type="arabicPeriod"/>
            </a:pPr>
            <a:r>
              <a:rPr lang="en-US" sz="1150">
                <a:latin typeface="Arial"/>
                <a:cs typeface="Arial"/>
              </a:rPr>
              <a:t>Demonstrate the ability to expend funds between July 1, 2025, and June 30, 2026.  </a:t>
            </a:r>
          </a:p>
          <a:p>
            <a:pPr lvl="1">
              <a:lnSpc>
                <a:spcPct val="200000"/>
              </a:lnSpc>
              <a:spcBef>
                <a:spcPts val="20"/>
              </a:spcBef>
              <a:buAutoNum type="arabicPeriod"/>
            </a:pPr>
            <a:r>
              <a:rPr lang="en-US" sz="1150">
                <a:latin typeface="Arial"/>
                <a:cs typeface="Arial"/>
              </a:rPr>
              <a:t>Be in good standing if the applicant or the project previously received funding from the </a:t>
            </a:r>
            <a:r>
              <a:rPr lang="en-US" sz="1150" err="1">
                <a:latin typeface="Arial"/>
                <a:cs typeface="Arial"/>
              </a:rPr>
              <a:t>SLCo</a:t>
            </a:r>
            <a:r>
              <a:rPr lang="en-US" sz="1150">
                <a:latin typeface="Arial"/>
                <a:cs typeface="Arial"/>
              </a:rPr>
              <a:t> Office of Regional Development, or the </a:t>
            </a:r>
            <a:r>
              <a:rPr lang="en-US" sz="1150" err="1">
                <a:latin typeface="Arial"/>
                <a:cs typeface="Arial"/>
              </a:rPr>
              <a:t>SLCo</a:t>
            </a:r>
            <a:r>
              <a:rPr lang="en-US" sz="1150">
                <a:latin typeface="Arial"/>
                <a:cs typeface="Arial"/>
              </a:rPr>
              <a:t> Division of Housing &amp; Community Development.  </a:t>
            </a:r>
          </a:p>
          <a:p>
            <a:pPr lvl="1">
              <a:lnSpc>
                <a:spcPct val="210000"/>
              </a:lnSpc>
              <a:spcBef>
                <a:spcPts val="20"/>
              </a:spcBef>
            </a:pPr>
            <a:endParaRPr lang="en-US" sz="1500">
              <a:cs typeface="Arial"/>
            </a:endParaRPr>
          </a:p>
          <a:p>
            <a:endParaRPr lang="en-US">
              <a:cs typeface="Arial"/>
            </a:endParaRPr>
          </a:p>
        </p:txBody>
      </p:sp>
    </p:spTree>
    <p:extLst>
      <p:ext uri="{BB962C8B-B14F-4D97-AF65-F5344CB8AC3E}">
        <p14:creationId xmlns:p14="http://schemas.microsoft.com/office/powerpoint/2010/main" val="2397323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036C-3EA7-F1CF-DFC1-D8D20B1ACC79}"/>
              </a:ext>
            </a:extLst>
          </p:cNvPr>
          <p:cNvSpPr>
            <a:spLocks noGrp="1"/>
          </p:cNvSpPr>
          <p:nvPr>
            <p:ph type="title"/>
          </p:nvPr>
        </p:nvSpPr>
        <p:spPr>
          <a:xfrm>
            <a:off x="457200" y="524786"/>
            <a:ext cx="8229600" cy="1039091"/>
          </a:xfrm>
        </p:spPr>
        <p:txBody>
          <a:bodyPr/>
          <a:lstStyle/>
          <a:p>
            <a:r>
              <a:rPr lang="en-US" sz="3900" b="1">
                <a:cs typeface="Arial"/>
              </a:rPr>
              <a:t>Funding Priorities</a:t>
            </a:r>
            <a:endParaRPr lang="en-US"/>
          </a:p>
        </p:txBody>
      </p:sp>
      <p:sp>
        <p:nvSpPr>
          <p:cNvPr id="3" name="Content Placeholder 2">
            <a:extLst>
              <a:ext uri="{FF2B5EF4-FFF2-40B4-BE49-F238E27FC236}">
                <a16:creationId xmlns:a16="http://schemas.microsoft.com/office/drawing/2014/main" id="{948BFDC9-D418-E248-D428-07DA1E1C3C70}"/>
              </a:ext>
            </a:extLst>
          </p:cNvPr>
          <p:cNvSpPr>
            <a:spLocks noGrp="1"/>
          </p:cNvSpPr>
          <p:nvPr>
            <p:ph idx="1"/>
          </p:nvPr>
        </p:nvSpPr>
        <p:spPr>
          <a:xfrm>
            <a:off x="457200" y="1563984"/>
            <a:ext cx="8229600" cy="5048462"/>
          </a:xfrm>
        </p:spPr>
        <p:txBody>
          <a:bodyPr vert="horz" lIns="91440" tIns="45720" rIns="91440" bIns="45720" rtlCol="0" anchor="t">
            <a:noAutofit/>
          </a:bodyPr>
          <a:lstStyle/>
          <a:p>
            <a:pPr marL="0" indent="0">
              <a:lnSpc>
                <a:spcPct val="150000"/>
              </a:lnSpc>
              <a:buNone/>
            </a:pPr>
            <a:r>
              <a:rPr lang="en-US" sz="1500" b="1">
                <a:latin typeface="Arial"/>
                <a:cs typeface="Arial"/>
              </a:rPr>
              <a:t>Funding will be prioritized to applications that provide a clear connection to the following objectives:</a:t>
            </a:r>
            <a:endParaRPr lang="en-US" sz="1500" b="1">
              <a:cs typeface="Arial"/>
            </a:endParaRPr>
          </a:p>
          <a:p>
            <a:pPr>
              <a:lnSpc>
                <a:spcPct val="150000"/>
              </a:lnSpc>
              <a:buAutoNum type="arabicPeriod"/>
            </a:pPr>
            <a:r>
              <a:rPr lang="en-US" sz="1500">
                <a:latin typeface="Arial"/>
                <a:cs typeface="Arial"/>
              </a:rPr>
              <a:t>Housing</a:t>
            </a:r>
          </a:p>
          <a:p>
            <a:pPr marL="1028700" lvl="1">
              <a:lnSpc>
                <a:spcPct val="150000"/>
              </a:lnSpc>
              <a:buAutoNum type="alphaLcParenR"/>
            </a:pPr>
            <a:r>
              <a:rPr lang="en-US" sz="1500">
                <a:latin typeface="Arial"/>
                <a:cs typeface="Arial"/>
              </a:rPr>
              <a:t>Housing Rehabilitation</a:t>
            </a:r>
          </a:p>
          <a:p>
            <a:pPr marL="1028700" lvl="1">
              <a:lnSpc>
                <a:spcPct val="150000"/>
              </a:lnSpc>
              <a:buAutoNum type="alphaLcParenR"/>
            </a:pPr>
            <a:r>
              <a:rPr lang="en-US" sz="1500">
                <a:latin typeface="Arial"/>
                <a:cs typeface="Arial"/>
              </a:rPr>
              <a:t>Rental Housing</a:t>
            </a:r>
          </a:p>
          <a:p>
            <a:pPr marL="1028700" lvl="1">
              <a:lnSpc>
                <a:spcPct val="150000"/>
              </a:lnSpc>
              <a:buAutoNum type="alphaLcParenR"/>
            </a:pPr>
            <a:r>
              <a:rPr lang="en-US" sz="1500">
                <a:latin typeface="Arial"/>
                <a:cs typeface="Arial"/>
              </a:rPr>
              <a:t>Rental Assistance</a:t>
            </a:r>
          </a:p>
          <a:p>
            <a:pPr>
              <a:lnSpc>
                <a:spcPct val="150000"/>
              </a:lnSpc>
              <a:buAutoNum type="arabicPeriod"/>
            </a:pPr>
            <a:r>
              <a:rPr lang="en-US" sz="1500">
                <a:latin typeface="Arial"/>
                <a:cs typeface="Arial"/>
              </a:rPr>
              <a:t>Neighborhood/Community Improvements</a:t>
            </a:r>
          </a:p>
          <a:p>
            <a:pPr lvl="1">
              <a:lnSpc>
                <a:spcPct val="150000"/>
              </a:lnSpc>
              <a:buAutoNum type="arabicPeriod"/>
            </a:pPr>
            <a:r>
              <a:rPr lang="en-US" sz="1500">
                <a:latin typeface="Arial"/>
                <a:cs typeface="Arial"/>
              </a:rPr>
              <a:t>Infrastructure</a:t>
            </a:r>
          </a:p>
          <a:p>
            <a:pPr lvl="1">
              <a:lnSpc>
                <a:spcPct val="150000"/>
              </a:lnSpc>
              <a:buAutoNum type="arabicPeriod"/>
            </a:pPr>
            <a:r>
              <a:rPr lang="en-US" sz="1500">
                <a:latin typeface="Arial"/>
                <a:cs typeface="Arial"/>
              </a:rPr>
              <a:t>Public Facilities</a:t>
            </a:r>
          </a:p>
          <a:p>
            <a:pPr>
              <a:lnSpc>
                <a:spcPct val="150000"/>
              </a:lnSpc>
              <a:buAutoNum type="arabicPeriod"/>
            </a:pPr>
            <a:r>
              <a:rPr lang="en-US" sz="1500">
                <a:latin typeface="Arial"/>
                <a:cs typeface="Arial"/>
              </a:rPr>
              <a:t>Essential Services, which are defined by HUD as case management, childcare, education services, employment assistance and job training, outpatient health services, legal services, life skills training, mental health services, substance abuse treatment services, transportation, and services for special populations.</a:t>
            </a:r>
          </a:p>
          <a:p>
            <a:pPr marL="0" indent="0">
              <a:buNone/>
            </a:pPr>
            <a:endParaRPr lang="en-US">
              <a:cs typeface="Arial"/>
            </a:endParaRPr>
          </a:p>
        </p:txBody>
      </p:sp>
    </p:spTree>
    <p:extLst>
      <p:ext uri="{BB962C8B-B14F-4D97-AF65-F5344CB8AC3E}">
        <p14:creationId xmlns:p14="http://schemas.microsoft.com/office/powerpoint/2010/main" val="2291490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A7ADD-1761-BEE9-A737-23726208C239}"/>
              </a:ext>
            </a:extLst>
          </p:cNvPr>
          <p:cNvSpPr>
            <a:spLocks noGrp="1"/>
          </p:cNvSpPr>
          <p:nvPr>
            <p:ph type="title"/>
          </p:nvPr>
        </p:nvSpPr>
        <p:spPr/>
        <p:txBody>
          <a:bodyPr/>
          <a:lstStyle/>
          <a:p>
            <a:r>
              <a:rPr lang="en-US" b="1">
                <a:cs typeface="Arial"/>
              </a:rPr>
              <a:t>Funding Leverage and Match</a:t>
            </a:r>
            <a:endParaRPr lang="en-US" b="1"/>
          </a:p>
        </p:txBody>
      </p:sp>
      <p:sp>
        <p:nvSpPr>
          <p:cNvPr id="3" name="Content Placeholder 2">
            <a:extLst>
              <a:ext uri="{FF2B5EF4-FFF2-40B4-BE49-F238E27FC236}">
                <a16:creationId xmlns:a16="http://schemas.microsoft.com/office/drawing/2014/main" id="{CD366847-BBDA-1D85-69A2-E018CC86C633}"/>
              </a:ext>
            </a:extLst>
          </p:cNvPr>
          <p:cNvSpPr>
            <a:spLocks noGrp="1"/>
          </p:cNvSpPr>
          <p:nvPr>
            <p:ph idx="1"/>
          </p:nvPr>
        </p:nvSpPr>
        <p:spPr/>
        <p:txBody>
          <a:bodyPr vert="horz" lIns="91440" tIns="45720" rIns="91440" bIns="45720" rtlCol="0" anchor="t">
            <a:normAutofit/>
          </a:bodyPr>
          <a:lstStyle/>
          <a:p>
            <a:r>
              <a:rPr lang="en-US">
                <a:cs typeface="Arial"/>
              </a:rPr>
              <a:t>Match may be required for some funding sources</a:t>
            </a:r>
          </a:p>
          <a:p>
            <a:pPr lvl="1"/>
            <a:r>
              <a:rPr lang="en-US">
                <a:cs typeface="Arial"/>
              </a:rPr>
              <a:t>HOME (25%)</a:t>
            </a:r>
          </a:p>
          <a:p>
            <a:pPr lvl="1"/>
            <a:r>
              <a:rPr lang="en-US">
                <a:cs typeface="Arial"/>
              </a:rPr>
              <a:t>SSBG (25%)</a:t>
            </a:r>
          </a:p>
          <a:p>
            <a:pPr lvl="1"/>
            <a:r>
              <a:rPr lang="en-US">
                <a:cs typeface="Arial"/>
              </a:rPr>
              <a:t>ESG (100%)</a:t>
            </a:r>
          </a:p>
          <a:p>
            <a:r>
              <a:rPr lang="en-US">
                <a:cs typeface="Arial"/>
              </a:rPr>
              <a:t>Leverage will be considered as part of application scoring</a:t>
            </a:r>
          </a:p>
        </p:txBody>
      </p:sp>
      <p:pic>
        <p:nvPicPr>
          <p:cNvPr id="4" name="Graphic 3" descr="Coins with solid fill">
            <a:extLst>
              <a:ext uri="{FF2B5EF4-FFF2-40B4-BE49-F238E27FC236}">
                <a16:creationId xmlns:a16="http://schemas.microsoft.com/office/drawing/2014/main" id="{38AA13FB-E2BF-388F-47FF-0217B160515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47389" y="2608604"/>
            <a:ext cx="1950576" cy="1950576"/>
          </a:xfrm>
          <a:prstGeom prst="rect">
            <a:avLst/>
          </a:prstGeom>
        </p:spPr>
      </p:pic>
    </p:spTree>
    <p:extLst>
      <p:ext uri="{BB962C8B-B14F-4D97-AF65-F5344CB8AC3E}">
        <p14:creationId xmlns:p14="http://schemas.microsoft.com/office/powerpoint/2010/main" val="291497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0115-E24B-1D56-44A4-ADC7013263D4}"/>
              </a:ext>
            </a:extLst>
          </p:cNvPr>
          <p:cNvSpPr>
            <a:spLocks noGrp="1"/>
          </p:cNvSpPr>
          <p:nvPr>
            <p:ph type="title"/>
          </p:nvPr>
        </p:nvSpPr>
        <p:spPr>
          <a:xfrm>
            <a:off x="-157901" y="679306"/>
            <a:ext cx="9456985" cy="1039091"/>
          </a:xfrm>
        </p:spPr>
        <p:txBody>
          <a:bodyPr>
            <a:normAutofit fontScale="90000"/>
          </a:bodyPr>
          <a:lstStyle/>
          <a:p>
            <a:br>
              <a:rPr lang="en-US" sz="3200" b="1">
                <a:cs typeface="Arial"/>
              </a:rPr>
            </a:br>
            <a:r>
              <a:rPr lang="en-US" sz="3200" b="1">
                <a:cs typeface="Arial"/>
              </a:rPr>
              <a:t>Funding Sources and Estimated Funding Amount</a:t>
            </a:r>
            <a:br>
              <a:rPr lang="en-US" b="1">
                <a:cs typeface="Arial"/>
              </a:rPr>
            </a:br>
            <a:endParaRPr lang="en-US" b="1"/>
          </a:p>
        </p:txBody>
      </p:sp>
      <p:sp>
        <p:nvSpPr>
          <p:cNvPr id="6" name="TextBox 5">
            <a:extLst>
              <a:ext uri="{FF2B5EF4-FFF2-40B4-BE49-F238E27FC236}">
                <a16:creationId xmlns:a16="http://schemas.microsoft.com/office/drawing/2014/main" id="{B5234CD3-5E91-D1B8-A61C-820752CC7DE0}"/>
              </a:ext>
            </a:extLst>
          </p:cNvPr>
          <p:cNvSpPr txBox="1"/>
          <p:nvPr/>
        </p:nvSpPr>
        <p:spPr>
          <a:xfrm>
            <a:off x="899214" y="5332561"/>
            <a:ext cx="7914378" cy="8145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ts val="1477"/>
              </a:lnSpc>
            </a:pPr>
            <a:r>
              <a:rPr lang="en-US" sz="1100" b="1">
                <a:highlight>
                  <a:srgbClr val="FFFFFF"/>
                </a:highlight>
                <a:latin typeface="Aptos"/>
                <a:cs typeface="Segoe UI"/>
              </a:rPr>
              <a:t>The minimum request is $100,000. There is no maximum award, but funds are limited to the amounts listed above.</a:t>
            </a:r>
            <a:endParaRPr lang="en-US" b="1"/>
          </a:p>
          <a:p>
            <a:pPr>
              <a:lnSpc>
                <a:spcPts val="1477"/>
              </a:lnSpc>
            </a:pPr>
            <a:endParaRPr lang="en-US" sz="1100">
              <a:highlight>
                <a:srgbClr val="FFFFFF"/>
              </a:highlight>
              <a:latin typeface="Aptos"/>
              <a:cs typeface="Segoe UI"/>
            </a:endParaRPr>
          </a:p>
          <a:p>
            <a:pPr>
              <a:lnSpc>
                <a:spcPts val="1390"/>
              </a:lnSpc>
            </a:pPr>
            <a:r>
              <a:rPr lang="en-US" sz="800">
                <a:highlight>
                  <a:srgbClr val="FFFFFF"/>
                </a:highlight>
                <a:latin typeface="Arial"/>
                <a:cs typeface="Segoe UI"/>
              </a:rPr>
              <a:t>*The amounts above are estimates based on the most current guidance from HUD and may not reflect the actual amounts available to award and are subject to change.</a:t>
            </a:r>
            <a:r>
              <a:rPr lang="en-US" sz="800">
                <a:highlight>
                  <a:srgbClr val="FFFFFF"/>
                </a:highlight>
                <a:latin typeface="Arial"/>
                <a:cs typeface="Arial"/>
              </a:rPr>
              <a:t> </a:t>
            </a:r>
          </a:p>
          <a:p>
            <a:pPr>
              <a:lnSpc>
                <a:spcPts val="1390"/>
              </a:lnSpc>
            </a:pPr>
            <a:r>
              <a:rPr lang="en-US" sz="800">
                <a:highlight>
                  <a:srgbClr val="FFFFFF"/>
                </a:highlight>
                <a:latin typeface="Arial"/>
                <a:cs typeface="Segoe UI"/>
              </a:rPr>
              <a:t>** Up to 15% of the CDBG allocation can fund public service activities, as outlined in 24 CFR 570.201(e)</a:t>
            </a:r>
            <a:r>
              <a:rPr lang="en-US" sz="800">
                <a:highlight>
                  <a:srgbClr val="FFFFFF"/>
                </a:highlight>
                <a:latin typeface="Arial"/>
                <a:cs typeface="Arial"/>
              </a:rPr>
              <a:t> </a:t>
            </a:r>
          </a:p>
        </p:txBody>
      </p:sp>
      <p:graphicFrame>
        <p:nvGraphicFramePr>
          <p:cNvPr id="12" name="Table 11">
            <a:extLst>
              <a:ext uri="{FF2B5EF4-FFF2-40B4-BE49-F238E27FC236}">
                <a16:creationId xmlns:a16="http://schemas.microsoft.com/office/drawing/2014/main" id="{E525D76E-A787-884F-962D-0F9E55BB51EE}"/>
              </a:ext>
            </a:extLst>
          </p:cNvPr>
          <p:cNvGraphicFramePr>
            <a:graphicFrameLocks noGrp="1"/>
          </p:cNvGraphicFramePr>
          <p:nvPr>
            <p:extLst>
              <p:ext uri="{D42A27DB-BD31-4B8C-83A1-F6EECF244321}">
                <p14:modId xmlns:p14="http://schemas.microsoft.com/office/powerpoint/2010/main" val="1193802315"/>
              </p:ext>
            </p:extLst>
          </p:nvPr>
        </p:nvGraphicFramePr>
        <p:xfrm>
          <a:off x="896664" y="1615965"/>
          <a:ext cx="7802158" cy="3630010"/>
        </p:xfrm>
        <a:graphic>
          <a:graphicData uri="http://schemas.openxmlformats.org/drawingml/2006/table">
            <a:tbl>
              <a:tblPr firstRow="1" bandRow="1">
                <a:tableStyleId>{08FB837D-C827-4EFA-A057-4D05807E0F7C}</a:tableStyleId>
              </a:tblPr>
              <a:tblGrid>
                <a:gridCol w="2148138">
                  <a:extLst>
                    <a:ext uri="{9D8B030D-6E8A-4147-A177-3AD203B41FA5}">
                      <a16:colId xmlns:a16="http://schemas.microsoft.com/office/drawing/2014/main" val="2510418670"/>
                    </a:ext>
                  </a:extLst>
                </a:gridCol>
                <a:gridCol w="5654020">
                  <a:extLst>
                    <a:ext uri="{9D8B030D-6E8A-4147-A177-3AD203B41FA5}">
                      <a16:colId xmlns:a16="http://schemas.microsoft.com/office/drawing/2014/main" val="2125095054"/>
                    </a:ext>
                  </a:extLst>
                </a:gridCol>
              </a:tblGrid>
              <a:tr h="335017">
                <a:tc>
                  <a:txBody>
                    <a:bodyPr/>
                    <a:lstStyle/>
                    <a:p>
                      <a:r>
                        <a:rPr lang="en-US" sz="1200"/>
                        <a:t>Funding Source</a:t>
                      </a:r>
                    </a:p>
                  </a:txBody>
                  <a:tcPr/>
                </a:tc>
                <a:tc>
                  <a:txBody>
                    <a:bodyPr/>
                    <a:lstStyle/>
                    <a:p>
                      <a:r>
                        <a:rPr lang="en-US" sz="1200"/>
                        <a:t>Funding Amounts and Priorities</a:t>
                      </a:r>
                    </a:p>
                  </a:txBody>
                  <a:tcPr/>
                </a:tc>
                <a:extLst>
                  <a:ext uri="{0D108BD9-81ED-4DB2-BD59-A6C34878D82A}">
                    <a16:rowId xmlns:a16="http://schemas.microsoft.com/office/drawing/2014/main" val="2839004992"/>
                  </a:ext>
                </a:extLst>
              </a:tr>
              <a:tr h="1191873">
                <a:tc>
                  <a:txBody>
                    <a:bodyPr/>
                    <a:lstStyle/>
                    <a:p>
                      <a:r>
                        <a:rPr lang="en-US" sz="1200"/>
                        <a:t>CDBG</a:t>
                      </a:r>
                    </a:p>
                  </a:txBody>
                  <a:tcPr/>
                </a:tc>
                <a:tc>
                  <a:txBody>
                    <a:bodyPr/>
                    <a:lstStyle/>
                    <a:p>
                      <a:pPr marL="0" lvl="0" indent="0" algn="l">
                        <a:lnSpc>
                          <a:spcPct val="100000"/>
                        </a:lnSpc>
                        <a:buNone/>
                      </a:pPr>
                      <a:r>
                        <a:rPr lang="en-US" sz="1200" u="none" strike="noStrike" baseline="0" noProof="0">
                          <a:solidFill>
                            <a:srgbClr val="000000"/>
                          </a:solidFill>
                        </a:rPr>
                        <a:t>Estimated Total - $4,633,311</a:t>
                      </a:r>
                    </a:p>
                    <a:p>
                      <a:pPr marL="285750" lvl="0" indent="-285750" algn="l">
                        <a:lnSpc>
                          <a:spcPct val="100000"/>
                        </a:lnSpc>
                        <a:buFont typeface="Arial"/>
                        <a:buChar char="•"/>
                      </a:pPr>
                      <a:r>
                        <a:rPr lang="en-US" sz="1200" u="none" strike="noStrike" baseline="0" noProof="0">
                          <a:solidFill>
                            <a:srgbClr val="000000"/>
                          </a:solidFill>
                        </a:rPr>
                        <a:t>$2,233,311 – Salt Lake County CDBG allocation**</a:t>
                      </a:r>
                    </a:p>
                    <a:p>
                      <a:pPr marL="285750" lvl="0" indent="-285750" algn="l">
                        <a:lnSpc>
                          <a:spcPct val="100000"/>
                        </a:lnSpc>
                        <a:buFont typeface="Arial"/>
                        <a:buChar char="•"/>
                      </a:pPr>
                      <a:r>
                        <a:rPr lang="en-US" sz="1200" u="none" strike="noStrike" baseline="0" noProof="0">
                          <a:solidFill>
                            <a:srgbClr val="000000"/>
                          </a:solidFill>
                        </a:rPr>
                        <a:t>$900,000 – Bonus Affordable Housing and Public Facility Rehabilitation Projects</a:t>
                      </a:r>
                    </a:p>
                    <a:p>
                      <a:pPr marL="285750" lvl="0" indent="-285750" algn="l">
                        <a:lnSpc>
                          <a:spcPct val="100000"/>
                        </a:lnSpc>
                        <a:buFont typeface="Arial"/>
                        <a:buChar char="•"/>
                      </a:pPr>
                      <a:r>
                        <a:rPr lang="en-US" sz="1200" u="none" strike="noStrike" baseline="0" noProof="0">
                          <a:solidFill>
                            <a:srgbClr val="000000"/>
                          </a:solidFill>
                        </a:rPr>
                        <a:t>$1,500,000 – Urban County Municipalities ONLY</a:t>
                      </a:r>
                    </a:p>
                    <a:p>
                      <a:pPr lvl="0">
                        <a:buNone/>
                      </a:pPr>
                      <a:endParaRPr lang="en-US" sz="1200"/>
                    </a:p>
                  </a:txBody>
                  <a:tcPr/>
                </a:tc>
                <a:extLst>
                  <a:ext uri="{0D108BD9-81ED-4DB2-BD59-A6C34878D82A}">
                    <a16:rowId xmlns:a16="http://schemas.microsoft.com/office/drawing/2014/main" val="915756962"/>
                  </a:ext>
                </a:extLst>
              </a:tr>
              <a:tr h="1552203">
                <a:tc>
                  <a:txBody>
                    <a:bodyPr/>
                    <a:lstStyle/>
                    <a:p>
                      <a:r>
                        <a:rPr lang="en-US" sz="1200"/>
                        <a:t>HOME</a:t>
                      </a:r>
                    </a:p>
                  </a:txBody>
                  <a:tcPr/>
                </a:tc>
                <a:tc>
                  <a:txBody>
                    <a:bodyPr/>
                    <a:lstStyle/>
                    <a:p>
                      <a:pPr marL="0" lvl="0" indent="0" algn="l">
                        <a:lnSpc>
                          <a:spcPct val="100000"/>
                        </a:lnSpc>
                        <a:buNone/>
                      </a:pPr>
                      <a:r>
                        <a:rPr lang="en-US" sz="1200" u="none" strike="noStrike" baseline="0" noProof="0">
                          <a:solidFill>
                            <a:srgbClr val="000000"/>
                          </a:solidFill>
                        </a:rPr>
                        <a:t>Estimated Total - $2,144,790</a:t>
                      </a:r>
                    </a:p>
                    <a:p>
                      <a:pPr marL="285750" lvl="0" indent="-285750" algn="l">
                        <a:lnSpc>
                          <a:spcPct val="100000"/>
                        </a:lnSpc>
                        <a:buFont typeface="Arial"/>
                        <a:buChar char="•"/>
                      </a:pPr>
                      <a:r>
                        <a:rPr lang="en-US" sz="1200" u="none" strike="noStrike" baseline="0" noProof="0">
                          <a:solidFill>
                            <a:srgbClr val="000000"/>
                          </a:solidFill>
                        </a:rPr>
                        <a:t>$382,515 - Development of Affordable Housing Units</a:t>
                      </a:r>
                    </a:p>
                    <a:p>
                      <a:pPr marL="285750" lvl="0" indent="-285750" algn="l">
                        <a:lnSpc>
                          <a:spcPct val="100000"/>
                        </a:lnSpc>
                        <a:buFont typeface="Arial"/>
                        <a:buChar char="•"/>
                      </a:pPr>
                      <a:r>
                        <a:rPr lang="en-US" sz="1200" u="none" strike="noStrike" baseline="0" noProof="0">
                          <a:solidFill>
                            <a:srgbClr val="000000"/>
                          </a:solidFill>
                        </a:rPr>
                        <a:t>$637,520 – Housing Rehabilitation </a:t>
                      </a:r>
                    </a:p>
                    <a:p>
                      <a:pPr marL="285750" lvl="0" indent="-285750" algn="l">
                        <a:lnSpc>
                          <a:spcPct val="100000"/>
                        </a:lnSpc>
                        <a:buFont typeface="Arial"/>
                        <a:buChar char="•"/>
                      </a:pPr>
                      <a:r>
                        <a:rPr lang="en-US" sz="1200" u="none" strike="noStrike" baseline="0" noProof="0">
                          <a:solidFill>
                            <a:srgbClr val="000000"/>
                          </a:solidFill>
                        </a:rPr>
                        <a:t>$255,010 - Tenant Based Rental Assistance </a:t>
                      </a:r>
                    </a:p>
                    <a:p>
                      <a:pPr marL="285750" lvl="0" indent="-285750" algn="l">
                        <a:lnSpc>
                          <a:spcPct val="100000"/>
                        </a:lnSpc>
                        <a:buFont typeface="Arial"/>
                        <a:buChar char="•"/>
                      </a:pPr>
                      <a:r>
                        <a:rPr lang="en-US" sz="1200" u="none" strike="noStrike" baseline="0" noProof="0">
                          <a:solidFill>
                            <a:srgbClr val="000000"/>
                          </a:solidFill>
                        </a:rPr>
                        <a:t>$240,000 - CHDO</a:t>
                      </a:r>
                    </a:p>
                    <a:p>
                      <a:pPr marL="285750" lvl="0" indent="-285750" algn="l">
                        <a:lnSpc>
                          <a:spcPct val="100000"/>
                        </a:lnSpc>
                        <a:buFont typeface="Arial"/>
                        <a:buChar char="•"/>
                      </a:pPr>
                      <a:r>
                        <a:rPr lang="en-US" sz="1200" u="none" strike="noStrike" baseline="0" noProof="0">
                          <a:solidFill>
                            <a:srgbClr val="000000"/>
                          </a:solidFill>
                        </a:rPr>
                        <a:t>$79,745 CHDO Project Overhead</a:t>
                      </a:r>
                    </a:p>
                    <a:p>
                      <a:pPr marL="285750" lvl="0" indent="-285750" algn="l">
                        <a:lnSpc>
                          <a:spcPct val="100000"/>
                        </a:lnSpc>
                        <a:buFont typeface="Arial"/>
                        <a:buChar char="•"/>
                      </a:pPr>
                      <a:r>
                        <a:rPr lang="en-US" sz="1200" u="none" strike="noStrike" baseline="0" noProof="0">
                          <a:solidFill>
                            <a:srgbClr val="000000"/>
                          </a:solidFill>
                        </a:rPr>
                        <a:t>$550,000 – HOME Consortium Member Cities ONLY</a:t>
                      </a:r>
                    </a:p>
                    <a:p>
                      <a:pPr lvl="0">
                        <a:buNone/>
                      </a:pPr>
                      <a:endParaRPr lang="en-US" sz="1200"/>
                    </a:p>
                  </a:txBody>
                  <a:tcPr/>
                </a:tc>
                <a:extLst>
                  <a:ext uri="{0D108BD9-81ED-4DB2-BD59-A6C34878D82A}">
                    <a16:rowId xmlns:a16="http://schemas.microsoft.com/office/drawing/2014/main" val="2700910946"/>
                  </a:ext>
                </a:extLst>
              </a:tr>
              <a:tr h="267939">
                <a:tc>
                  <a:txBody>
                    <a:bodyPr/>
                    <a:lstStyle/>
                    <a:p>
                      <a:r>
                        <a:rPr lang="en-US" sz="1200"/>
                        <a:t>ESG</a:t>
                      </a:r>
                    </a:p>
                  </a:txBody>
                  <a:tcPr/>
                </a:tc>
                <a:tc>
                  <a:txBody>
                    <a:bodyPr/>
                    <a:lstStyle/>
                    <a:p>
                      <a:pPr lvl="0">
                        <a:buNone/>
                      </a:pPr>
                      <a:r>
                        <a:rPr lang="en-US" sz="1200" u="none" strike="noStrike" baseline="0" noProof="0">
                          <a:solidFill>
                            <a:srgbClr val="000000"/>
                          </a:solidFill>
                        </a:rPr>
                        <a:t>$227,884</a:t>
                      </a:r>
                    </a:p>
                  </a:txBody>
                  <a:tcPr/>
                </a:tc>
                <a:extLst>
                  <a:ext uri="{0D108BD9-81ED-4DB2-BD59-A6C34878D82A}">
                    <a16:rowId xmlns:a16="http://schemas.microsoft.com/office/drawing/2014/main" val="1344163220"/>
                  </a:ext>
                </a:extLst>
              </a:tr>
              <a:tr h="267939">
                <a:tc>
                  <a:txBody>
                    <a:bodyPr/>
                    <a:lstStyle/>
                    <a:p>
                      <a:pPr lvl="0">
                        <a:buNone/>
                      </a:pPr>
                      <a:r>
                        <a:rPr lang="en-US" sz="1200" u="none" strike="noStrike" baseline="0" noProof="0">
                          <a:solidFill>
                            <a:srgbClr val="000000"/>
                          </a:solidFill>
                        </a:rPr>
                        <a:t>SSBG</a:t>
                      </a:r>
                    </a:p>
                  </a:txBody>
                  <a:tcPr/>
                </a:tc>
                <a:tc>
                  <a:txBody>
                    <a:bodyPr/>
                    <a:lstStyle/>
                    <a:p>
                      <a:pPr lvl="0">
                        <a:buNone/>
                      </a:pPr>
                      <a:r>
                        <a:rPr lang="en-US" sz="1200" u="none" strike="noStrike" baseline="0" noProof="0">
                          <a:solidFill>
                            <a:srgbClr val="000000"/>
                          </a:solidFill>
                        </a:rPr>
                        <a:t>$372,221</a:t>
                      </a:r>
                    </a:p>
                  </a:txBody>
                  <a:tcPr/>
                </a:tc>
                <a:extLst>
                  <a:ext uri="{0D108BD9-81ED-4DB2-BD59-A6C34878D82A}">
                    <a16:rowId xmlns:a16="http://schemas.microsoft.com/office/drawing/2014/main" val="3449507819"/>
                  </a:ext>
                </a:extLst>
              </a:tr>
            </a:tbl>
          </a:graphicData>
        </a:graphic>
      </p:graphicFrame>
    </p:spTree>
    <p:extLst>
      <p:ext uri="{BB962C8B-B14F-4D97-AF65-F5344CB8AC3E}">
        <p14:creationId xmlns:p14="http://schemas.microsoft.com/office/powerpoint/2010/main" val="655235658"/>
      </p:ext>
    </p:extLst>
  </p:cSld>
  <p:clrMapOvr>
    <a:masterClrMapping/>
  </p:clrMapOvr>
</p:sld>
</file>

<file path=ppt/theme/theme1.xml><?xml version="1.0" encoding="utf-8"?>
<a:theme xmlns:a="http://schemas.openxmlformats.org/drawingml/2006/main" name="Office Them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4907414811C274E90578EB8C39B207B" ma:contentTypeVersion="13" ma:contentTypeDescription="Create a new document." ma:contentTypeScope="" ma:versionID="36684c2904fdebe20e722352a2673ef9">
  <xsd:schema xmlns:xsd="http://www.w3.org/2001/XMLSchema" xmlns:xs="http://www.w3.org/2001/XMLSchema" xmlns:p="http://schemas.microsoft.com/office/2006/metadata/properties" xmlns:ns2="c8d41625-1205-4d0e-badb-bc0e0070b7b0" xmlns:ns3="03d238fa-ba25-465b-86d1-2e800fda5c25" targetNamespace="http://schemas.microsoft.com/office/2006/metadata/properties" ma:root="true" ma:fieldsID="eaad2bfaaec359b3e261b0ec929ce119" ns2:_="" ns3:_="">
    <xsd:import namespace="c8d41625-1205-4d0e-badb-bc0e0070b7b0"/>
    <xsd:import namespace="03d238fa-ba25-465b-86d1-2e800fda5c2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ObjectDetectorVersions" minOccurs="0"/>
                <xsd:element ref="ns2:SharedWithUsers" minOccurs="0"/>
                <xsd:element ref="ns2:SharedWithDetails" minOccurs="0"/>
                <xsd:element ref="ns3:MediaServiceSearchPropertie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d41625-1205-4d0e-badb-bc0e0070b7b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1754ff9-79f2-40f4-81df-e518b285d917}" ma:internalName="TaxCatchAll" ma:showField="CatchAllData" ma:web="c8d41625-1205-4d0e-badb-bc0e0070b7b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3d238fa-ba25-465b-86d1-2e800fda5c2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24f3bacb-d61b-460b-bb04-1ff40fb9ff4e"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TaxCatchAll xmlns="c8d41625-1205-4d0e-badb-bc0e0070b7b0" xsi:nil="true"/>
    <lcf76f155ced4ddcb4097134ff3c332f xmlns="03d238fa-ba25-465b-86d1-2e800fda5c25">
      <Terms xmlns="http://schemas.microsoft.com/office/infopath/2007/PartnerControls"/>
    </lcf76f155ced4ddcb4097134ff3c332f>
    <_dlc_DocId xmlns="c8d41625-1205-4d0e-badb-bc0e0070b7b0">WMWDUWTDNAYD-2123894039-235</_dlc_DocId>
    <_dlc_DocIdUrl xmlns="c8d41625-1205-4d0e-badb-bc0e0070b7b0">
      <Url>https://slcounty.sharepoint.com/sites/ORDHCD/_layouts/15/DocIdRedir.aspx?ID=WMWDUWTDNAYD-2123894039-235</Url>
      <Description>WMWDUWTDNAYD-2123894039-235</Description>
    </_dlc_DocIdUrl>
  </documentManagement>
</p:properties>
</file>

<file path=customXml/itemProps1.xml><?xml version="1.0" encoding="utf-8"?>
<ds:datastoreItem xmlns:ds="http://schemas.openxmlformats.org/officeDocument/2006/customXml" ds:itemID="{9006BA0D-0FFE-45FE-B44E-F5BF215D92FB}">
  <ds:schemaRefs>
    <ds:schemaRef ds:uri="http://schemas.microsoft.com/sharepoint/v3/contenttype/forms"/>
  </ds:schemaRefs>
</ds:datastoreItem>
</file>

<file path=customXml/itemProps2.xml><?xml version="1.0" encoding="utf-8"?>
<ds:datastoreItem xmlns:ds="http://schemas.openxmlformats.org/officeDocument/2006/customXml" ds:itemID="{A8C5C484-F7EB-4801-A9AB-27D202DFBE78}">
  <ds:schemaRefs>
    <ds:schemaRef ds:uri="03d238fa-ba25-465b-86d1-2e800fda5c25"/>
    <ds:schemaRef ds:uri="c8d41625-1205-4d0e-badb-bc0e0070b7b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6F58022-0883-4054-9D05-76DF4A72ACEA}">
  <ds:schemaRefs>
    <ds:schemaRef ds:uri="http://schemas.microsoft.com/sharepoint/events"/>
  </ds:schemaRefs>
</ds:datastoreItem>
</file>

<file path=customXml/itemProps4.xml><?xml version="1.0" encoding="utf-8"?>
<ds:datastoreItem xmlns:ds="http://schemas.openxmlformats.org/officeDocument/2006/customXml" ds:itemID="{10C32449-3E9A-4FD8-9B8A-578A095F4024}">
  <ds:schemaRefs>
    <ds:schemaRef ds:uri="03d238fa-ba25-465b-86d1-2e800fda5c25"/>
    <ds:schemaRef ds:uri="b3a389b6-7804-43fe-b3ae-8cbb348490b1"/>
    <ds:schemaRef ds:uri="b968db3c-4b3f-4ded-8170-bf90f56115e1"/>
    <ds:schemaRef ds:uri="c8d41625-1205-4d0e-badb-bc0e0070b7b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2127</Words>
  <Application>Microsoft Office PowerPoint</Application>
  <PresentationFormat>On-screen Show (4:3)</PresentationFormat>
  <Paragraphs>278</Paragraphs>
  <Slides>22</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Arial</vt:lpstr>
      <vt:lpstr>Calibri</vt:lpstr>
      <vt:lpstr>Helvetica</vt:lpstr>
      <vt:lpstr>Open Sans</vt:lpstr>
      <vt:lpstr>Office Theme</vt:lpstr>
      <vt:lpstr>2025 - 2026 FEDERAL GRANTS: CDBG, ESG, HOME, AND SSBG</vt:lpstr>
      <vt:lpstr>PowerPoint Presentation</vt:lpstr>
      <vt:lpstr>Agenda</vt:lpstr>
      <vt:lpstr>Timeline</vt:lpstr>
      <vt:lpstr>2025- 2029 Consolidated Plan</vt:lpstr>
      <vt:lpstr>Threshold Requirements</vt:lpstr>
      <vt:lpstr>Funding Priorities</vt:lpstr>
      <vt:lpstr>Funding Leverage and Match</vt:lpstr>
      <vt:lpstr> Funding Sources and Estimated Funding Amount </vt:lpstr>
      <vt:lpstr>Compliance</vt:lpstr>
      <vt:lpstr>Additional Federal Compliance</vt:lpstr>
      <vt:lpstr>Salt Lake County Compliance</vt:lpstr>
      <vt:lpstr>REPORTING</vt:lpstr>
      <vt:lpstr>Submission Requirements</vt:lpstr>
      <vt:lpstr>Submission Requirements</vt:lpstr>
      <vt:lpstr>Application Submission</vt:lpstr>
      <vt:lpstr>Application Review</vt:lpstr>
      <vt:lpstr>Process and Submittal</vt:lpstr>
      <vt:lpstr>Evaluation and Scoring</vt:lpstr>
      <vt:lpstr>Evaluation and Scoring</vt:lpstr>
      <vt:lpstr>Loan Conditions</vt:lpstr>
      <vt:lpstr>Questions</vt:lpstr>
    </vt:vector>
  </TitlesOfParts>
  <Company>University of Utah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UMC</dc:creator>
  <cp:lastModifiedBy>Jennifer Jimenez</cp:lastModifiedBy>
  <cp:revision>17</cp:revision>
  <dcterms:created xsi:type="dcterms:W3CDTF">2014-08-19T01:57:21Z</dcterms:created>
  <dcterms:modified xsi:type="dcterms:W3CDTF">2024-11-06T18:42:24Z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0x01010034907414811C274E90578EB8C39B207B</vt:lpwstr>
  </property>
  <property fmtid="{D5CDD505-2E9C-101B-9397-08002B2CF9AE}" pid="3" name="MediaServiceImageTags">
    <vt:lpwstr/>
  </property>
  <property fmtid="{D5CDD505-2E9C-101B-9397-08002B2CF9AE}" pid="4" name="_dlc_DocIdItemGuid">
    <vt:lpwstr>1a6d78af-f08f-409a-b763-1148bcb8f597</vt:lpwstr>
  </property>
</Properties>
</file>