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57" r:id="rId5"/>
    <p:sldId id="256" r:id="rId6"/>
    <p:sldId id="260" r:id="rId7"/>
    <p:sldId id="261" r:id="rId8"/>
    <p:sldId id="262" r:id="rId9"/>
    <p:sldId id="263" r:id="rId10"/>
    <p:sldId id="264" r:id="rId11"/>
    <p:sldId id="265" r:id="rId12"/>
    <p:sldId id="266" r:id="rId13"/>
    <p:sldId id="269" r:id="rId14"/>
    <p:sldId id="267" r:id="rId15"/>
    <p:sldId id="268" r:id="rId16"/>
    <p:sldId id="270" r:id="rId17"/>
    <p:sldId id="271" r:id="rId18"/>
    <p:sldId id="272"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1E4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802" autoAdjust="0"/>
  </p:normalViewPr>
  <p:slideViewPr>
    <p:cSldViewPr snapToGrid="0" snapToObjects="1">
      <p:cViewPr varScale="1">
        <p:scale>
          <a:sx n="90" d="100"/>
          <a:sy n="90" d="100"/>
        </p:scale>
        <p:origin x="1234" y="72"/>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2" d="100"/>
          <a:sy n="92" d="100"/>
        </p:scale>
        <p:origin x="373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8FFC7F-581F-48E7-AD35-C1981C72E40D}" type="datetimeFigureOut">
              <a:rPr lang="en-US" smtClean="0"/>
              <a:t>9/15/2025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941410-708D-48F2-90A5-5513CD25BD7A}" type="slidenum">
              <a:rPr lang="en-US" smtClean="0"/>
              <a:t>‹#›</a:t>
            </a:fld>
            <a:endParaRPr lang="en-US"/>
          </a:p>
        </p:txBody>
      </p:sp>
    </p:spTree>
    <p:extLst>
      <p:ext uri="{BB962C8B-B14F-4D97-AF65-F5344CB8AC3E}">
        <p14:creationId xmlns:p14="http://schemas.microsoft.com/office/powerpoint/2010/main" val="30488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941410-708D-48F2-90A5-5513CD25BD7A}" type="slidenum">
              <a:rPr lang="en-US" smtClean="0"/>
              <a:t>7</a:t>
            </a:fld>
            <a:endParaRPr lang="en-US"/>
          </a:p>
        </p:txBody>
      </p:sp>
    </p:spTree>
    <p:extLst>
      <p:ext uri="{BB962C8B-B14F-4D97-AF65-F5344CB8AC3E}">
        <p14:creationId xmlns:p14="http://schemas.microsoft.com/office/powerpoint/2010/main" val="1453926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941410-708D-48F2-90A5-5513CD25BD7A}" type="slidenum">
              <a:rPr lang="en-US" smtClean="0"/>
              <a:t>8</a:t>
            </a:fld>
            <a:endParaRPr lang="en-US"/>
          </a:p>
        </p:txBody>
      </p:sp>
    </p:spTree>
    <p:extLst>
      <p:ext uri="{BB962C8B-B14F-4D97-AF65-F5344CB8AC3E}">
        <p14:creationId xmlns:p14="http://schemas.microsoft.com/office/powerpoint/2010/main" val="2263541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941410-708D-48F2-90A5-5513CD25BD7A}" type="slidenum">
              <a:rPr lang="en-US" smtClean="0"/>
              <a:t>11</a:t>
            </a:fld>
            <a:endParaRPr lang="en-US"/>
          </a:p>
        </p:txBody>
      </p:sp>
    </p:spTree>
    <p:extLst>
      <p:ext uri="{BB962C8B-B14F-4D97-AF65-F5344CB8AC3E}">
        <p14:creationId xmlns:p14="http://schemas.microsoft.com/office/powerpoint/2010/main" val="3179573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7DCFB89-F30B-9D46-9CEB-B9C88BEC7552}"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1487571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DCFB89-F30B-9D46-9CEB-B9C88BEC7552}"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3006406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DCFB89-F30B-9D46-9CEB-B9C88BEC7552}"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948957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DCFB89-F30B-9D46-9CEB-B9C88BEC7552}"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2571561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DCFB89-F30B-9D46-9CEB-B9C88BEC7552}"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1241460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DCFB89-F30B-9D46-9CEB-B9C88BEC7552}" type="datetimeFigureOut">
              <a:rPr lang="en-US" smtClean="0"/>
              <a:t>9/15/2025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1541426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DCFB89-F30B-9D46-9CEB-B9C88BEC7552}"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2814933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DCFB89-F30B-9D46-9CEB-B9C88BEC7552}" type="datetimeFigureOut">
              <a:rPr lang="en-US" smtClean="0"/>
              <a:t>9/15/2025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1055736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DCFB89-F30B-9D46-9CEB-B9C88BEC7552}" type="datetimeFigureOut">
              <a:rPr lang="en-US" smtClean="0"/>
              <a:t>9/15/2025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34239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DCFB89-F30B-9D46-9CEB-B9C88BEC7552}" type="datetimeFigureOut">
              <a:rPr lang="en-US" smtClean="0"/>
              <a:t>9/15/2025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3231628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DCFB89-F30B-9D46-9CEB-B9C88BEC7552}" type="datetimeFigureOut">
              <a:rPr lang="en-US" smtClean="0"/>
              <a:t>9/15/2025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2958129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DCFB89-F30B-9D46-9CEB-B9C88BEC7552}" type="datetimeFigureOut">
              <a:rPr lang="en-US" smtClean="0"/>
              <a:t>9/15/2025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87D63C-B224-5F4E-84CB-62AC19F45557}" type="slidenum">
              <a:rPr lang="en-US" smtClean="0"/>
              <a:t>‹#›</a:t>
            </a:fld>
            <a:endParaRPr lang="en-US"/>
          </a:p>
        </p:txBody>
      </p:sp>
    </p:spTree>
    <p:extLst>
      <p:ext uri="{BB962C8B-B14F-4D97-AF65-F5344CB8AC3E}">
        <p14:creationId xmlns:p14="http://schemas.microsoft.com/office/powerpoint/2010/main" val="2680104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22882" y="0"/>
            <a:ext cx="9128785" cy="6857999"/>
          </a:xfrm>
          <a:prstGeom prst="rect">
            <a:avLst/>
          </a:prstGeom>
        </p:spPr>
      </p:pic>
      <p:sp>
        <p:nvSpPr>
          <p:cNvPr id="2" name="Title Placeholder 1"/>
          <p:cNvSpPr>
            <a:spLocks noGrp="1"/>
          </p:cNvSpPr>
          <p:nvPr>
            <p:ph type="title"/>
          </p:nvPr>
        </p:nvSpPr>
        <p:spPr>
          <a:xfrm>
            <a:off x="457200" y="869657"/>
            <a:ext cx="8229600" cy="103909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2013778"/>
            <a:ext cx="8229600" cy="411238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DCFB89-F30B-9D46-9CEB-B9C88BEC7552}" type="datetimeFigureOut">
              <a:rPr lang="en-US" smtClean="0"/>
              <a:t>9/15/2025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87D63C-B224-5F4E-84CB-62AC19F45557}" type="slidenum">
              <a:rPr lang="en-US" smtClean="0"/>
              <a:t>‹#›</a:t>
            </a:fld>
            <a:endParaRPr lang="en-US"/>
          </a:p>
        </p:txBody>
      </p:sp>
      <p:pic>
        <p:nvPicPr>
          <p:cNvPr id="12" name="Picture 11"/>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265723" y="95994"/>
            <a:ext cx="1625600" cy="631069"/>
          </a:xfrm>
          <a:prstGeom prst="rect">
            <a:avLst/>
          </a:prstGeom>
        </p:spPr>
      </p:pic>
    </p:spTree>
    <p:extLst>
      <p:ext uri="{BB962C8B-B14F-4D97-AF65-F5344CB8AC3E}">
        <p14:creationId xmlns:p14="http://schemas.microsoft.com/office/powerpoint/2010/main" val="3483810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457200" rtl="0" eaLnBrk="1" latinLnBrk="0" hangingPunct="1">
        <a:spcBef>
          <a:spcPct val="0"/>
        </a:spcBef>
        <a:buNone/>
        <a:defRPr sz="4400" kern="1200">
          <a:solidFill>
            <a:srgbClr val="8B1E4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lco.to/HOME-ARP-RF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app.smartsheet.com/b/form/b07c22e070824ab49707641a449b97a8" TargetMode="External"/><Relationship Id="rId2" Type="http://schemas.openxmlformats.org/officeDocument/2006/relationships/hyperlink" Target="https://slco.webex.com/weblink/register/r70d9138f6d7b3d34d854aa1f99ec7556" TargetMode="External"/><Relationship Id="rId1" Type="http://schemas.openxmlformats.org/officeDocument/2006/relationships/slideLayout" Target="../slideLayouts/slideLayout2.xml"/><Relationship Id="rId4" Type="http://schemas.openxmlformats.org/officeDocument/2006/relationships/hyperlink" Target="https://app.smartsheet.com/b/form/9315c84f5f4242248fce829169274557"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lco.to/HOME-ARP-RFA"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74687"/>
            <a:ext cx="8229600" cy="1039091"/>
          </a:xfrm>
        </p:spPr>
        <p:txBody>
          <a:bodyPr>
            <a:normAutofit fontScale="90000"/>
          </a:bodyPr>
          <a:lstStyle/>
          <a:p>
            <a:r>
              <a:rPr lang="en-US" b="1" dirty="0"/>
              <a:t>REQUEST FOR APPLICATIONS (RFA)</a:t>
            </a:r>
          </a:p>
        </p:txBody>
      </p:sp>
      <p:sp>
        <p:nvSpPr>
          <p:cNvPr id="3" name="Content Placeholder 2"/>
          <p:cNvSpPr>
            <a:spLocks noGrp="1"/>
          </p:cNvSpPr>
          <p:nvPr>
            <p:ph idx="1"/>
          </p:nvPr>
        </p:nvSpPr>
        <p:spPr>
          <a:xfrm>
            <a:off x="256854" y="2013778"/>
            <a:ext cx="8429946" cy="4112385"/>
          </a:xfrm>
        </p:spPr>
        <p:txBody>
          <a:bodyPr>
            <a:normAutofit lnSpcReduction="10000"/>
          </a:bodyPr>
          <a:lstStyle/>
          <a:p>
            <a:pPr marL="0" indent="0" algn="ctr">
              <a:buNone/>
            </a:pPr>
            <a:endParaRPr lang="en-US" b="1" dirty="0"/>
          </a:p>
          <a:p>
            <a:pPr marL="0" indent="0" algn="ctr">
              <a:buNone/>
            </a:pPr>
            <a:endParaRPr lang="en-US" b="1" dirty="0"/>
          </a:p>
          <a:p>
            <a:pPr marL="0" indent="0" algn="ctr">
              <a:buNone/>
            </a:pPr>
            <a:r>
              <a:rPr lang="en-US" b="1" dirty="0"/>
              <a:t>SALT LAKE COUNTY</a:t>
            </a:r>
          </a:p>
          <a:p>
            <a:pPr marL="0" indent="0" algn="ctr">
              <a:buNone/>
            </a:pPr>
            <a:r>
              <a:rPr lang="en-US" b="1" dirty="0"/>
              <a:t>HOME-ARP: SUPPORTIVE SERVICES</a:t>
            </a:r>
          </a:p>
          <a:p>
            <a:pPr marL="0" indent="0" algn="ctr">
              <a:buNone/>
            </a:pPr>
            <a:endParaRPr lang="en-US" dirty="0"/>
          </a:p>
          <a:p>
            <a:pPr marL="0" indent="0" algn="ctr">
              <a:buNone/>
            </a:pPr>
            <a:endParaRPr lang="en-US" dirty="0"/>
          </a:p>
          <a:p>
            <a:pPr marL="0" indent="0" algn="ctr">
              <a:buNone/>
            </a:pPr>
            <a:r>
              <a:rPr lang="en-US" sz="2400" dirty="0"/>
              <a:t>PRE-APPLICATION TRAINING</a:t>
            </a:r>
          </a:p>
          <a:p>
            <a:pPr marL="0" indent="0" algn="ctr">
              <a:buNone/>
            </a:pPr>
            <a:r>
              <a:rPr lang="en-US" sz="2400" dirty="0"/>
              <a:t>MONDAY, SEPTEMBER 15, 2025</a:t>
            </a:r>
          </a:p>
          <a:p>
            <a:pPr marL="0" indent="0" algn="ctr">
              <a:buNone/>
            </a:pPr>
            <a:endParaRPr lang="en-US" dirty="0"/>
          </a:p>
        </p:txBody>
      </p:sp>
    </p:spTree>
    <p:extLst>
      <p:ext uri="{BB962C8B-B14F-4D97-AF65-F5344CB8AC3E}">
        <p14:creationId xmlns:p14="http://schemas.microsoft.com/office/powerpoint/2010/main" val="1991798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6AA68-C548-9122-90EB-95DFBC14DC65}"/>
              </a:ext>
            </a:extLst>
          </p:cNvPr>
          <p:cNvSpPr>
            <a:spLocks noGrp="1"/>
          </p:cNvSpPr>
          <p:nvPr>
            <p:ph type="title"/>
          </p:nvPr>
        </p:nvSpPr>
        <p:spPr/>
        <p:txBody>
          <a:bodyPr/>
          <a:lstStyle/>
          <a:p>
            <a:r>
              <a:rPr lang="en-US" b="1" dirty="0"/>
              <a:t>Scoring &amp; Evaluation</a:t>
            </a:r>
          </a:p>
        </p:txBody>
      </p:sp>
      <p:sp>
        <p:nvSpPr>
          <p:cNvPr id="3" name="Content Placeholder 2">
            <a:extLst>
              <a:ext uri="{FF2B5EF4-FFF2-40B4-BE49-F238E27FC236}">
                <a16:creationId xmlns:a16="http://schemas.microsoft.com/office/drawing/2014/main" id="{3F0058DE-8231-1A62-046D-F765BE029FEB}"/>
              </a:ext>
            </a:extLst>
          </p:cNvPr>
          <p:cNvSpPr>
            <a:spLocks noGrp="1"/>
          </p:cNvSpPr>
          <p:nvPr>
            <p:ph idx="1"/>
          </p:nvPr>
        </p:nvSpPr>
        <p:spPr>
          <a:xfrm>
            <a:off x="457200" y="2013778"/>
            <a:ext cx="3302000" cy="4088571"/>
          </a:xfrm>
        </p:spPr>
        <p:txBody>
          <a:bodyPr>
            <a:normAutofit/>
          </a:bodyPr>
          <a:lstStyle/>
          <a:p>
            <a:r>
              <a:rPr lang="en-US" sz="1800" dirty="0"/>
              <a:t>Applications will be scored and ranked based on the criteria outlined in the RFA. </a:t>
            </a:r>
          </a:p>
          <a:p>
            <a:r>
              <a:rPr lang="en-US" sz="1800" dirty="0"/>
              <a:t>Each section is weighted to make the scoring criteria objective. </a:t>
            </a:r>
          </a:p>
          <a:p>
            <a:r>
              <a:rPr lang="en-US" sz="1800" dirty="0"/>
              <a:t>Final award amounts will be determined on the number of applications and how they meet the RFA priorities. </a:t>
            </a:r>
          </a:p>
        </p:txBody>
      </p:sp>
      <p:sp>
        <p:nvSpPr>
          <p:cNvPr id="4" name="TextBox 3">
            <a:extLst>
              <a:ext uri="{FF2B5EF4-FFF2-40B4-BE49-F238E27FC236}">
                <a16:creationId xmlns:a16="http://schemas.microsoft.com/office/drawing/2014/main" id="{0A210165-5F10-B4C2-B312-1109366FB466}"/>
              </a:ext>
            </a:extLst>
          </p:cNvPr>
          <p:cNvSpPr txBox="1"/>
          <p:nvPr/>
        </p:nvSpPr>
        <p:spPr>
          <a:xfrm>
            <a:off x="3917950" y="1982857"/>
            <a:ext cx="4254500" cy="646331"/>
          </a:xfrm>
          <a:prstGeom prst="rect">
            <a:avLst/>
          </a:prstGeom>
          <a:noFill/>
        </p:spPr>
        <p:txBody>
          <a:bodyPr wrap="square" rtlCol="0">
            <a:spAutoFit/>
          </a:bodyPr>
          <a:lstStyle/>
          <a:p>
            <a:pPr marL="285750" indent="-285750">
              <a:buFont typeface="Arial" panose="020B0604020202020204" pitchFamily="34" charset="0"/>
              <a:buChar char="•"/>
            </a:pPr>
            <a:r>
              <a:rPr lang="en-US" dirty="0"/>
              <a:t>Applications will be evaluated and scored based on the following scale:</a:t>
            </a:r>
          </a:p>
        </p:txBody>
      </p:sp>
      <p:graphicFrame>
        <p:nvGraphicFramePr>
          <p:cNvPr id="5" name="Table 4">
            <a:extLst>
              <a:ext uri="{FF2B5EF4-FFF2-40B4-BE49-F238E27FC236}">
                <a16:creationId xmlns:a16="http://schemas.microsoft.com/office/drawing/2014/main" id="{CD5E33F3-4F53-B7E2-8B08-0F1E0ACDEF7C}"/>
              </a:ext>
            </a:extLst>
          </p:cNvPr>
          <p:cNvGraphicFramePr>
            <a:graphicFrameLocks noGrp="1"/>
          </p:cNvGraphicFramePr>
          <p:nvPr>
            <p:extLst>
              <p:ext uri="{D42A27DB-BD31-4B8C-83A1-F6EECF244321}">
                <p14:modId xmlns:p14="http://schemas.microsoft.com/office/powerpoint/2010/main" val="3549693480"/>
              </p:ext>
            </p:extLst>
          </p:nvPr>
        </p:nvGraphicFramePr>
        <p:xfrm>
          <a:off x="4038600" y="2546672"/>
          <a:ext cx="4947730" cy="4238118"/>
        </p:xfrm>
        <a:graphic>
          <a:graphicData uri="http://schemas.openxmlformats.org/drawingml/2006/table">
            <a:tbl>
              <a:tblPr/>
              <a:tblGrid>
                <a:gridCol w="1703601">
                  <a:extLst>
                    <a:ext uri="{9D8B030D-6E8A-4147-A177-3AD203B41FA5}">
                      <a16:colId xmlns:a16="http://schemas.microsoft.com/office/drawing/2014/main" val="3398747836"/>
                    </a:ext>
                  </a:extLst>
                </a:gridCol>
                <a:gridCol w="3244129">
                  <a:extLst>
                    <a:ext uri="{9D8B030D-6E8A-4147-A177-3AD203B41FA5}">
                      <a16:colId xmlns:a16="http://schemas.microsoft.com/office/drawing/2014/main" val="4134721477"/>
                    </a:ext>
                  </a:extLst>
                </a:gridCol>
              </a:tblGrid>
              <a:tr h="361123">
                <a:tc>
                  <a:txBody>
                    <a:bodyPr/>
                    <a:lstStyle/>
                    <a:p>
                      <a:pPr algn="l" fontAlgn="base">
                        <a:lnSpc>
                          <a:spcPts val="1950"/>
                        </a:lnSpc>
                        <a:buNone/>
                      </a:pPr>
                      <a:r>
                        <a:rPr lang="en-US" sz="1600" b="1" i="0">
                          <a:solidFill>
                            <a:srgbClr val="FFFFFF"/>
                          </a:solidFill>
                          <a:effectLst/>
                          <a:latin typeface="Aptos" panose="020B0004020202020204" pitchFamily="34" charset="0"/>
                        </a:rPr>
                        <a:t>Evaluation​</a:t>
                      </a:r>
                      <a:endParaRPr lang="en-US" b="1" i="0">
                        <a:solidFill>
                          <a:srgbClr val="FFFFFF"/>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23058" cap="flat" cmpd="sng" algn="ctr">
                      <a:solidFill>
                        <a:srgbClr val="FFFFFF"/>
                      </a:solidFill>
                      <a:prstDash val="solid"/>
                      <a:round/>
                      <a:headEnd type="none" w="med" len="med"/>
                      <a:tailEnd type="none" w="med" len="med"/>
                    </a:lnB>
                    <a:solidFill>
                      <a:srgbClr val="AD0101"/>
                    </a:solidFill>
                  </a:tcPr>
                </a:tc>
                <a:tc>
                  <a:txBody>
                    <a:bodyPr/>
                    <a:lstStyle/>
                    <a:p>
                      <a:pPr algn="l" fontAlgn="base">
                        <a:lnSpc>
                          <a:spcPts val="1950"/>
                        </a:lnSpc>
                        <a:buNone/>
                      </a:pPr>
                      <a:r>
                        <a:rPr lang="en-US" sz="1600" b="1" i="0">
                          <a:solidFill>
                            <a:srgbClr val="FFFFFF"/>
                          </a:solidFill>
                          <a:effectLst/>
                          <a:latin typeface="Aptos" panose="020B0004020202020204" pitchFamily="34" charset="0"/>
                        </a:rPr>
                        <a:t>Explanation​</a:t>
                      </a:r>
                      <a:endParaRPr lang="en-US" b="1" i="0">
                        <a:solidFill>
                          <a:srgbClr val="FFFFFF"/>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23058" cap="flat" cmpd="sng" algn="ctr">
                      <a:solidFill>
                        <a:srgbClr val="FFFFFF"/>
                      </a:solidFill>
                      <a:prstDash val="solid"/>
                      <a:round/>
                      <a:headEnd type="none" w="med" len="med"/>
                      <a:tailEnd type="none" w="med" len="med"/>
                    </a:lnB>
                    <a:solidFill>
                      <a:srgbClr val="AD0101"/>
                    </a:solidFill>
                  </a:tcPr>
                </a:tc>
                <a:extLst>
                  <a:ext uri="{0D108BD9-81ED-4DB2-BD59-A6C34878D82A}">
                    <a16:rowId xmlns:a16="http://schemas.microsoft.com/office/drawing/2014/main" val="3232365602"/>
                  </a:ext>
                </a:extLst>
              </a:tr>
              <a:tr h="929815">
                <a:tc>
                  <a:txBody>
                    <a:bodyPr/>
                    <a:lstStyle/>
                    <a:p>
                      <a:pPr algn="l" fontAlgn="base">
                        <a:lnSpc>
                          <a:spcPts val="1950"/>
                        </a:lnSpc>
                        <a:buNone/>
                      </a:pPr>
                      <a:r>
                        <a:rPr lang="en-US" sz="1600" b="0" i="0">
                          <a:solidFill>
                            <a:srgbClr val="000000"/>
                          </a:solidFill>
                          <a:effectLst/>
                          <a:latin typeface="Aptos" panose="020B0004020202020204" pitchFamily="34" charset="0"/>
                        </a:rPr>
                        <a:t>Excellent (5)​</a:t>
                      </a:r>
                      <a:endParaRPr lang="en-US" b="0" i="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23058"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E3CBCB"/>
                    </a:solidFill>
                  </a:tcPr>
                </a:tc>
                <a:tc>
                  <a:txBody>
                    <a:bodyPr/>
                    <a:lstStyle/>
                    <a:p>
                      <a:pPr algn="l" fontAlgn="base">
                        <a:lnSpc>
                          <a:spcPts val="1350"/>
                        </a:lnSpc>
                        <a:buNone/>
                      </a:pPr>
                      <a:r>
                        <a:rPr lang="en-US" sz="1100" b="0" i="0">
                          <a:solidFill>
                            <a:srgbClr val="000000"/>
                          </a:solidFill>
                          <a:effectLst/>
                          <a:latin typeface="Aptos" panose="020B0004020202020204" pitchFamily="34" charset="0"/>
                        </a:rPr>
                        <a:t>Application exceeds expectations, with an excellent probability of success in achieving all requirements of the RFA, and is very detailed in providing innovative ideas, new concepts, or optional features applicable to the project. ​</a:t>
                      </a:r>
                      <a:endParaRPr lang="en-US" b="0" i="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23058"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E3CBCB"/>
                    </a:solidFill>
                  </a:tcPr>
                </a:tc>
                <a:extLst>
                  <a:ext uri="{0D108BD9-81ED-4DB2-BD59-A6C34878D82A}">
                    <a16:rowId xmlns:a16="http://schemas.microsoft.com/office/drawing/2014/main" val="285078979"/>
                  </a:ext>
                </a:extLst>
              </a:tr>
              <a:tr h="929815">
                <a:tc>
                  <a:txBody>
                    <a:bodyPr/>
                    <a:lstStyle/>
                    <a:p>
                      <a:pPr algn="l" fontAlgn="base">
                        <a:lnSpc>
                          <a:spcPts val="1950"/>
                        </a:lnSpc>
                        <a:buNone/>
                      </a:pPr>
                      <a:r>
                        <a:rPr lang="en-US" sz="1600" b="0" i="0" dirty="0">
                          <a:solidFill>
                            <a:srgbClr val="000000"/>
                          </a:solidFill>
                          <a:effectLst/>
                          <a:latin typeface="Aptos" panose="020B0004020202020204" pitchFamily="34" charset="0"/>
                        </a:rPr>
                        <a:t>Good (4)​</a:t>
                      </a:r>
                      <a:endParaRPr lang="en-US" b="0" i="0" dirty="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F1E7E7"/>
                    </a:solidFill>
                  </a:tcPr>
                </a:tc>
                <a:tc>
                  <a:txBody>
                    <a:bodyPr/>
                    <a:lstStyle/>
                    <a:p>
                      <a:pPr algn="l" fontAlgn="base">
                        <a:lnSpc>
                          <a:spcPts val="1350"/>
                        </a:lnSpc>
                        <a:buNone/>
                      </a:pPr>
                      <a:r>
                        <a:rPr lang="en-US" sz="1100" b="0" i="0">
                          <a:solidFill>
                            <a:srgbClr val="000000"/>
                          </a:solidFill>
                          <a:effectLst/>
                          <a:latin typeface="Aptos" panose="020B0004020202020204" pitchFamily="34" charset="0"/>
                        </a:rPr>
                        <a:t>Application has a very good probability of success, achieves all requirements of the FRA reasonably, and provides some innovative ideas, new concepts, or optional features applicable to the project. ​</a:t>
                      </a:r>
                      <a:endParaRPr lang="en-US" b="0" i="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F1E7E7"/>
                    </a:solidFill>
                  </a:tcPr>
                </a:tc>
                <a:extLst>
                  <a:ext uri="{0D108BD9-81ED-4DB2-BD59-A6C34878D82A}">
                    <a16:rowId xmlns:a16="http://schemas.microsoft.com/office/drawing/2014/main" val="1607260816"/>
                  </a:ext>
                </a:extLst>
              </a:tr>
              <a:tr h="929815">
                <a:tc>
                  <a:txBody>
                    <a:bodyPr/>
                    <a:lstStyle/>
                    <a:p>
                      <a:pPr algn="l" fontAlgn="base">
                        <a:lnSpc>
                          <a:spcPts val="1950"/>
                        </a:lnSpc>
                        <a:buNone/>
                      </a:pPr>
                      <a:r>
                        <a:rPr lang="en-US" sz="1600" b="0" i="0">
                          <a:solidFill>
                            <a:srgbClr val="000000"/>
                          </a:solidFill>
                          <a:effectLst/>
                          <a:latin typeface="Aptos" panose="020B0004020202020204" pitchFamily="34" charset="0"/>
                        </a:rPr>
                        <a:t>Acceptable (3)​</a:t>
                      </a:r>
                      <a:endParaRPr lang="en-US" b="0" i="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E3CBCB"/>
                    </a:solidFill>
                  </a:tcPr>
                </a:tc>
                <a:tc>
                  <a:txBody>
                    <a:bodyPr/>
                    <a:lstStyle/>
                    <a:p>
                      <a:pPr algn="l" fontAlgn="base">
                        <a:lnSpc>
                          <a:spcPts val="1350"/>
                        </a:lnSpc>
                        <a:buNone/>
                      </a:pPr>
                      <a:r>
                        <a:rPr lang="en-US" sz="1100" b="0" i="0">
                          <a:solidFill>
                            <a:srgbClr val="000000"/>
                          </a:solidFill>
                          <a:effectLst/>
                          <a:latin typeface="Aptos" panose="020B0004020202020204" pitchFamily="34" charset="0"/>
                        </a:rPr>
                        <a:t>Application has a reasonable probability of success but falls short of some of the requirements of the RFA, and lacks innovative ideas, new concepts, or optional features applicable to the project. ​</a:t>
                      </a:r>
                      <a:endParaRPr lang="en-US" b="0" i="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E3CBCB"/>
                    </a:solidFill>
                  </a:tcPr>
                </a:tc>
                <a:extLst>
                  <a:ext uri="{0D108BD9-81ED-4DB2-BD59-A6C34878D82A}">
                    <a16:rowId xmlns:a16="http://schemas.microsoft.com/office/drawing/2014/main" val="3283207633"/>
                  </a:ext>
                </a:extLst>
              </a:tr>
              <a:tr h="420161">
                <a:tc>
                  <a:txBody>
                    <a:bodyPr/>
                    <a:lstStyle/>
                    <a:p>
                      <a:pPr algn="l" fontAlgn="base">
                        <a:lnSpc>
                          <a:spcPts val="1950"/>
                        </a:lnSpc>
                        <a:buNone/>
                      </a:pPr>
                      <a:r>
                        <a:rPr lang="en-US" sz="1600" b="0" i="0">
                          <a:solidFill>
                            <a:srgbClr val="000000"/>
                          </a:solidFill>
                          <a:effectLst/>
                          <a:latin typeface="Aptos" panose="020B0004020202020204" pitchFamily="34" charset="0"/>
                        </a:rPr>
                        <a:t>Poor (1-2)​</a:t>
                      </a:r>
                      <a:endParaRPr lang="en-US" b="0" i="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F1E7E7"/>
                    </a:solidFill>
                  </a:tcPr>
                </a:tc>
                <a:tc>
                  <a:txBody>
                    <a:bodyPr/>
                    <a:lstStyle/>
                    <a:p>
                      <a:pPr algn="l" fontAlgn="base">
                        <a:lnSpc>
                          <a:spcPts val="1350"/>
                        </a:lnSpc>
                        <a:buNone/>
                      </a:pPr>
                      <a:r>
                        <a:rPr lang="en-US" sz="1100" b="0" i="0">
                          <a:solidFill>
                            <a:srgbClr val="000000"/>
                          </a:solidFill>
                          <a:effectLst/>
                          <a:latin typeface="Aptos" panose="020B0004020202020204" pitchFamily="34" charset="0"/>
                        </a:rPr>
                        <a:t>Application falls short of the expectations of the RFA and has a low probability of success. ​</a:t>
                      </a:r>
                      <a:endParaRPr lang="en-US" b="0" i="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F1E7E7"/>
                    </a:solidFill>
                  </a:tcPr>
                </a:tc>
                <a:extLst>
                  <a:ext uri="{0D108BD9-81ED-4DB2-BD59-A6C34878D82A}">
                    <a16:rowId xmlns:a16="http://schemas.microsoft.com/office/drawing/2014/main" val="3573859769"/>
                  </a:ext>
                </a:extLst>
              </a:tr>
              <a:tr h="517843">
                <a:tc>
                  <a:txBody>
                    <a:bodyPr/>
                    <a:lstStyle/>
                    <a:p>
                      <a:pPr algn="l" fontAlgn="base">
                        <a:lnSpc>
                          <a:spcPts val="1950"/>
                        </a:lnSpc>
                        <a:buNone/>
                      </a:pPr>
                      <a:r>
                        <a:rPr lang="en-US" sz="1600" b="0" i="0" dirty="0">
                          <a:solidFill>
                            <a:srgbClr val="000000"/>
                          </a:solidFill>
                          <a:effectLst/>
                          <a:latin typeface="Aptos" panose="020B0004020202020204" pitchFamily="34" charset="0"/>
                        </a:rPr>
                        <a:t>Unacceptable (0)​</a:t>
                      </a:r>
                      <a:endParaRPr lang="en-US" b="0" i="0" dirty="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E3CBCB"/>
                    </a:solidFill>
                  </a:tcPr>
                </a:tc>
                <a:tc>
                  <a:txBody>
                    <a:bodyPr/>
                    <a:lstStyle/>
                    <a:p>
                      <a:pPr algn="l" fontAlgn="base">
                        <a:lnSpc>
                          <a:spcPts val="1350"/>
                        </a:lnSpc>
                        <a:buNone/>
                      </a:pPr>
                      <a:r>
                        <a:rPr lang="en-US" sz="1100" b="0" i="0" dirty="0">
                          <a:solidFill>
                            <a:srgbClr val="000000"/>
                          </a:solidFill>
                          <a:effectLst/>
                          <a:latin typeface="Aptos" panose="020B0004020202020204" pitchFamily="34" charset="0"/>
                        </a:rPr>
                        <a:t>Application completely fails the requirements of the RFA. ​</a:t>
                      </a:r>
                      <a:endParaRPr lang="en-US" b="0" i="0" dirty="0">
                        <a:solidFill>
                          <a:srgbClr val="000000"/>
                        </a:solidFill>
                        <a:effectLst/>
                      </a:endParaRPr>
                    </a:p>
                  </a:txBody>
                  <a:tcPr>
                    <a:lnL w="7681" cap="flat" cmpd="sng" algn="ctr">
                      <a:solidFill>
                        <a:srgbClr val="FFFFFF"/>
                      </a:solidFill>
                      <a:prstDash val="solid"/>
                      <a:round/>
                      <a:headEnd type="none" w="med" len="med"/>
                      <a:tailEnd type="none" w="med" len="med"/>
                    </a:lnL>
                    <a:lnR w="7681" cap="flat" cmpd="sng" algn="ctr">
                      <a:solidFill>
                        <a:srgbClr val="FFFFFF"/>
                      </a:solidFill>
                      <a:prstDash val="solid"/>
                      <a:round/>
                      <a:headEnd type="none" w="med" len="med"/>
                      <a:tailEnd type="none" w="med" len="med"/>
                    </a:lnR>
                    <a:lnT w="7681" cap="flat" cmpd="sng" algn="ctr">
                      <a:solidFill>
                        <a:srgbClr val="FFFFFF"/>
                      </a:solidFill>
                      <a:prstDash val="solid"/>
                      <a:round/>
                      <a:headEnd type="none" w="med" len="med"/>
                      <a:tailEnd type="none" w="med" len="med"/>
                    </a:lnT>
                    <a:lnB w="7681" cap="flat" cmpd="sng" algn="ctr">
                      <a:solidFill>
                        <a:srgbClr val="FFFFFF"/>
                      </a:solidFill>
                      <a:prstDash val="solid"/>
                      <a:round/>
                      <a:headEnd type="none" w="med" len="med"/>
                      <a:tailEnd type="none" w="med" len="med"/>
                    </a:lnB>
                    <a:solidFill>
                      <a:srgbClr val="E3CBCB"/>
                    </a:solidFill>
                  </a:tcPr>
                </a:tc>
                <a:extLst>
                  <a:ext uri="{0D108BD9-81ED-4DB2-BD59-A6C34878D82A}">
                    <a16:rowId xmlns:a16="http://schemas.microsoft.com/office/drawing/2014/main" val="1986778800"/>
                  </a:ext>
                </a:extLst>
              </a:tr>
            </a:tbl>
          </a:graphicData>
        </a:graphic>
      </p:graphicFrame>
      <p:sp>
        <p:nvSpPr>
          <p:cNvPr id="6" name="Rectangle 1">
            <a:extLst>
              <a:ext uri="{FF2B5EF4-FFF2-40B4-BE49-F238E27FC236}">
                <a16:creationId xmlns:a16="http://schemas.microsoft.com/office/drawing/2014/main" id="{5D1AFCD4-D22D-E545-6C77-CEB691131055}"/>
              </a:ext>
            </a:extLst>
          </p:cNvPr>
          <p:cNvSpPr>
            <a:spLocks noChangeArrowheads="1"/>
          </p:cNvSpPr>
          <p:nvPr/>
        </p:nvSpPr>
        <p:spPr bwMode="auto">
          <a:xfrm>
            <a:off x="4568955" y="2668868"/>
            <a:ext cx="662459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59529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1319A-000B-81A3-F5AF-AE99D3DE81F3}"/>
              </a:ext>
            </a:extLst>
          </p:cNvPr>
          <p:cNvSpPr>
            <a:spLocks noGrp="1"/>
          </p:cNvSpPr>
          <p:nvPr>
            <p:ph type="title"/>
          </p:nvPr>
        </p:nvSpPr>
        <p:spPr/>
        <p:txBody>
          <a:bodyPr/>
          <a:lstStyle/>
          <a:p>
            <a:r>
              <a:rPr lang="en-US" b="1" dirty="0"/>
              <a:t>Website Demonstration</a:t>
            </a:r>
          </a:p>
        </p:txBody>
      </p:sp>
      <p:sp>
        <p:nvSpPr>
          <p:cNvPr id="3" name="Content Placeholder 2">
            <a:extLst>
              <a:ext uri="{FF2B5EF4-FFF2-40B4-BE49-F238E27FC236}">
                <a16:creationId xmlns:a16="http://schemas.microsoft.com/office/drawing/2014/main" id="{A90BF5B1-6953-DD75-A814-397D02E4731A}"/>
              </a:ext>
            </a:extLst>
          </p:cNvPr>
          <p:cNvSpPr>
            <a:spLocks noGrp="1"/>
          </p:cNvSpPr>
          <p:nvPr>
            <p:ph idx="1"/>
          </p:nvPr>
        </p:nvSpPr>
        <p:spPr/>
        <p:txBody>
          <a:bodyPr/>
          <a:lstStyle/>
          <a:p>
            <a:pPr marL="0" indent="0">
              <a:buNone/>
            </a:pPr>
            <a:endParaRPr lang="en-US" u="sng" dirty="0">
              <a:highlight>
                <a:srgbClr val="FFFF00"/>
              </a:highlight>
              <a:hlinkClick r:id="rId3"/>
            </a:endParaRPr>
          </a:p>
          <a:p>
            <a:pPr marL="0" indent="0">
              <a:buNone/>
            </a:pPr>
            <a:endParaRPr lang="en-US" u="sng" dirty="0">
              <a:highlight>
                <a:srgbClr val="FFFF00"/>
              </a:highlight>
              <a:hlinkClick r:id="rId3"/>
            </a:endParaRPr>
          </a:p>
          <a:p>
            <a:pPr marL="0" indent="0" algn="ctr">
              <a:buNone/>
            </a:pPr>
            <a:r>
              <a:rPr lang="en-US" u="sng" dirty="0">
                <a:highlight>
                  <a:srgbClr val="FFFF00"/>
                </a:highlight>
                <a:hlinkClick r:id="rId3"/>
              </a:rPr>
              <a:t>https://slco.to/HOME-ARP-RFA</a:t>
            </a:r>
            <a:endParaRPr lang="en-US" dirty="0">
              <a:highlight>
                <a:srgbClr val="FFFF00"/>
              </a:highlight>
            </a:endParaRPr>
          </a:p>
          <a:p>
            <a:pPr marL="0" indent="0">
              <a:buNone/>
            </a:pPr>
            <a:endParaRPr lang="en-US" dirty="0">
              <a:highlight>
                <a:srgbClr val="FFFF00"/>
              </a:highlight>
            </a:endParaRPr>
          </a:p>
        </p:txBody>
      </p:sp>
    </p:spTree>
    <p:extLst>
      <p:ext uri="{BB962C8B-B14F-4D97-AF65-F5344CB8AC3E}">
        <p14:creationId xmlns:p14="http://schemas.microsoft.com/office/powerpoint/2010/main" val="76176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FCE29-1985-9629-99C9-80C927DF8F9E}"/>
              </a:ext>
            </a:extLst>
          </p:cNvPr>
          <p:cNvSpPr>
            <a:spLocks noGrp="1"/>
          </p:cNvSpPr>
          <p:nvPr>
            <p:ph type="title"/>
          </p:nvPr>
        </p:nvSpPr>
        <p:spPr/>
        <p:txBody>
          <a:bodyPr/>
          <a:lstStyle/>
          <a:p>
            <a:r>
              <a:rPr lang="en-US" b="1" dirty="0"/>
              <a:t>Tips for Success</a:t>
            </a:r>
          </a:p>
        </p:txBody>
      </p:sp>
      <p:sp>
        <p:nvSpPr>
          <p:cNvPr id="3" name="Content Placeholder 2">
            <a:extLst>
              <a:ext uri="{FF2B5EF4-FFF2-40B4-BE49-F238E27FC236}">
                <a16:creationId xmlns:a16="http://schemas.microsoft.com/office/drawing/2014/main" id="{068E7992-AB8E-FAD8-F6C2-6370C544C59C}"/>
              </a:ext>
            </a:extLst>
          </p:cNvPr>
          <p:cNvSpPr>
            <a:spLocks noGrp="1"/>
          </p:cNvSpPr>
          <p:nvPr>
            <p:ph idx="1"/>
          </p:nvPr>
        </p:nvSpPr>
        <p:spPr/>
        <p:txBody>
          <a:bodyPr>
            <a:normAutofit/>
          </a:bodyPr>
          <a:lstStyle/>
          <a:p>
            <a:pPr fontAlgn="base"/>
            <a:r>
              <a:rPr lang="en-US" dirty="0"/>
              <a:t>Read the RFA​</a:t>
            </a:r>
          </a:p>
          <a:p>
            <a:pPr fontAlgn="base"/>
            <a:r>
              <a:rPr lang="en-US" dirty="0"/>
              <a:t>Clearly connect proposed activities with HOME-ARP eligible activities</a:t>
            </a:r>
          </a:p>
          <a:p>
            <a:pPr fontAlgn="base"/>
            <a:r>
              <a:rPr lang="en-US" dirty="0"/>
              <a:t>Provide specific measurable outcomes</a:t>
            </a:r>
          </a:p>
          <a:p>
            <a:pPr fontAlgn="base"/>
            <a:r>
              <a:rPr lang="en-US" dirty="0"/>
              <a:t>All applications are due no later than 11:59 pm MST on Friday, September 26, 2025. </a:t>
            </a:r>
          </a:p>
        </p:txBody>
      </p:sp>
    </p:spTree>
    <p:extLst>
      <p:ext uri="{BB962C8B-B14F-4D97-AF65-F5344CB8AC3E}">
        <p14:creationId xmlns:p14="http://schemas.microsoft.com/office/powerpoint/2010/main" val="3017636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6ECF1-BCB6-CFC1-CA28-7993DF61CBD4}"/>
              </a:ext>
            </a:extLst>
          </p:cNvPr>
          <p:cNvSpPr>
            <a:spLocks noGrp="1"/>
          </p:cNvSpPr>
          <p:nvPr>
            <p:ph type="title"/>
          </p:nvPr>
        </p:nvSpPr>
        <p:spPr/>
        <p:txBody>
          <a:bodyPr/>
          <a:lstStyle/>
          <a:p>
            <a:r>
              <a:rPr lang="en-US" b="1" dirty="0"/>
              <a:t>Timeline</a:t>
            </a:r>
          </a:p>
        </p:txBody>
      </p:sp>
      <p:graphicFrame>
        <p:nvGraphicFramePr>
          <p:cNvPr id="6" name="Content Placeholder 5">
            <a:extLst>
              <a:ext uri="{FF2B5EF4-FFF2-40B4-BE49-F238E27FC236}">
                <a16:creationId xmlns:a16="http://schemas.microsoft.com/office/drawing/2014/main" id="{A5BA5901-2D0C-9AB1-9536-19EB1A537512}"/>
              </a:ext>
            </a:extLst>
          </p:cNvPr>
          <p:cNvGraphicFramePr>
            <a:graphicFrameLocks noGrp="1"/>
          </p:cNvGraphicFramePr>
          <p:nvPr>
            <p:ph idx="1"/>
            <p:extLst>
              <p:ext uri="{D42A27DB-BD31-4B8C-83A1-F6EECF244321}">
                <p14:modId xmlns:p14="http://schemas.microsoft.com/office/powerpoint/2010/main" val="1086940199"/>
              </p:ext>
            </p:extLst>
          </p:nvPr>
        </p:nvGraphicFramePr>
        <p:xfrm>
          <a:off x="571501" y="1982673"/>
          <a:ext cx="7950200" cy="3821318"/>
        </p:xfrm>
        <a:graphic>
          <a:graphicData uri="http://schemas.openxmlformats.org/drawingml/2006/table">
            <a:tbl>
              <a:tblPr firstRow="1" firstCol="1" bandRow="1">
                <a:tableStyleId>{5C22544A-7EE6-4342-B048-85BDC9FD1C3A}</a:tableStyleId>
              </a:tblPr>
              <a:tblGrid>
                <a:gridCol w="1767323">
                  <a:extLst>
                    <a:ext uri="{9D8B030D-6E8A-4147-A177-3AD203B41FA5}">
                      <a16:colId xmlns:a16="http://schemas.microsoft.com/office/drawing/2014/main" val="1215843193"/>
                    </a:ext>
                  </a:extLst>
                </a:gridCol>
                <a:gridCol w="6182877">
                  <a:extLst>
                    <a:ext uri="{9D8B030D-6E8A-4147-A177-3AD203B41FA5}">
                      <a16:colId xmlns:a16="http://schemas.microsoft.com/office/drawing/2014/main" val="1578855561"/>
                    </a:ext>
                  </a:extLst>
                </a:gridCol>
              </a:tblGrid>
              <a:tr h="151441">
                <a:tc>
                  <a:txBody>
                    <a:bodyPr/>
                    <a:lstStyle/>
                    <a:p>
                      <a:pPr marL="0" marR="0">
                        <a:lnSpc>
                          <a:spcPct val="115000"/>
                        </a:lnSpc>
                        <a:spcAft>
                          <a:spcPts val="800"/>
                        </a:spcAft>
                        <a:buNone/>
                      </a:pPr>
                      <a:r>
                        <a:rPr lang="en-US" sz="1000" kern="100">
                          <a:effectLst/>
                        </a:rPr>
                        <a:t>Date</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tc>
                  <a:txBody>
                    <a:bodyPr/>
                    <a:lstStyle/>
                    <a:p>
                      <a:pPr marL="0" marR="0">
                        <a:lnSpc>
                          <a:spcPct val="115000"/>
                        </a:lnSpc>
                        <a:spcAft>
                          <a:spcPts val="800"/>
                        </a:spcAft>
                        <a:buNone/>
                      </a:pPr>
                      <a:r>
                        <a:rPr lang="en-US" sz="1000" kern="100">
                          <a:effectLst/>
                        </a:rPr>
                        <a:t>Activity</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extLst>
                  <a:ext uri="{0D108BD9-81ED-4DB2-BD59-A6C34878D82A}">
                    <a16:rowId xmlns:a16="http://schemas.microsoft.com/office/drawing/2014/main" val="1715032877"/>
                  </a:ext>
                </a:extLst>
              </a:tr>
              <a:tr h="806311">
                <a:tc>
                  <a:txBody>
                    <a:bodyPr/>
                    <a:lstStyle/>
                    <a:p>
                      <a:pPr marL="0" marR="0">
                        <a:lnSpc>
                          <a:spcPct val="115000"/>
                        </a:lnSpc>
                        <a:spcAft>
                          <a:spcPts val="800"/>
                        </a:spcAft>
                        <a:buNone/>
                      </a:pPr>
                      <a:r>
                        <a:rPr lang="en-US" sz="1000" kern="100">
                          <a:effectLst/>
                        </a:rPr>
                        <a:t>September 5, 2025</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tc>
                  <a:txBody>
                    <a:bodyPr/>
                    <a:lstStyle/>
                    <a:p>
                      <a:pPr marL="0" marR="0">
                        <a:lnSpc>
                          <a:spcPct val="115000"/>
                        </a:lnSpc>
                        <a:spcAft>
                          <a:spcPts val="800"/>
                        </a:spcAft>
                        <a:buNone/>
                      </a:pPr>
                      <a:r>
                        <a:rPr lang="en-US" sz="1000" kern="100">
                          <a:effectLst/>
                        </a:rPr>
                        <a:t>Applications Available</a:t>
                      </a:r>
                    </a:p>
                    <a:p>
                      <a:pPr marL="0" marR="0">
                        <a:lnSpc>
                          <a:spcPct val="115000"/>
                        </a:lnSpc>
                        <a:spcAft>
                          <a:spcPts val="800"/>
                        </a:spcAft>
                        <a:buNone/>
                      </a:pPr>
                      <a:r>
                        <a:rPr lang="en-US" sz="1000" kern="100">
                          <a:effectLst/>
                        </a:rPr>
                        <a:t> </a:t>
                      </a:r>
                    </a:p>
                    <a:p>
                      <a:pPr marL="0" marR="0">
                        <a:lnSpc>
                          <a:spcPct val="115000"/>
                        </a:lnSpc>
                        <a:spcAft>
                          <a:spcPts val="800"/>
                        </a:spcAft>
                        <a:buNone/>
                      </a:pPr>
                      <a:r>
                        <a:rPr lang="en-US" sz="1000" kern="100">
                          <a:effectLst/>
                        </a:rPr>
                        <a:t>Via Smartsheet. For more information, please visit (insert website)</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extLst>
                  <a:ext uri="{0D108BD9-81ED-4DB2-BD59-A6C34878D82A}">
                    <a16:rowId xmlns:a16="http://schemas.microsoft.com/office/drawing/2014/main" val="857489191"/>
                  </a:ext>
                </a:extLst>
              </a:tr>
              <a:tr h="964343">
                <a:tc>
                  <a:txBody>
                    <a:bodyPr/>
                    <a:lstStyle/>
                    <a:p>
                      <a:pPr marL="0" marR="0">
                        <a:lnSpc>
                          <a:spcPct val="115000"/>
                        </a:lnSpc>
                        <a:spcAft>
                          <a:spcPts val="800"/>
                        </a:spcAft>
                        <a:buNone/>
                      </a:pPr>
                      <a:r>
                        <a:rPr lang="en-US" sz="1000" kern="100">
                          <a:effectLst/>
                        </a:rPr>
                        <a:t>September 15, 2025</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tc>
                  <a:txBody>
                    <a:bodyPr/>
                    <a:lstStyle/>
                    <a:p>
                      <a:pPr marL="0" marR="0">
                        <a:lnSpc>
                          <a:spcPct val="115000"/>
                        </a:lnSpc>
                        <a:spcAft>
                          <a:spcPts val="800"/>
                        </a:spcAft>
                        <a:buNone/>
                      </a:pPr>
                      <a:r>
                        <a:rPr lang="en-US" sz="1000" kern="100">
                          <a:effectLst/>
                        </a:rPr>
                        <a:t>Pre-Application Training</a:t>
                      </a:r>
                    </a:p>
                    <a:p>
                      <a:pPr marL="0" marR="0">
                        <a:lnSpc>
                          <a:spcPct val="115000"/>
                        </a:lnSpc>
                        <a:spcAft>
                          <a:spcPts val="800"/>
                        </a:spcAft>
                        <a:buNone/>
                      </a:pPr>
                      <a:r>
                        <a:rPr lang="en-US" sz="1000" kern="100">
                          <a:effectLst/>
                        </a:rPr>
                        <a:t> </a:t>
                      </a:r>
                    </a:p>
                    <a:p>
                      <a:pPr marL="0" marR="0">
                        <a:lnSpc>
                          <a:spcPct val="115000"/>
                        </a:lnSpc>
                        <a:spcAft>
                          <a:spcPts val="800"/>
                        </a:spcAft>
                        <a:buNone/>
                      </a:pPr>
                      <a:r>
                        <a:rPr lang="en-US" sz="1000" kern="100">
                          <a:effectLst/>
                        </a:rPr>
                        <a:t>Register here: </a:t>
                      </a:r>
                      <a:r>
                        <a:rPr lang="en-US" sz="1000" u="sng" kern="100">
                          <a:effectLst/>
                          <a:hlinkClick r:id="rId2"/>
                        </a:rPr>
                        <a:t>https://slco.webex.com/weblink/register/r70d9138f6d7b3d34d854aa1f99ec7556</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extLst>
                  <a:ext uri="{0D108BD9-81ED-4DB2-BD59-A6C34878D82A}">
                    <a16:rowId xmlns:a16="http://schemas.microsoft.com/office/drawing/2014/main" val="3663013009"/>
                  </a:ext>
                </a:extLst>
              </a:tr>
              <a:tr h="556665">
                <a:tc>
                  <a:txBody>
                    <a:bodyPr/>
                    <a:lstStyle/>
                    <a:p>
                      <a:pPr marL="0" marR="0">
                        <a:lnSpc>
                          <a:spcPct val="115000"/>
                        </a:lnSpc>
                        <a:spcAft>
                          <a:spcPts val="800"/>
                        </a:spcAft>
                        <a:buNone/>
                      </a:pPr>
                      <a:r>
                        <a:rPr lang="en-US" sz="1000" kern="100">
                          <a:effectLst/>
                        </a:rPr>
                        <a:t>September 19, 2025</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tc>
                  <a:txBody>
                    <a:bodyPr/>
                    <a:lstStyle/>
                    <a:p>
                      <a:pPr marL="0" marR="0">
                        <a:lnSpc>
                          <a:spcPct val="115000"/>
                        </a:lnSpc>
                        <a:spcAft>
                          <a:spcPts val="800"/>
                        </a:spcAft>
                        <a:buNone/>
                      </a:pPr>
                      <a:r>
                        <a:rPr lang="en-US" sz="1000" kern="100">
                          <a:effectLst/>
                        </a:rPr>
                        <a:t>Final Day to Submit Questions</a:t>
                      </a:r>
                    </a:p>
                    <a:p>
                      <a:pPr marL="0" marR="0">
                        <a:lnSpc>
                          <a:spcPct val="115000"/>
                        </a:lnSpc>
                        <a:spcAft>
                          <a:spcPts val="800"/>
                        </a:spcAft>
                        <a:buNone/>
                      </a:pPr>
                      <a:r>
                        <a:rPr lang="en-US" sz="1000" u="sng" kern="100">
                          <a:effectLst/>
                          <a:hlinkClick r:id="rId3"/>
                        </a:rPr>
                        <a:t>https://app.smartsheet.com/b/form/b07c22e070824ab49707641a449b97a8</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extLst>
                  <a:ext uri="{0D108BD9-81ED-4DB2-BD59-A6C34878D82A}">
                    <a16:rowId xmlns:a16="http://schemas.microsoft.com/office/drawing/2014/main" val="2400165894"/>
                  </a:ext>
                </a:extLst>
              </a:tr>
              <a:tr h="556665">
                <a:tc>
                  <a:txBody>
                    <a:bodyPr/>
                    <a:lstStyle/>
                    <a:p>
                      <a:pPr marL="0" marR="0">
                        <a:lnSpc>
                          <a:spcPct val="115000"/>
                        </a:lnSpc>
                        <a:spcAft>
                          <a:spcPts val="800"/>
                        </a:spcAft>
                        <a:buNone/>
                      </a:pPr>
                      <a:r>
                        <a:rPr lang="en-US" sz="1000" kern="100">
                          <a:effectLst/>
                        </a:rPr>
                        <a:t>September 26, 2025</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tc>
                  <a:txBody>
                    <a:bodyPr/>
                    <a:lstStyle/>
                    <a:p>
                      <a:pPr marL="0" marR="0">
                        <a:lnSpc>
                          <a:spcPct val="115000"/>
                        </a:lnSpc>
                        <a:spcAft>
                          <a:spcPts val="800"/>
                        </a:spcAft>
                        <a:buNone/>
                      </a:pPr>
                      <a:r>
                        <a:rPr lang="en-US" sz="1000" kern="100">
                          <a:effectLst/>
                        </a:rPr>
                        <a:t>Applications Due Via Smartsheet</a:t>
                      </a:r>
                    </a:p>
                    <a:p>
                      <a:pPr marL="0" marR="0">
                        <a:lnSpc>
                          <a:spcPct val="115000"/>
                        </a:lnSpc>
                        <a:spcAft>
                          <a:spcPts val="800"/>
                        </a:spcAft>
                        <a:buNone/>
                      </a:pPr>
                      <a:r>
                        <a:rPr lang="en-US" sz="1000" u="sng" kern="100">
                          <a:effectLst/>
                          <a:hlinkClick r:id="rId4"/>
                        </a:rPr>
                        <a:t>https://app.smartsheet.com/b/form/9315c84f5f4242248fce829169274557</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extLst>
                  <a:ext uri="{0D108BD9-81ED-4DB2-BD59-A6C34878D82A}">
                    <a16:rowId xmlns:a16="http://schemas.microsoft.com/office/drawing/2014/main" val="1843646110"/>
                  </a:ext>
                </a:extLst>
              </a:tr>
              <a:tr h="398632">
                <a:tc>
                  <a:txBody>
                    <a:bodyPr/>
                    <a:lstStyle/>
                    <a:p>
                      <a:pPr marL="0" marR="0">
                        <a:lnSpc>
                          <a:spcPct val="115000"/>
                        </a:lnSpc>
                        <a:spcAft>
                          <a:spcPts val="800"/>
                        </a:spcAft>
                        <a:buNone/>
                      </a:pPr>
                      <a:r>
                        <a:rPr lang="en-US" sz="1000" kern="100">
                          <a:effectLst/>
                        </a:rPr>
                        <a:t>October 2025</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tc>
                  <a:txBody>
                    <a:bodyPr/>
                    <a:lstStyle/>
                    <a:p>
                      <a:pPr marL="0" marR="0">
                        <a:lnSpc>
                          <a:spcPct val="115000"/>
                        </a:lnSpc>
                        <a:spcAft>
                          <a:spcPts val="800"/>
                        </a:spcAft>
                        <a:buNone/>
                      </a:pPr>
                      <a:r>
                        <a:rPr lang="en-US" sz="1000" kern="100">
                          <a:effectLst/>
                        </a:rPr>
                        <a:t>Application Reviews with Citizen Advisory Committee</a:t>
                      </a:r>
                    </a:p>
                    <a:p>
                      <a:pPr marL="0" marR="0">
                        <a:lnSpc>
                          <a:spcPct val="115000"/>
                        </a:lnSpc>
                        <a:spcAft>
                          <a:spcPts val="800"/>
                        </a:spcAft>
                        <a:buNone/>
                      </a:pPr>
                      <a:r>
                        <a:rPr lang="en-US" sz="1000" kern="100">
                          <a:effectLst/>
                        </a:rPr>
                        <a:t> </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extLst>
                  <a:ext uri="{0D108BD9-81ED-4DB2-BD59-A6C34878D82A}">
                    <a16:rowId xmlns:a16="http://schemas.microsoft.com/office/drawing/2014/main" val="2047771986"/>
                  </a:ext>
                </a:extLst>
              </a:tr>
              <a:tr h="330020">
                <a:tc>
                  <a:txBody>
                    <a:bodyPr/>
                    <a:lstStyle/>
                    <a:p>
                      <a:pPr marL="0" marR="0">
                        <a:lnSpc>
                          <a:spcPct val="115000"/>
                        </a:lnSpc>
                        <a:spcAft>
                          <a:spcPts val="800"/>
                        </a:spcAft>
                        <a:buNone/>
                      </a:pPr>
                      <a:r>
                        <a:rPr lang="en-US" sz="1000" kern="100">
                          <a:effectLst/>
                        </a:rPr>
                        <a:t>November 2025</a:t>
                      </a:r>
                      <a:endParaRPr lang="en-US" sz="1000" kern="10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tc>
                  <a:txBody>
                    <a:bodyPr/>
                    <a:lstStyle/>
                    <a:p>
                      <a:pPr marL="0" marR="0">
                        <a:lnSpc>
                          <a:spcPct val="115000"/>
                        </a:lnSpc>
                        <a:spcAft>
                          <a:spcPts val="800"/>
                        </a:spcAft>
                        <a:buNone/>
                      </a:pPr>
                      <a:r>
                        <a:rPr lang="en-US" sz="1000" kern="100" dirty="0">
                          <a:effectLst/>
                        </a:rPr>
                        <a:t>Final Funding Recommendations Will Be Available</a:t>
                      </a:r>
                      <a:endParaRPr lang="en-US"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8043" marR="58043" marT="0" marB="0"/>
                </a:tc>
                <a:extLst>
                  <a:ext uri="{0D108BD9-81ED-4DB2-BD59-A6C34878D82A}">
                    <a16:rowId xmlns:a16="http://schemas.microsoft.com/office/drawing/2014/main" val="2204529347"/>
                  </a:ext>
                </a:extLst>
              </a:tr>
            </a:tbl>
          </a:graphicData>
        </a:graphic>
      </p:graphicFrame>
    </p:spTree>
    <p:extLst>
      <p:ext uri="{BB962C8B-B14F-4D97-AF65-F5344CB8AC3E}">
        <p14:creationId xmlns:p14="http://schemas.microsoft.com/office/powerpoint/2010/main" val="179235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EBE51-E2D4-AE41-4574-48D66FB88900}"/>
              </a:ext>
            </a:extLst>
          </p:cNvPr>
          <p:cNvSpPr>
            <a:spLocks noGrp="1"/>
          </p:cNvSpPr>
          <p:nvPr>
            <p:ph type="title"/>
          </p:nvPr>
        </p:nvSpPr>
        <p:spPr>
          <a:xfrm>
            <a:off x="793750" y="1218907"/>
            <a:ext cx="8229600" cy="1039091"/>
          </a:xfrm>
        </p:spPr>
        <p:txBody>
          <a:bodyPr/>
          <a:lstStyle/>
          <a:p>
            <a:r>
              <a:rPr lang="en-US" b="1" dirty="0"/>
              <a:t>Questions &amp; Answers</a:t>
            </a:r>
          </a:p>
        </p:txBody>
      </p:sp>
      <p:sp>
        <p:nvSpPr>
          <p:cNvPr id="4" name="TextBox 3">
            <a:extLst>
              <a:ext uri="{FF2B5EF4-FFF2-40B4-BE49-F238E27FC236}">
                <a16:creationId xmlns:a16="http://schemas.microsoft.com/office/drawing/2014/main" id="{EB9E6414-5995-D149-EE67-9FC66CD14772}"/>
              </a:ext>
            </a:extLst>
          </p:cNvPr>
          <p:cNvSpPr txBox="1"/>
          <p:nvPr/>
        </p:nvSpPr>
        <p:spPr>
          <a:xfrm>
            <a:off x="1181100" y="2844800"/>
            <a:ext cx="6775450" cy="646331"/>
          </a:xfrm>
          <a:prstGeom prst="rect">
            <a:avLst/>
          </a:prstGeom>
          <a:noFill/>
        </p:spPr>
        <p:txBody>
          <a:bodyPr wrap="square" rtlCol="0">
            <a:spAutoFit/>
          </a:bodyPr>
          <a:lstStyle/>
          <a:p>
            <a:r>
              <a:rPr lang="en-US" dirty="0"/>
              <a:t>Please submit additional questions through Smartsheet on page 6 of the RFA by </a:t>
            </a:r>
            <a:r>
              <a:rPr lang="en-US" b="1" dirty="0"/>
              <a:t>Friday, September 19</a:t>
            </a:r>
            <a:r>
              <a:rPr lang="en-US" b="1" baseline="30000" dirty="0"/>
              <a:t>th</a:t>
            </a:r>
            <a:r>
              <a:rPr lang="en-US" dirty="0"/>
              <a:t>. </a:t>
            </a:r>
          </a:p>
        </p:txBody>
      </p:sp>
    </p:spTree>
    <p:extLst>
      <p:ext uri="{BB962C8B-B14F-4D97-AF65-F5344CB8AC3E}">
        <p14:creationId xmlns:p14="http://schemas.microsoft.com/office/powerpoint/2010/main" val="3536143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57BA4-CF51-DD7E-59E0-F8A011379C2C}"/>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7B28493-6A05-825E-F803-787212A1A95E}"/>
              </a:ext>
            </a:extLst>
          </p:cNvPr>
          <p:cNvSpPr>
            <a:spLocks noGrp="1"/>
          </p:cNvSpPr>
          <p:nvPr>
            <p:ph idx="1"/>
          </p:nvPr>
        </p:nvSpPr>
        <p:spPr/>
        <p:txBody>
          <a:bodyPr/>
          <a:lstStyle/>
          <a:p>
            <a:pPr marL="0" indent="0" algn="ctr">
              <a:buNone/>
            </a:pPr>
            <a:r>
              <a:rPr lang="en-US" b="1" dirty="0"/>
              <a:t>Thank you for your interest in the HOME-ARP Supportive Services RFA</a:t>
            </a:r>
          </a:p>
          <a:p>
            <a:pPr marL="0" indent="0">
              <a:buNone/>
            </a:pPr>
            <a:endParaRPr lang="en-US" dirty="0"/>
          </a:p>
        </p:txBody>
      </p:sp>
    </p:spTree>
    <p:extLst>
      <p:ext uri="{BB962C8B-B14F-4D97-AF65-F5344CB8AC3E}">
        <p14:creationId xmlns:p14="http://schemas.microsoft.com/office/powerpoint/2010/main" val="1190492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B0CA314-6EDB-941B-6924-18AEB8669AE5}"/>
              </a:ext>
            </a:extLst>
          </p:cNvPr>
          <p:cNvSpPr txBox="1"/>
          <p:nvPr/>
        </p:nvSpPr>
        <p:spPr>
          <a:xfrm>
            <a:off x="278544" y="1711115"/>
            <a:ext cx="8498012" cy="4685450"/>
          </a:xfrm>
          <a:prstGeom prst="rect">
            <a:avLst/>
          </a:prstGeom>
          <a:noFill/>
        </p:spPr>
        <p:txBody>
          <a:bodyPr wrap="square">
            <a:spAutoFit/>
          </a:bodyPr>
          <a:lstStyle/>
          <a:p>
            <a:pPr marL="457200" marR="0" indent="-457200">
              <a:lnSpc>
                <a:spcPct val="106000"/>
              </a:lnSpc>
              <a:spcBef>
                <a:spcPts val="0"/>
              </a:spcBef>
              <a:spcAft>
                <a:spcPts val="800"/>
              </a:spcAft>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Purpose of RFA</a:t>
            </a:r>
          </a:p>
          <a:p>
            <a:pPr marL="457200" marR="0" indent="-457200">
              <a:lnSpc>
                <a:spcPct val="106000"/>
              </a:lnSpc>
              <a:spcBef>
                <a:spcPts val="0"/>
              </a:spcBef>
              <a:spcAft>
                <a:spcPts val="800"/>
              </a:spcAft>
              <a:buFont typeface="+mj-lt"/>
              <a:buAutoNum type="arabicPeriod"/>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HOME-ARP </a:t>
            </a:r>
            <a:r>
              <a:rPr lang="en-US" sz="2000" dirty="0">
                <a:latin typeface="Times New Roman" panose="02020603050405020304" pitchFamily="18" charset="0"/>
                <a:ea typeface="Calibri" panose="020F0502020204030204" pitchFamily="34" charset="0"/>
                <a:cs typeface="Times New Roman" panose="02020603050405020304" pitchFamily="18" charset="0"/>
              </a:rPr>
              <a:t>Program Overview</a:t>
            </a:r>
          </a:p>
          <a:p>
            <a:pPr marL="457200" marR="0" indent="-457200">
              <a:lnSpc>
                <a:spcPct val="106000"/>
              </a:lnSpc>
              <a:spcBef>
                <a:spcPts val="0"/>
              </a:spcBef>
              <a:spcAft>
                <a:spcPts val="800"/>
              </a:spcAft>
              <a:buFont typeface="+mj-lt"/>
              <a:buAutoNum type="arabicPeriod"/>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Program Requirements</a:t>
            </a:r>
          </a:p>
          <a:p>
            <a:pPr marL="457200" marR="0" indent="-457200">
              <a:lnSpc>
                <a:spcPct val="106000"/>
              </a:lnSpc>
              <a:spcBef>
                <a:spcPts val="0"/>
              </a:spcBef>
              <a:spcAft>
                <a:spcPts val="800"/>
              </a:spcAft>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Eligible Uses of Funds</a:t>
            </a:r>
          </a:p>
          <a:p>
            <a:pPr marL="457200" marR="0" indent="-457200">
              <a:lnSpc>
                <a:spcPct val="106000"/>
              </a:lnSpc>
              <a:spcBef>
                <a:spcPts val="0"/>
              </a:spcBef>
              <a:spcAft>
                <a:spcPts val="800"/>
              </a:spcAft>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Funding Overview</a:t>
            </a:r>
          </a:p>
          <a:p>
            <a:pPr marL="457200" marR="0" indent="-457200">
              <a:lnSpc>
                <a:spcPct val="106000"/>
              </a:lnSpc>
              <a:spcBef>
                <a:spcPts val="0"/>
              </a:spcBef>
              <a:spcAft>
                <a:spcPts val="800"/>
              </a:spcAft>
              <a:buFont typeface="+mj-lt"/>
              <a:buAutoNum type="arabicPeriod"/>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Application Process</a:t>
            </a:r>
          </a:p>
          <a:p>
            <a:pPr marL="914400" lvl="1" indent="-457200">
              <a:lnSpc>
                <a:spcPct val="106000"/>
              </a:lnSpc>
              <a:spcAft>
                <a:spcPts val="800"/>
              </a:spcAft>
              <a:buFont typeface="+mj-lt"/>
              <a:buAutoNum type="alphaLcParenR"/>
            </a:pPr>
            <a:r>
              <a:rPr lang="en-US" sz="2000" dirty="0">
                <a:latin typeface="Times New Roman" panose="02020603050405020304" pitchFamily="18" charset="0"/>
                <a:ea typeface="Calibri" panose="020F0502020204030204" pitchFamily="34" charset="0"/>
                <a:cs typeface="Times New Roman" panose="02020603050405020304" pitchFamily="18" charset="0"/>
              </a:rPr>
              <a:t>Scoring &amp; Evaluation</a:t>
            </a:r>
          </a:p>
          <a:p>
            <a:pPr marL="914400" lvl="1" indent="-457200">
              <a:lnSpc>
                <a:spcPct val="106000"/>
              </a:lnSpc>
              <a:spcAft>
                <a:spcPts val="800"/>
              </a:spcAft>
              <a:buFont typeface="+mj-lt"/>
              <a:buAutoNum type="alphaLcParenR"/>
            </a:pPr>
            <a:r>
              <a:rPr lang="en-US" sz="2000" dirty="0">
                <a:latin typeface="Times New Roman" panose="02020603050405020304" pitchFamily="18" charset="0"/>
                <a:ea typeface="Calibri" panose="020F0502020204030204" pitchFamily="34" charset="0"/>
                <a:cs typeface="Times New Roman" panose="02020603050405020304" pitchFamily="18" charset="0"/>
              </a:rPr>
              <a:t>Website Demonstration</a:t>
            </a:r>
          </a:p>
          <a:p>
            <a:pPr marL="914400" lvl="1" indent="-457200">
              <a:lnSpc>
                <a:spcPct val="106000"/>
              </a:lnSpc>
              <a:spcAft>
                <a:spcPts val="800"/>
              </a:spcAft>
              <a:buFont typeface="+mj-lt"/>
              <a:buAutoNum type="alphaLcParen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Tips for Success</a:t>
            </a:r>
          </a:p>
          <a:p>
            <a:pPr marL="457200" marR="0" indent="-457200">
              <a:lnSpc>
                <a:spcPct val="106000"/>
              </a:lnSpc>
              <a:spcBef>
                <a:spcPts val="0"/>
              </a:spcBef>
              <a:spcAft>
                <a:spcPts val="800"/>
              </a:spcAft>
              <a:buFont typeface="+mj-lt"/>
              <a:buAutoNum type="arabicPeriod"/>
            </a:pPr>
            <a:r>
              <a:rPr lang="en-US" sz="2000" dirty="0">
                <a:latin typeface="Times New Roman" panose="02020603050405020304" pitchFamily="18" charset="0"/>
                <a:ea typeface="Calibri" panose="020F0502020204030204" pitchFamily="34" charset="0"/>
                <a:cs typeface="Times New Roman" panose="02020603050405020304" pitchFamily="18" charset="0"/>
              </a:rPr>
              <a:t>Timeline</a:t>
            </a:r>
          </a:p>
          <a:p>
            <a:pPr marL="457200" marR="0" indent="-457200">
              <a:lnSpc>
                <a:spcPct val="106000"/>
              </a:lnSpc>
              <a:spcBef>
                <a:spcPts val="0"/>
              </a:spcBef>
              <a:spcAft>
                <a:spcPts val="800"/>
              </a:spcAft>
              <a:buFont typeface="+mj-lt"/>
              <a:buAutoNum type="arabicPeriod"/>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Qu</a:t>
            </a:r>
            <a:r>
              <a:rPr lang="en-US" sz="2000" dirty="0">
                <a:latin typeface="Times New Roman" panose="02020603050405020304" pitchFamily="18" charset="0"/>
                <a:ea typeface="Calibri" panose="020F0502020204030204" pitchFamily="34" charset="0"/>
                <a:cs typeface="Times New Roman" panose="02020603050405020304" pitchFamily="18" charset="0"/>
              </a:rPr>
              <a:t>estion &amp; Answer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9987642A-BFFB-8879-E072-36965B13BD63}"/>
              </a:ext>
            </a:extLst>
          </p:cNvPr>
          <p:cNvSpPr txBox="1">
            <a:spLocks/>
          </p:cNvSpPr>
          <p:nvPr/>
        </p:nvSpPr>
        <p:spPr>
          <a:xfrm>
            <a:off x="457200" y="869657"/>
            <a:ext cx="8229600" cy="1039091"/>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rgbClr val="8B1E41"/>
                </a:solidFill>
                <a:latin typeface="+mj-lt"/>
                <a:ea typeface="+mj-ea"/>
                <a:cs typeface="+mj-cs"/>
              </a:defRPr>
            </a:lvl1pPr>
          </a:lstStyle>
          <a:p>
            <a:r>
              <a:rPr lang="en-US" b="1" dirty="0"/>
              <a:t>AGENDA</a:t>
            </a:r>
          </a:p>
        </p:txBody>
      </p:sp>
    </p:spTree>
    <p:extLst>
      <p:ext uri="{BB962C8B-B14F-4D97-AF65-F5344CB8AC3E}">
        <p14:creationId xmlns:p14="http://schemas.microsoft.com/office/powerpoint/2010/main" val="3949340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95E41-240F-17BE-AF36-89003111EEA3}"/>
              </a:ext>
            </a:extLst>
          </p:cNvPr>
          <p:cNvSpPr>
            <a:spLocks noGrp="1"/>
          </p:cNvSpPr>
          <p:nvPr>
            <p:ph type="title"/>
          </p:nvPr>
        </p:nvSpPr>
        <p:spPr/>
        <p:txBody>
          <a:bodyPr/>
          <a:lstStyle/>
          <a:p>
            <a:r>
              <a:rPr lang="en-US" b="1" dirty="0"/>
              <a:t>Purpose</a:t>
            </a:r>
            <a:r>
              <a:rPr lang="en-US" dirty="0"/>
              <a:t> </a:t>
            </a:r>
            <a:r>
              <a:rPr lang="en-US" b="1" dirty="0"/>
              <a:t>of RFA</a:t>
            </a:r>
          </a:p>
        </p:txBody>
      </p:sp>
      <p:sp>
        <p:nvSpPr>
          <p:cNvPr id="3" name="Content Placeholder 2">
            <a:extLst>
              <a:ext uri="{FF2B5EF4-FFF2-40B4-BE49-F238E27FC236}">
                <a16:creationId xmlns:a16="http://schemas.microsoft.com/office/drawing/2014/main" id="{9A5E8508-4915-70C6-DB3B-F21383AA201E}"/>
              </a:ext>
            </a:extLst>
          </p:cNvPr>
          <p:cNvSpPr>
            <a:spLocks noGrp="1"/>
          </p:cNvSpPr>
          <p:nvPr>
            <p:ph idx="1"/>
          </p:nvPr>
        </p:nvSpPr>
        <p:spPr/>
        <p:txBody>
          <a:bodyPr/>
          <a:lstStyle/>
          <a:p>
            <a:pPr marL="0" indent="0">
              <a:lnSpc>
                <a:spcPct val="150000"/>
              </a:lnSpc>
              <a:buNone/>
            </a:pPr>
            <a:r>
              <a:rPr lang="en-US" dirty="0"/>
              <a:t>The purpose of the RFA is to award 1-2 organizations who will use the funding to reduce homelessness and increase housing stability for qualifying populations.</a:t>
            </a:r>
          </a:p>
        </p:txBody>
      </p:sp>
    </p:spTree>
    <p:extLst>
      <p:ext uri="{BB962C8B-B14F-4D97-AF65-F5344CB8AC3E}">
        <p14:creationId xmlns:p14="http://schemas.microsoft.com/office/powerpoint/2010/main" val="3390165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77CD4-BAEC-61B2-95CC-3CBDA8B6DE3C}"/>
              </a:ext>
            </a:extLst>
          </p:cNvPr>
          <p:cNvSpPr>
            <a:spLocks noGrp="1"/>
          </p:cNvSpPr>
          <p:nvPr>
            <p:ph type="title"/>
          </p:nvPr>
        </p:nvSpPr>
        <p:spPr/>
        <p:txBody>
          <a:bodyPr>
            <a:normAutofit fontScale="90000"/>
          </a:bodyPr>
          <a:lstStyle/>
          <a:p>
            <a:r>
              <a:rPr lang="en-US" b="1" dirty="0"/>
              <a:t>HOME ARP Program Overview</a:t>
            </a:r>
          </a:p>
        </p:txBody>
      </p:sp>
      <p:sp>
        <p:nvSpPr>
          <p:cNvPr id="3" name="Content Placeholder 2">
            <a:extLst>
              <a:ext uri="{FF2B5EF4-FFF2-40B4-BE49-F238E27FC236}">
                <a16:creationId xmlns:a16="http://schemas.microsoft.com/office/drawing/2014/main" id="{DCF2002C-F91D-20F6-6E52-6733919AF2D5}"/>
              </a:ext>
            </a:extLst>
          </p:cNvPr>
          <p:cNvSpPr>
            <a:spLocks noGrp="1"/>
          </p:cNvSpPr>
          <p:nvPr>
            <p:ph idx="1"/>
          </p:nvPr>
        </p:nvSpPr>
        <p:spPr/>
        <p:txBody>
          <a:bodyPr>
            <a:noAutofit/>
          </a:bodyPr>
          <a:lstStyle/>
          <a:p>
            <a:pPr marL="0" indent="0">
              <a:lnSpc>
                <a:spcPct val="150000"/>
              </a:lnSpc>
              <a:buNone/>
            </a:pPr>
            <a:r>
              <a:rPr lang="en-US" sz="2000" dirty="0"/>
              <a:t>HCD was awarded approximately $6.2 million in HOME ARP (American Rescue Plan) funding. The Grant Allocation Plan prepared by HCD describes the specific uses of these funds, which include means to address homelessness, rental assistance, case management and non-congregate shelter. As indicated in the Grant Allocation Plan, there is approximately $3.2 million to be used for tenant based rental assistance and supportive services. </a:t>
            </a:r>
          </a:p>
        </p:txBody>
      </p:sp>
    </p:spTree>
    <p:extLst>
      <p:ext uri="{BB962C8B-B14F-4D97-AF65-F5344CB8AC3E}">
        <p14:creationId xmlns:p14="http://schemas.microsoft.com/office/powerpoint/2010/main" val="590579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BAA43-7ACC-DE89-0350-A1274110F7E7}"/>
              </a:ext>
            </a:extLst>
          </p:cNvPr>
          <p:cNvSpPr>
            <a:spLocks noGrp="1"/>
          </p:cNvSpPr>
          <p:nvPr>
            <p:ph type="title"/>
          </p:nvPr>
        </p:nvSpPr>
        <p:spPr>
          <a:xfrm>
            <a:off x="457200" y="725194"/>
            <a:ext cx="8229600" cy="1039091"/>
          </a:xfrm>
        </p:spPr>
        <p:txBody>
          <a:bodyPr/>
          <a:lstStyle/>
          <a:p>
            <a:r>
              <a:rPr lang="en-US" b="1" dirty="0"/>
              <a:t>HOME-ARP Requirements</a:t>
            </a:r>
          </a:p>
        </p:txBody>
      </p:sp>
      <p:sp>
        <p:nvSpPr>
          <p:cNvPr id="3" name="Content Placeholder 2">
            <a:extLst>
              <a:ext uri="{FF2B5EF4-FFF2-40B4-BE49-F238E27FC236}">
                <a16:creationId xmlns:a16="http://schemas.microsoft.com/office/drawing/2014/main" id="{4A0CF873-82BD-A5FF-2622-1B45C9EA2CA7}"/>
              </a:ext>
            </a:extLst>
          </p:cNvPr>
          <p:cNvSpPr>
            <a:spLocks noGrp="1"/>
          </p:cNvSpPr>
          <p:nvPr>
            <p:ph idx="1"/>
          </p:nvPr>
        </p:nvSpPr>
        <p:spPr>
          <a:xfrm>
            <a:off x="457200" y="1848678"/>
            <a:ext cx="8229600" cy="4112385"/>
          </a:xfrm>
        </p:spPr>
        <p:txBody>
          <a:bodyPr>
            <a:noAutofit/>
          </a:bodyPr>
          <a:lstStyle/>
          <a:p>
            <a:pPr marL="0" indent="0">
              <a:buNone/>
            </a:pPr>
            <a:r>
              <a:rPr lang="en-US" sz="1600" dirty="0"/>
              <a:t>HCD has identified the following Qualified Populations (QP) as part of its HOME ARP allocation plan. As such, the purpose of this RFA is to provide assistance that would be available to all the following QP’s:​</a:t>
            </a:r>
          </a:p>
          <a:p>
            <a:endParaRPr lang="en-US" sz="1600" dirty="0"/>
          </a:p>
          <a:p>
            <a:pPr lvl="1"/>
            <a:r>
              <a:rPr lang="en-US" sz="1600" dirty="0"/>
              <a:t>Homeless as Defined in 24 CFR 91.5</a:t>
            </a:r>
          </a:p>
          <a:p>
            <a:pPr lvl="1"/>
            <a:r>
              <a:rPr lang="en-US" sz="1600" dirty="0"/>
              <a:t>At-Risk of Homelessness as Defined in 24 CFR 91.5​</a:t>
            </a:r>
          </a:p>
          <a:p>
            <a:pPr lvl="1"/>
            <a:r>
              <a:rPr lang="en-US" sz="1600" dirty="0"/>
              <a:t>Fleeing, or Attempting to Flee, Domestic Violence, Dating Violence, Sexual Assault, Stalking, as Defined by the Violence Against Women (24 CFR 5.2003) and Human Trafficking​</a:t>
            </a:r>
          </a:p>
          <a:p>
            <a:pPr lvl="1"/>
            <a:r>
              <a:rPr lang="en-US" sz="1600" dirty="0"/>
              <a:t>Other Populations/Subpopulations Requiring Services or Housing Assistance to Prevent Homelessness and Those at Risk of Housing Stability​</a:t>
            </a:r>
          </a:p>
          <a:p>
            <a:pPr lvl="2"/>
            <a:r>
              <a:rPr lang="en-US" sz="1600" dirty="0"/>
              <a:t>Veterans​</a:t>
            </a:r>
          </a:p>
          <a:p>
            <a:pPr lvl="2"/>
            <a:r>
              <a:rPr lang="en-US" sz="1600" dirty="0"/>
              <a:t>People with a Substance Abuse Disorder and/or Mental Illness​</a:t>
            </a:r>
          </a:p>
          <a:p>
            <a:pPr lvl="2"/>
            <a:r>
              <a:rPr lang="en-US" sz="1600" dirty="0"/>
              <a:t>Disabled Populations</a:t>
            </a:r>
          </a:p>
        </p:txBody>
      </p:sp>
    </p:spTree>
    <p:extLst>
      <p:ext uri="{BB962C8B-B14F-4D97-AF65-F5344CB8AC3E}">
        <p14:creationId xmlns:p14="http://schemas.microsoft.com/office/powerpoint/2010/main" val="3437683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40041-74CD-073A-1C14-33795A49D5F4}"/>
              </a:ext>
            </a:extLst>
          </p:cNvPr>
          <p:cNvSpPr>
            <a:spLocks noGrp="1"/>
          </p:cNvSpPr>
          <p:nvPr>
            <p:ph type="title"/>
          </p:nvPr>
        </p:nvSpPr>
        <p:spPr/>
        <p:txBody>
          <a:bodyPr/>
          <a:lstStyle/>
          <a:p>
            <a:r>
              <a:rPr lang="en-US" b="1" dirty="0"/>
              <a:t>Eligible Uses of Funds</a:t>
            </a:r>
          </a:p>
        </p:txBody>
      </p:sp>
      <p:sp>
        <p:nvSpPr>
          <p:cNvPr id="3" name="Content Placeholder 2">
            <a:extLst>
              <a:ext uri="{FF2B5EF4-FFF2-40B4-BE49-F238E27FC236}">
                <a16:creationId xmlns:a16="http://schemas.microsoft.com/office/drawing/2014/main" id="{3322B323-8726-D2BB-F0D0-2933F66A7509}"/>
              </a:ext>
            </a:extLst>
          </p:cNvPr>
          <p:cNvSpPr>
            <a:spLocks noGrp="1"/>
          </p:cNvSpPr>
          <p:nvPr>
            <p:ph idx="1"/>
          </p:nvPr>
        </p:nvSpPr>
        <p:spPr/>
        <p:txBody>
          <a:bodyPr>
            <a:normAutofit fontScale="92500" lnSpcReduction="20000"/>
          </a:bodyPr>
          <a:lstStyle/>
          <a:p>
            <a:r>
              <a:rPr lang="en-US" dirty="0"/>
              <a:t>Tenant based rental assistance</a:t>
            </a:r>
          </a:p>
          <a:p>
            <a:pPr lvl="1"/>
            <a:r>
              <a:rPr lang="en-US" dirty="0"/>
              <a:t>Deposits</a:t>
            </a:r>
          </a:p>
          <a:p>
            <a:pPr lvl="1"/>
            <a:r>
              <a:rPr lang="en-US" dirty="0"/>
              <a:t>Utilities</a:t>
            </a:r>
          </a:p>
          <a:p>
            <a:r>
              <a:rPr lang="en-US" dirty="0"/>
              <a:t>Supportive services such as:</a:t>
            </a:r>
          </a:p>
          <a:p>
            <a:pPr lvl="1"/>
            <a:r>
              <a:rPr lang="en-US" dirty="0"/>
              <a:t>Case management</a:t>
            </a:r>
          </a:p>
          <a:p>
            <a:pPr lvl="1"/>
            <a:r>
              <a:rPr lang="en-US" dirty="0"/>
              <a:t>Childcare</a:t>
            </a:r>
          </a:p>
          <a:p>
            <a:pPr lvl="1"/>
            <a:r>
              <a:rPr lang="en-US" dirty="0"/>
              <a:t>Food assistance</a:t>
            </a:r>
          </a:p>
          <a:p>
            <a:pPr lvl="1"/>
            <a:r>
              <a:rPr lang="en-US" dirty="0"/>
              <a:t>Health services</a:t>
            </a:r>
          </a:p>
          <a:p>
            <a:pPr lvl="1"/>
            <a:r>
              <a:rPr lang="en-US" dirty="0"/>
              <a:t>Employment related clothing</a:t>
            </a:r>
          </a:p>
          <a:p>
            <a:pPr lvl="1"/>
            <a:r>
              <a:rPr lang="en-US" dirty="0"/>
              <a:t>Access to transportation</a:t>
            </a:r>
          </a:p>
        </p:txBody>
      </p:sp>
    </p:spTree>
    <p:extLst>
      <p:ext uri="{BB962C8B-B14F-4D97-AF65-F5344CB8AC3E}">
        <p14:creationId xmlns:p14="http://schemas.microsoft.com/office/powerpoint/2010/main" val="2799580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C6DF8-C777-5F1E-6026-824817387A30}"/>
              </a:ext>
            </a:extLst>
          </p:cNvPr>
          <p:cNvSpPr>
            <a:spLocks noGrp="1"/>
          </p:cNvSpPr>
          <p:nvPr>
            <p:ph type="title"/>
          </p:nvPr>
        </p:nvSpPr>
        <p:spPr/>
        <p:txBody>
          <a:bodyPr/>
          <a:lstStyle/>
          <a:p>
            <a:r>
              <a:rPr lang="en-US" b="1" dirty="0"/>
              <a:t>Funding Overview</a:t>
            </a:r>
          </a:p>
        </p:txBody>
      </p:sp>
      <p:sp>
        <p:nvSpPr>
          <p:cNvPr id="3" name="Content Placeholder 2">
            <a:extLst>
              <a:ext uri="{FF2B5EF4-FFF2-40B4-BE49-F238E27FC236}">
                <a16:creationId xmlns:a16="http://schemas.microsoft.com/office/drawing/2014/main" id="{D1952B6A-0823-DE83-22BA-40AE24038837}"/>
              </a:ext>
            </a:extLst>
          </p:cNvPr>
          <p:cNvSpPr>
            <a:spLocks noGrp="1"/>
          </p:cNvSpPr>
          <p:nvPr>
            <p:ph idx="1"/>
          </p:nvPr>
        </p:nvSpPr>
        <p:spPr/>
        <p:txBody>
          <a:bodyPr>
            <a:normAutofit fontScale="77500" lnSpcReduction="20000"/>
          </a:bodyPr>
          <a:lstStyle/>
          <a:p>
            <a:r>
              <a:rPr lang="en-US" dirty="0"/>
              <a:t>$2.3 million for tenant based rental assistance</a:t>
            </a:r>
          </a:p>
          <a:p>
            <a:r>
              <a:rPr lang="en-US" dirty="0"/>
              <a:t>$910,671 for supportive services</a:t>
            </a:r>
          </a:p>
          <a:p>
            <a:r>
              <a:rPr lang="en-US" dirty="0"/>
              <a:t>Contract term: 2 years</a:t>
            </a:r>
          </a:p>
          <a:p>
            <a:r>
              <a:rPr lang="en-US" dirty="0"/>
              <a:t>Match requirement: None</a:t>
            </a:r>
          </a:p>
          <a:p>
            <a:pPr marL="0" indent="0">
              <a:buNone/>
            </a:pPr>
            <a:endParaRPr lang="en-US" dirty="0"/>
          </a:p>
          <a:p>
            <a:pPr marL="0" indent="0">
              <a:buNone/>
            </a:pPr>
            <a:r>
              <a:rPr lang="en-US" dirty="0"/>
              <a:t>Bonus - $150,000.00 for Non-Profit Capacity Building</a:t>
            </a:r>
          </a:p>
          <a:p>
            <a:pPr lvl="1"/>
            <a:r>
              <a:rPr lang="en-US" dirty="0"/>
              <a:t>Staff development and training</a:t>
            </a:r>
          </a:p>
          <a:p>
            <a:pPr lvl="1"/>
            <a:r>
              <a:rPr lang="en-US" dirty="0"/>
              <a:t>Capacity building projects</a:t>
            </a:r>
          </a:p>
          <a:p>
            <a:pPr lvl="1"/>
            <a:r>
              <a:rPr lang="en-US" dirty="0"/>
              <a:t>Organization planning</a:t>
            </a:r>
          </a:p>
          <a:p>
            <a:pPr lvl="1"/>
            <a:r>
              <a:rPr lang="en-US" dirty="0"/>
              <a:t>Infrastructure and system improvements</a:t>
            </a:r>
          </a:p>
        </p:txBody>
      </p:sp>
    </p:spTree>
    <p:extLst>
      <p:ext uri="{BB962C8B-B14F-4D97-AF65-F5344CB8AC3E}">
        <p14:creationId xmlns:p14="http://schemas.microsoft.com/office/powerpoint/2010/main" val="1859721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BAA2A-5085-BC69-515C-FABE4B444A77}"/>
              </a:ext>
            </a:extLst>
          </p:cNvPr>
          <p:cNvSpPr>
            <a:spLocks noGrp="1"/>
          </p:cNvSpPr>
          <p:nvPr>
            <p:ph type="title"/>
          </p:nvPr>
        </p:nvSpPr>
        <p:spPr/>
        <p:txBody>
          <a:bodyPr/>
          <a:lstStyle/>
          <a:p>
            <a:r>
              <a:rPr lang="en-US" b="1" dirty="0"/>
              <a:t>Application Process</a:t>
            </a:r>
          </a:p>
        </p:txBody>
      </p:sp>
      <p:sp>
        <p:nvSpPr>
          <p:cNvPr id="3" name="Content Placeholder 2">
            <a:extLst>
              <a:ext uri="{FF2B5EF4-FFF2-40B4-BE49-F238E27FC236}">
                <a16:creationId xmlns:a16="http://schemas.microsoft.com/office/drawing/2014/main" id="{D045DC5C-E5C8-40C1-BFEB-A5A0D7DA9330}"/>
              </a:ext>
            </a:extLst>
          </p:cNvPr>
          <p:cNvSpPr>
            <a:spLocks noGrp="1"/>
          </p:cNvSpPr>
          <p:nvPr>
            <p:ph idx="1"/>
          </p:nvPr>
        </p:nvSpPr>
        <p:spPr/>
        <p:txBody>
          <a:bodyPr>
            <a:normAutofit fontScale="92500"/>
          </a:bodyPr>
          <a:lstStyle/>
          <a:p>
            <a:pPr fontAlgn="base"/>
            <a:r>
              <a:rPr lang="en-US" dirty="0"/>
              <a:t>Be sure to answer all questions and provide all information requested in the application. Keep applications concise and explicit.​</a:t>
            </a:r>
          </a:p>
          <a:p>
            <a:pPr fontAlgn="base"/>
            <a:r>
              <a:rPr lang="en-US" dirty="0"/>
              <a:t>Required attachments must be titled correctly and uploaded through Smartsheet. </a:t>
            </a:r>
          </a:p>
          <a:p>
            <a:pPr fontAlgn="base"/>
            <a:r>
              <a:rPr lang="en-US" dirty="0"/>
              <a:t>RFA website – </a:t>
            </a:r>
            <a:r>
              <a:rPr lang="en-US" u="sng" dirty="0">
                <a:hlinkClick r:id="rId3"/>
              </a:rPr>
              <a:t>https://slco.to/HOME-ARP-RFA</a:t>
            </a:r>
            <a:endParaRPr lang="en-US" dirty="0"/>
          </a:p>
          <a:p>
            <a:pPr marL="0" indent="0" fontAlgn="base">
              <a:buNone/>
            </a:pPr>
            <a:endParaRPr lang="en-US" dirty="0"/>
          </a:p>
        </p:txBody>
      </p:sp>
    </p:spTree>
    <p:extLst>
      <p:ext uri="{BB962C8B-B14F-4D97-AF65-F5344CB8AC3E}">
        <p14:creationId xmlns:p14="http://schemas.microsoft.com/office/powerpoint/2010/main" val="2589254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474E2-8E6E-0BB0-EE86-004C19377E27}"/>
              </a:ext>
            </a:extLst>
          </p:cNvPr>
          <p:cNvSpPr>
            <a:spLocks noGrp="1"/>
          </p:cNvSpPr>
          <p:nvPr>
            <p:ph type="title"/>
          </p:nvPr>
        </p:nvSpPr>
        <p:spPr/>
        <p:txBody>
          <a:bodyPr/>
          <a:lstStyle/>
          <a:p>
            <a:r>
              <a:rPr lang="en-US" b="1" dirty="0"/>
              <a:t>Application Process</a:t>
            </a:r>
          </a:p>
        </p:txBody>
      </p:sp>
      <p:sp>
        <p:nvSpPr>
          <p:cNvPr id="3" name="Content Placeholder 2">
            <a:extLst>
              <a:ext uri="{FF2B5EF4-FFF2-40B4-BE49-F238E27FC236}">
                <a16:creationId xmlns:a16="http://schemas.microsoft.com/office/drawing/2014/main" id="{9C2D08B6-BA89-436A-1CA8-8248537222F9}"/>
              </a:ext>
            </a:extLst>
          </p:cNvPr>
          <p:cNvSpPr>
            <a:spLocks noGrp="1"/>
          </p:cNvSpPr>
          <p:nvPr>
            <p:ph idx="1"/>
          </p:nvPr>
        </p:nvSpPr>
        <p:spPr>
          <a:xfrm>
            <a:off x="457200" y="1908748"/>
            <a:ext cx="8229600" cy="4217415"/>
          </a:xfrm>
        </p:spPr>
        <p:txBody>
          <a:bodyPr>
            <a:normAutofit fontScale="85000" lnSpcReduction="20000"/>
          </a:bodyPr>
          <a:lstStyle/>
          <a:p>
            <a:r>
              <a:rPr lang="en-US" dirty="0"/>
              <a:t>Application</a:t>
            </a:r>
          </a:p>
          <a:p>
            <a:pPr lvl="1"/>
            <a:r>
              <a:rPr lang="en-US" dirty="0"/>
              <a:t>Narrative questions</a:t>
            </a:r>
          </a:p>
          <a:p>
            <a:pPr lvl="1"/>
            <a:r>
              <a:rPr lang="en-US" dirty="0"/>
              <a:t>Non-profit capacity building narrative</a:t>
            </a:r>
          </a:p>
          <a:p>
            <a:pPr lvl="1"/>
            <a:r>
              <a:rPr lang="en-US" dirty="0"/>
              <a:t>Required attachments</a:t>
            </a:r>
          </a:p>
          <a:p>
            <a:pPr lvl="2"/>
            <a:r>
              <a:rPr lang="en-US" dirty="0"/>
              <a:t>Appendix C – Budget</a:t>
            </a:r>
          </a:p>
          <a:p>
            <a:pPr lvl="2"/>
            <a:r>
              <a:rPr lang="en-US" dirty="0"/>
              <a:t>Appendix D - Environmental Compliance Practices</a:t>
            </a:r>
          </a:p>
          <a:p>
            <a:pPr lvl="2"/>
            <a:r>
              <a:rPr lang="en-US" dirty="0"/>
              <a:t>Appendix E - Business Confidentiality Request Form (optional)</a:t>
            </a:r>
          </a:p>
          <a:p>
            <a:pPr lvl="2"/>
            <a:r>
              <a:rPr lang="en-US" dirty="0"/>
              <a:t>HOME-ARP Supportive Services Case Management/Service Plan</a:t>
            </a:r>
          </a:p>
          <a:p>
            <a:pPr lvl="2"/>
            <a:endParaRPr lang="en-US" dirty="0"/>
          </a:p>
          <a:p>
            <a:pPr lvl="1"/>
            <a:r>
              <a:rPr lang="en-US" dirty="0"/>
              <a:t>Optional: Non-Profit Capacity Building Funding</a:t>
            </a:r>
          </a:p>
          <a:p>
            <a:pPr marL="457200" lvl="1" indent="0">
              <a:buNone/>
            </a:pPr>
            <a:endParaRPr lang="en-US" dirty="0"/>
          </a:p>
        </p:txBody>
      </p:sp>
    </p:spTree>
    <p:extLst>
      <p:ext uri="{BB962C8B-B14F-4D97-AF65-F5344CB8AC3E}">
        <p14:creationId xmlns:p14="http://schemas.microsoft.com/office/powerpoint/2010/main" val="1555140113"/>
      </p:ext>
    </p:extLst>
  </p:cSld>
  <p:clrMapOvr>
    <a:masterClrMapping/>
  </p:clrMapOvr>
</p:sld>
</file>

<file path=ppt/theme/theme1.xml><?xml version="1.0" encoding="utf-8"?>
<a:theme xmlns:a="http://schemas.openxmlformats.org/drawingml/2006/main" name="Office Theme">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ocumentType xmlns="b3a389b6-7804-43fe-b3ae-8cbb348490b1">PowerPoint</DocumentType>
    <DivisionName xmlns="b3a389b6-7804-43fe-b3ae-8cbb348490b1">HCD</DivisionName>
    <Thumbnail xmlns="b3a389b6-7804-43fe-b3ae-8cbb348490b1" xsi:nil="true"/>
    <TaxCatchAll xmlns="b968db3c-4b3f-4ded-8170-bf90f56115e1" xsi:nil="true"/>
    <lcf76f155ced4ddcb4097134ff3c332f xmlns="b3a389b6-7804-43fe-b3ae-8cbb348490b1">
      <Terms xmlns="http://schemas.microsoft.com/office/infopath/2007/PartnerControls"/>
    </lcf76f155ced4ddcb4097134ff3c332f>
    <Image xmlns="b3a389b6-7804-43fe-b3ae-8cbb348490b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3BDBA44BB85F24484A2449B8C5FF6B7" ma:contentTypeVersion="18" ma:contentTypeDescription="Create a new document." ma:contentTypeScope="" ma:versionID="c5dc28b0956a90b0ca386609e04941fd">
  <xsd:schema xmlns:xsd="http://www.w3.org/2001/XMLSchema" xmlns:xs="http://www.w3.org/2001/XMLSchema" xmlns:p="http://schemas.microsoft.com/office/2006/metadata/properties" xmlns:ns2="b3a389b6-7804-43fe-b3ae-8cbb348490b1" xmlns:ns3="b968db3c-4b3f-4ded-8170-bf90f56115e1" targetNamespace="http://schemas.microsoft.com/office/2006/metadata/properties" ma:root="true" ma:fieldsID="51fefb7f73de7a296884da5e96b241a6" ns2:_="" ns3:_="">
    <xsd:import namespace="b3a389b6-7804-43fe-b3ae-8cbb348490b1"/>
    <xsd:import namespace="b968db3c-4b3f-4ded-8170-bf90f56115e1"/>
    <xsd:element name="properties">
      <xsd:complexType>
        <xsd:sequence>
          <xsd:element name="documentManagement">
            <xsd:complexType>
              <xsd:all>
                <xsd:element ref="ns2:DocumentType" minOccurs="0"/>
                <xsd:element ref="ns2:MediaServiceMetadata" minOccurs="0"/>
                <xsd:element ref="ns2:MediaServiceFastMetadata" minOccurs="0"/>
                <xsd:element ref="ns2:DivisionName" minOccurs="0"/>
                <xsd:element ref="ns2:Thumbnail"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Image" minOccurs="0"/>
                <xsd:element ref="ns3:SharedWithUsers" minOccurs="0"/>
                <xsd:element ref="ns3:SharedWithDetails"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a389b6-7804-43fe-b3ae-8cbb348490b1" elementFormDefault="qualified">
    <xsd:import namespace="http://schemas.microsoft.com/office/2006/documentManagement/types"/>
    <xsd:import namespace="http://schemas.microsoft.com/office/infopath/2007/PartnerControls"/>
    <xsd:element name="DocumentType" ma:index="8" nillable="true" ma:displayName="Type of Document" ma:format="Dropdown" ma:internalName="DocumentType">
      <xsd:simpleType>
        <xsd:restriction base="dms:Choice">
          <xsd:enumeration value="Policies, Procedures, Forms"/>
          <xsd:enumeration value="Digital Letterhead"/>
          <xsd:enumeration value="Logo.eps"/>
          <xsd:enumeration value="Logo.png"/>
          <xsd:enumeration value="Logo.jpg"/>
          <xsd:enumeration value="PowerPoint"/>
          <xsd:enumeration value="Video"/>
          <xsd:enumeration value=".jpg"/>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DivisionName" ma:index="11" nillable="true" ma:displayName="Area" ma:format="Dropdown" ma:internalName="DivisionName">
      <xsd:simpleType>
        <xsd:restriction base="dms:Choice">
          <xsd:enumeration value="HCD"/>
          <xsd:enumeration value="Econ Dev"/>
          <xsd:enumeration value="PT"/>
          <xsd:enumeration value="Enviro"/>
          <xsd:enumeration value="SLCo"/>
          <xsd:enumeration value="ORD"/>
          <xsd:enumeration value="Canyon Mgmt"/>
          <xsd:enumeration value="Env Prog"/>
        </xsd:restriction>
      </xsd:simpleType>
    </xsd:element>
    <xsd:element name="Thumbnail" ma:index="12" nillable="true" ma:displayName="Thumbnail" ma:format="Thumbnail" ma:internalName="Thumbnail">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4f3bacb-d61b-460b-bb04-1ff40fb9ff4e"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Image" ma:index="21" nillable="true" ma:displayName="Image" ma:format="Thumbnail" ma:internalName="Imag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968db3c-4b3f-4ded-8170-bf90f56115e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f1451e2-e417-48d9-b601-ae1e3212a969}" ma:internalName="TaxCatchAll" ma:showField="CatchAllData" ma:web="b968db3c-4b3f-4ded-8170-bf90f56115e1">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C32449-3E9A-4FD8-9B8A-578A095F4024}">
  <ds:schemaRefs>
    <ds:schemaRef ds:uri="http://www.w3.org/XML/1998/namespace"/>
    <ds:schemaRef ds:uri="http://schemas.openxmlformats.org/package/2006/metadata/core-properties"/>
    <ds:schemaRef ds:uri="http://purl.org/dc/elements/1.1/"/>
    <ds:schemaRef ds:uri="http://schemas.microsoft.com/office/2006/documentManagement/types"/>
    <ds:schemaRef ds:uri="http://purl.org/dc/dcmitype/"/>
    <ds:schemaRef ds:uri="b968db3c-4b3f-4ded-8170-bf90f56115e1"/>
    <ds:schemaRef ds:uri="b3a389b6-7804-43fe-b3ae-8cbb348490b1"/>
    <ds:schemaRef ds:uri="http://purl.org/dc/term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9E8D68B-B3EC-43C2-B3C2-EF89FD7FDB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a389b6-7804-43fe-b3ae-8cbb348490b1"/>
    <ds:schemaRef ds:uri="b968db3c-4b3f-4ded-8170-bf90f56115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006BA0D-0FFE-45FE-B44E-F5BF215D92F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253</TotalTime>
  <Words>866</Words>
  <Application>Microsoft Office PowerPoint</Application>
  <PresentationFormat>On-screen Show (4:3)</PresentationFormat>
  <Paragraphs>127</Paragraphs>
  <Slides>15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Aptos</vt:lpstr>
      <vt:lpstr>Arial</vt:lpstr>
      <vt:lpstr>Calibri</vt:lpstr>
      <vt:lpstr>Times New Roman</vt:lpstr>
      <vt:lpstr>Office Theme</vt:lpstr>
      <vt:lpstr>REQUEST FOR APPLICATIONS (RFA)</vt:lpstr>
      <vt:lpstr>PowerPoint Presentation</vt:lpstr>
      <vt:lpstr>Purpose of RFA</vt:lpstr>
      <vt:lpstr>HOME ARP Program Overview</vt:lpstr>
      <vt:lpstr>HOME-ARP Requirements</vt:lpstr>
      <vt:lpstr>Eligible Uses of Funds</vt:lpstr>
      <vt:lpstr>Funding Overview</vt:lpstr>
      <vt:lpstr>Application Process</vt:lpstr>
      <vt:lpstr>Application Process</vt:lpstr>
      <vt:lpstr>Scoring &amp; Evaluation</vt:lpstr>
      <vt:lpstr>Website Demonstration</vt:lpstr>
      <vt:lpstr>Tips for Success</vt:lpstr>
      <vt:lpstr>Timeline</vt:lpstr>
      <vt:lpstr>Questions &amp; Answers</vt:lpstr>
      <vt:lpstr>PowerPoint Presentation</vt:lpstr>
    </vt:vector>
  </TitlesOfParts>
  <Company>University of Utah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UMC</dc:creator>
  <cp:lastModifiedBy>Jennifer Jimenez</cp:lastModifiedBy>
  <cp:revision>30</cp:revision>
  <dcterms:created xsi:type="dcterms:W3CDTF">2014-08-19T01:57:21Z</dcterms:created>
  <dcterms:modified xsi:type="dcterms:W3CDTF">2025-09-15T16:56:10Z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0x01010023BDBA44BB85F24484A2449B8C5FF6B7</vt:lpwstr>
  </property>
  <property fmtid="{D5CDD505-2E9C-101B-9397-08002B2CF9AE}" pid="3" name="MediaServiceImageTags">
    <vt:lpwstr/>
  </property>
</Properties>
</file>