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4"/>
  </p:sldMasterIdLst>
  <p:notesMasterIdLst>
    <p:notesMasterId r:id="rId31"/>
  </p:notesMasterIdLst>
  <p:handoutMasterIdLst>
    <p:handoutMasterId r:id="rId32"/>
  </p:handoutMasterIdLst>
  <p:sldIdLst>
    <p:sldId id="275" r:id="rId5"/>
    <p:sldId id="259" r:id="rId6"/>
    <p:sldId id="272" r:id="rId7"/>
    <p:sldId id="277" r:id="rId8"/>
    <p:sldId id="278" r:id="rId9"/>
    <p:sldId id="270" r:id="rId10"/>
    <p:sldId id="267" r:id="rId11"/>
    <p:sldId id="276" r:id="rId12"/>
    <p:sldId id="266" r:id="rId13"/>
    <p:sldId id="295" r:id="rId14"/>
    <p:sldId id="257" r:id="rId15"/>
    <p:sldId id="262" r:id="rId16"/>
    <p:sldId id="279" r:id="rId17"/>
    <p:sldId id="280" r:id="rId18"/>
    <p:sldId id="261" r:id="rId19"/>
    <p:sldId id="281" r:id="rId20"/>
    <p:sldId id="282" r:id="rId21"/>
    <p:sldId id="283" r:id="rId22"/>
    <p:sldId id="284" r:id="rId23"/>
    <p:sldId id="292" r:id="rId24"/>
    <p:sldId id="264" r:id="rId25"/>
    <p:sldId id="287" r:id="rId26"/>
    <p:sldId id="268" r:id="rId27"/>
    <p:sldId id="291" r:id="rId28"/>
    <p:sldId id="290" r:id="rId29"/>
    <p:sldId id="294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B4754F-1678-FE44-7C41-1CAB5810710C}" name="Kele Griffone" initials="KG" userId="S::kgriffone@slco.org::54946aa8-26bf-48ed-8622-0ef9897afd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1E41"/>
    <a:srgbClr val="EEB500"/>
    <a:srgbClr val="CC9800"/>
    <a:srgbClr val="DDDDDD"/>
    <a:srgbClr val="8EA711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 snapToObjects="1"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andry\AppData\Local\Microsoft\Windows\INetCache\Content.Outlook\Q70B3811\Presentation%20Sli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muelsen\Documents\Jail%20Resource%20Re-entry%20Program%202022%20Analysis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muelsen\Documents\Jail%20Resource%20Re-entry%20Program%202022%20Analysis%20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andry\AppData\Local\Microsoft\Windows\INetCache\Content.Outlook\Q70B3811\Presentation%20Slid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muelsen\Documents\Jail%20Resource%20Re-entry%20Program%202022%20Analysis%20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muelsen\Documents\Jail%20Resource%20Re-entry%20Program%202022%20Analysis%20v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Referrals &amp;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Sheet1!$B$4:$B$20</c:f>
              <c:strCache>
                <c:ptCount val="17"/>
                <c:pt idx="0">
                  <c:v>Specific Population Referrals (Cultural, Senior, LGBQT+, Veteran)</c:v>
                </c:pt>
                <c:pt idx="1">
                  <c:v>Education</c:v>
                </c:pt>
                <c:pt idx="2">
                  <c:v>Abuse and Domestic Violence</c:v>
                </c:pt>
                <c:pt idx="3">
                  <c:v>Number of Transports</c:v>
                </c:pt>
                <c:pt idx="4">
                  <c:v>Crossroads Urban Voucher</c:v>
                </c:pt>
                <c:pt idx="5">
                  <c:v>Employement</c:v>
                </c:pt>
                <c:pt idx="6">
                  <c:v>Healthcare (medical, dental, vision)</c:v>
                </c:pt>
                <c:pt idx="7">
                  <c:v>Jail Release Agreement Information</c:v>
                </c:pt>
                <c:pt idx="8">
                  <c:v>Transportation Information (Impound, UTA/Trax lines)</c:v>
                </c:pt>
                <c:pt idx="9">
                  <c:v>Food Vouchers</c:v>
                </c:pt>
                <c:pt idx="10">
                  <c:v>Other (household, Leisure)</c:v>
                </c:pt>
                <c:pt idx="11">
                  <c:v>Mental health &amp; Substance Use</c:v>
                </c:pt>
                <c:pt idx="12">
                  <c:v>Housing &amp; Utilities</c:v>
                </c:pt>
                <c:pt idx="13">
                  <c:v>Medicaid/TAM</c:v>
                </c:pt>
                <c:pt idx="14">
                  <c:v>Legal Services</c:v>
                </c:pt>
                <c:pt idx="15">
                  <c:v>Supervision Information</c:v>
                </c:pt>
                <c:pt idx="16">
                  <c:v>Court Information</c:v>
                </c:pt>
              </c:strCache>
            </c:strRef>
          </c:cat>
          <c:val>
            <c:numRef>
              <c:f>Sheet1!$C$4:$C$20</c:f>
              <c:numCache>
                <c:formatCode>General</c:formatCode>
                <c:ptCount val="17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21</c:v>
                </c:pt>
                <c:pt idx="5">
                  <c:v>32</c:v>
                </c:pt>
                <c:pt idx="6">
                  <c:v>48</c:v>
                </c:pt>
                <c:pt idx="7">
                  <c:v>50</c:v>
                </c:pt>
                <c:pt idx="8">
                  <c:v>51</c:v>
                </c:pt>
                <c:pt idx="9">
                  <c:v>60</c:v>
                </c:pt>
                <c:pt idx="10">
                  <c:v>61</c:v>
                </c:pt>
                <c:pt idx="11">
                  <c:v>76</c:v>
                </c:pt>
                <c:pt idx="12">
                  <c:v>118</c:v>
                </c:pt>
                <c:pt idx="13">
                  <c:v>125</c:v>
                </c:pt>
                <c:pt idx="14">
                  <c:v>153</c:v>
                </c:pt>
                <c:pt idx="15">
                  <c:v>237</c:v>
                </c:pt>
                <c:pt idx="16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0-46E6-A0FF-37769E2628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6979695"/>
        <c:axId val="416465119"/>
      </c:barChart>
      <c:catAx>
        <c:axId val="486979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465119"/>
        <c:crosses val="autoZero"/>
        <c:auto val="1"/>
        <c:lblAlgn val="ctr"/>
        <c:lblOffset val="100"/>
        <c:noMultiLvlLbl val="0"/>
      </c:catAx>
      <c:valAx>
        <c:axId val="41646511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979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"Where</a:t>
            </a:r>
            <a:r>
              <a:rPr lang="en-US" sz="2000" baseline="0" dirty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are you staying when you leave the jail?"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c:rich>
      </c:tx>
      <c:layout>
        <c:manualLayout>
          <c:xMode val="edge"/>
          <c:yMode val="edge"/>
          <c:x val="2.45680685203833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6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5310461248059929E-3"/>
                  <c:y val="9.776275106042443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53-4805-BD9E-E8E88CC41070}"/>
                </c:ext>
              </c:extLst>
            </c:dLbl>
            <c:dLbl>
              <c:idx val="1"/>
              <c:layout>
                <c:manualLayout>
                  <c:x val="3.8303078627159328E-3"/>
                  <c:y val="-5.332575295858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EE-46A9-A6DA-168121034F44}"/>
                </c:ext>
              </c:extLst>
            </c:dLbl>
            <c:dLbl>
              <c:idx val="2"/>
              <c:layout>
                <c:manualLayout>
                  <c:x val="2.6594455693813375E-3"/>
                  <c:y val="-9.776275106042443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53-4805-BD9E-E8E88CC41070}"/>
                </c:ext>
              </c:extLst>
            </c:dLbl>
            <c:dLbl>
              <c:idx val="3"/>
              <c:layout>
                <c:manualLayout>
                  <c:x val="6.2590768753236327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53-4805-BD9E-E8E88CC41070}"/>
                </c:ext>
              </c:extLst>
            </c:dLbl>
            <c:dLbl>
              <c:idx val="4"/>
              <c:layout>
                <c:manualLayout>
                  <c:x val="-2.7817138553105632E-4"/>
                  <c:y val="2.6662876479291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53-4805-BD9E-E8E88CC41070}"/>
                </c:ext>
              </c:extLst>
            </c:dLbl>
            <c:dLbl>
              <c:idx val="5"/>
              <c:layout>
                <c:manualLayout>
                  <c:x val="4.79450585470872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53-4805-BD9E-E8E88CC41070}"/>
                </c:ext>
              </c:extLst>
            </c:dLbl>
            <c:dLbl>
              <c:idx val="6"/>
              <c:layout>
                <c:manualLayout>
                  <c:x val="4.3614024534343781E-3"/>
                  <c:y val="1.96339543964039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53-4805-BD9E-E8E88CC41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Sheet2!$A$1:$G$1</c:f>
              <c:strCache>
                <c:ptCount val="7"/>
                <c:pt idx="0">
                  <c:v>Permanent Residence</c:v>
                </c:pt>
                <c:pt idx="1">
                  <c:v>Detox Center</c:v>
                </c:pt>
                <c:pt idx="2">
                  <c:v>Residential Treatment</c:v>
                </c:pt>
                <c:pt idx="3">
                  <c:v>Hotel/Motel</c:v>
                </c:pt>
                <c:pt idx="4">
                  <c:v>Shelter</c:v>
                </c:pt>
                <c:pt idx="5">
                  <c:v>Streets</c:v>
                </c:pt>
                <c:pt idx="6">
                  <c:v>Temporary Stay</c:v>
                </c:pt>
              </c:strCache>
            </c:strRef>
          </c:cat>
          <c:val>
            <c:numRef>
              <c:f>Sheet2!$A$2:$G$2</c:f>
              <c:numCache>
                <c:formatCode>General</c:formatCode>
                <c:ptCount val="7"/>
                <c:pt idx="0">
                  <c:v>174</c:v>
                </c:pt>
                <c:pt idx="1">
                  <c:v>3</c:v>
                </c:pt>
                <c:pt idx="2">
                  <c:v>7</c:v>
                </c:pt>
                <c:pt idx="3">
                  <c:v>9</c:v>
                </c:pt>
                <c:pt idx="4">
                  <c:v>86</c:v>
                </c:pt>
                <c:pt idx="5">
                  <c:v>45</c:v>
                </c:pt>
                <c:pt idx="6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53-4805-BD9E-E8E88CC4107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58606047"/>
        <c:axId val="1558604383"/>
      </c:barChart>
      <c:catAx>
        <c:axId val="1558606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04383"/>
        <c:crosses val="autoZero"/>
        <c:auto val="1"/>
        <c:lblAlgn val="ctr"/>
        <c:lblOffset val="100"/>
        <c:noMultiLvlLbl val="0"/>
      </c:catAx>
      <c:valAx>
        <c:axId val="155860438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06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Interactions</a:t>
            </a:r>
            <a:r>
              <a:rPr lang="en-US" sz="2400" b="1" baseline="0"/>
              <a:t> by Day</a:t>
            </a:r>
            <a:endParaRPr lang="en-US" sz="2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Tables!$K$113:$K$165</c:f>
              <c:numCache>
                <c:formatCode>0.00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Tables!$L$113:$L$165</c:f>
              <c:numCache>
                <c:formatCode>General</c:formatCode>
                <c:ptCount val="53"/>
                <c:pt idx="0">
                  <c:v>8</c:v>
                </c:pt>
                <c:pt idx="1">
                  <c:v>7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5</c:v>
                </c:pt>
                <c:pt idx="8">
                  <c:v>9</c:v>
                </c:pt>
                <c:pt idx="9">
                  <c:v>7</c:v>
                </c:pt>
                <c:pt idx="10">
                  <c:v>8</c:v>
                </c:pt>
                <c:pt idx="11">
                  <c:v>7</c:v>
                </c:pt>
                <c:pt idx="12">
                  <c:v>4</c:v>
                </c:pt>
                <c:pt idx="13">
                  <c:v>7</c:v>
                </c:pt>
                <c:pt idx="14">
                  <c:v>6</c:v>
                </c:pt>
                <c:pt idx="15">
                  <c:v>9</c:v>
                </c:pt>
                <c:pt idx="16">
                  <c:v>7</c:v>
                </c:pt>
                <c:pt idx="17">
                  <c:v>1</c:v>
                </c:pt>
                <c:pt idx="18">
                  <c:v>3</c:v>
                </c:pt>
                <c:pt idx="19">
                  <c:v>8</c:v>
                </c:pt>
                <c:pt idx="20">
                  <c:v>10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10</c:v>
                </c:pt>
                <c:pt idx="25">
                  <c:v>12</c:v>
                </c:pt>
                <c:pt idx="26">
                  <c:v>10</c:v>
                </c:pt>
                <c:pt idx="27">
                  <c:v>13</c:v>
                </c:pt>
                <c:pt idx="28">
                  <c:v>9</c:v>
                </c:pt>
                <c:pt idx="29">
                  <c:v>7</c:v>
                </c:pt>
                <c:pt idx="30">
                  <c:v>13</c:v>
                </c:pt>
                <c:pt idx="31">
                  <c:v>10</c:v>
                </c:pt>
                <c:pt idx="32">
                  <c:v>10</c:v>
                </c:pt>
                <c:pt idx="33">
                  <c:v>12</c:v>
                </c:pt>
                <c:pt idx="34">
                  <c:v>14</c:v>
                </c:pt>
                <c:pt idx="35">
                  <c:v>8</c:v>
                </c:pt>
                <c:pt idx="36">
                  <c:v>18</c:v>
                </c:pt>
                <c:pt idx="37">
                  <c:v>9</c:v>
                </c:pt>
                <c:pt idx="38">
                  <c:v>11</c:v>
                </c:pt>
                <c:pt idx="39">
                  <c:v>12</c:v>
                </c:pt>
                <c:pt idx="40">
                  <c:v>5</c:v>
                </c:pt>
                <c:pt idx="41">
                  <c:v>9</c:v>
                </c:pt>
                <c:pt idx="42">
                  <c:v>16</c:v>
                </c:pt>
                <c:pt idx="43">
                  <c:v>11</c:v>
                </c:pt>
                <c:pt idx="44">
                  <c:v>10</c:v>
                </c:pt>
                <c:pt idx="45">
                  <c:v>5</c:v>
                </c:pt>
                <c:pt idx="46">
                  <c:v>10</c:v>
                </c:pt>
                <c:pt idx="47">
                  <c:v>13</c:v>
                </c:pt>
                <c:pt idx="48">
                  <c:v>5</c:v>
                </c:pt>
                <c:pt idx="49">
                  <c:v>11</c:v>
                </c:pt>
                <c:pt idx="50">
                  <c:v>13</c:v>
                </c:pt>
                <c:pt idx="51">
                  <c:v>16</c:v>
                </c:pt>
                <c:pt idx="5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8-4DD3-BFF0-3A35A7F20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407936"/>
        <c:axId val="726404984"/>
      </c:barChart>
      <c:catAx>
        <c:axId val="72640793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726404984"/>
        <c:crosses val="autoZero"/>
        <c:auto val="1"/>
        <c:lblAlgn val="ctr"/>
        <c:lblOffset val="100"/>
        <c:noMultiLvlLbl val="0"/>
      </c:catAx>
      <c:valAx>
        <c:axId val="72640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40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Interactions</a:t>
            </a:r>
            <a:r>
              <a:rPr lang="en-US" sz="2400" b="1" baseline="0"/>
              <a:t> by Day</a:t>
            </a:r>
            <a:endParaRPr lang="en-US" sz="2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Tables!$K$113:$K$165</c:f>
              <c:numCache>
                <c:formatCode>0.00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Tables!$L$113:$L$165</c:f>
              <c:numCache>
                <c:formatCode>General</c:formatCode>
                <c:ptCount val="53"/>
                <c:pt idx="0">
                  <c:v>8</c:v>
                </c:pt>
                <c:pt idx="1">
                  <c:v>7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5</c:v>
                </c:pt>
                <c:pt idx="8">
                  <c:v>9</c:v>
                </c:pt>
                <c:pt idx="9">
                  <c:v>7</c:v>
                </c:pt>
                <c:pt idx="10">
                  <c:v>8</c:v>
                </c:pt>
                <c:pt idx="11">
                  <c:v>7</c:v>
                </c:pt>
                <c:pt idx="12">
                  <c:v>4</c:v>
                </c:pt>
                <c:pt idx="13">
                  <c:v>7</c:v>
                </c:pt>
                <c:pt idx="14">
                  <c:v>6</c:v>
                </c:pt>
                <c:pt idx="15">
                  <c:v>9</c:v>
                </c:pt>
                <c:pt idx="16">
                  <c:v>7</c:v>
                </c:pt>
                <c:pt idx="17">
                  <c:v>1</c:v>
                </c:pt>
                <c:pt idx="18">
                  <c:v>3</c:v>
                </c:pt>
                <c:pt idx="19">
                  <c:v>8</c:v>
                </c:pt>
                <c:pt idx="20">
                  <c:v>10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10</c:v>
                </c:pt>
                <c:pt idx="25">
                  <c:v>12</c:v>
                </c:pt>
                <c:pt idx="26">
                  <c:v>10</c:v>
                </c:pt>
                <c:pt idx="27">
                  <c:v>13</c:v>
                </c:pt>
                <c:pt idx="28">
                  <c:v>9</c:v>
                </c:pt>
                <c:pt idx="29">
                  <c:v>7</c:v>
                </c:pt>
                <c:pt idx="30">
                  <c:v>13</c:v>
                </c:pt>
                <c:pt idx="31">
                  <c:v>10</c:v>
                </c:pt>
                <c:pt idx="32">
                  <c:v>10</c:v>
                </c:pt>
                <c:pt idx="33">
                  <c:v>12</c:v>
                </c:pt>
                <c:pt idx="34">
                  <c:v>14</c:v>
                </c:pt>
                <c:pt idx="35">
                  <c:v>8</c:v>
                </c:pt>
                <c:pt idx="36">
                  <c:v>18</c:v>
                </c:pt>
                <c:pt idx="37">
                  <c:v>9</c:v>
                </c:pt>
                <c:pt idx="38">
                  <c:v>11</c:v>
                </c:pt>
                <c:pt idx="39">
                  <c:v>12</c:v>
                </c:pt>
                <c:pt idx="40">
                  <c:v>5</c:v>
                </c:pt>
                <c:pt idx="41">
                  <c:v>9</c:v>
                </c:pt>
                <c:pt idx="42">
                  <c:v>16</c:v>
                </c:pt>
                <c:pt idx="43">
                  <c:v>11</c:v>
                </c:pt>
                <c:pt idx="44">
                  <c:v>10</c:v>
                </c:pt>
                <c:pt idx="45">
                  <c:v>5</c:v>
                </c:pt>
                <c:pt idx="46">
                  <c:v>10</c:v>
                </c:pt>
                <c:pt idx="47">
                  <c:v>13</c:v>
                </c:pt>
                <c:pt idx="48">
                  <c:v>5</c:v>
                </c:pt>
                <c:pt idx="49">
                  <c:v>11</c:v>
                </c:pt>
                <c:pt idx="50">
                  <c:v>13</c:v>
                </c:pt>
                <c:pt idx="51">
                  <c:v>16</c:v>
                </c:pt>
                <c:pt idx="5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8-4DD3-BFF0-3A35A7F20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407936"/>
        <c:axId val="726404984"/>
      </c:barChart>
      <c:catAx>
        <c:axId val="72640793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726404984"/>
        <c:crosses val="autoZero"/>
        <c:auto val="1"/>
        <c:lblAlgn val="ctr"/>
        <c:lblOffset val="100"/>
        <c:noMultiLvlLbl val="0"/>
      </c:catAx>
      <c:valAx>
        <c:axId val="72640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40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Referrals &amp;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Sheet1!$B$4:$B$20</c:f>
              <c:strCache>
                <c:ptCount val="17"/>
                <c:pt idx="0">
                  <c:v>Specific Population Referrals (Cultural, Senior, LGBQT+, Veteran)</c:v>
                </c:pt>
                <c:pt idx="1">
                  <c:v>Education</c:v>
                </c:pt>
                <c:pt idx="2">
                  <c:v>Abuse and Domestic Violence</c:v>
                </c:pt>
                <c:pt idx="3">
                  <c:v>Number of Transports</c:v>
                </c:pt>
                <c:pt idx="4">
                  <c:v>Crossroads Urban Voucher</c:v>
                </c:pt>
                <c:pt idx="5">
                  <c:v>Employement</c:v>
                </c:pt>
                <c:pt idx="6">
                  <c:v>Healthcare (medical, dental, vision)</c:v>
                </c:pt>
                <c:pt idx="7">
                  <c:v>Jail Release Agreement Information</c:v>
                </c:pt>
                <c:pt idx="8">
                  <c:v>Transportation Information (Impound, UTA/Trax lines)</c:v>
                </c:pt>
                <c:pt idx="9">
                  <c:v>Food Vouchers</c:v>
                </c:pt>
                <c:pt idx="10">
                  <c:v>Other (household, Leisure)</c:v>
                </c:pt>
                <c:pt idx="11">
                  <c:v>Mental health &amp; Substance Use</c:v>
                </c:pt>
                <c:pt idx="12">
                  <c:v>Housing &amp; Utilities</c:v>
                </c:pt>
                <c:pt idx="13">
                  <c:v>Medicaid/TAM</c:v>
                </c:pt>
                <c:pt idx="14">
                  <c:v>Legal Services</c:v>
                </c:pt>
                <c:pt idx="15">
                  <c:v>Supervision Information</c:v>
                </c:pt>
                <c:pt idx="16">
                  <c:v>Court Information</c:v>
                </c:pt>
              </c:strCache>
            </c:strRef>
          </c:cat>
          <c:val>
            <c:numRef>
              <c:f>Sheet1!$C$4:$C$20</c:f>
              <c:numCache>
                <c:formatCode>General</c:formatCode>
                <c:ptCount val="17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21</c:v>
                </c:pt>
                <c:pt idx="5">
                  <c:v>32</c:v>
                </c:pt>
                <c:pt idx="6">
                  <c:v>48</c:v>
                </c:pt>
                <c:pt idx="7">
                  <c:v>50</c:v>
                </c:pt>
                <c:pt idx="8">
                  <c:v>51</c:v>
                </c:pt>
                <c:pt idx="9">
                  <c:v>60</c:v>
                </c:pt>
                <c:pt idx="10">
                  <c:v>61</c:v>
                </c:pt>
                <c:pt idx="11">
                  <c:v>76</c:v>
                </c:pt>
                <c:pt idx="12">
                  <c:v>118</c:v>
                </c:pt>
                <c:pt idx="13">
                  <c:v>125</c:v>
                </c:pt>
                <c:pt idx="14">
                  <c:v>153</c:v>
                </c:pt>
                <c:pt idx="15">
                  <c:v>237</c:v>
                </c:pt>
                <c:pt idx="16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0-46E6-A0FF-37769E2628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6979695"/>
        <c:axId val="416465119"/>
      </c:barChart>
      <c:catAx>
        <c:axId val="486979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465119"/>
        <c:crosses val="autoZero"/>
        <c:auto val="1"/>
        <c:lblAlgn val="ctr"/>
        <c:lblOffset val="100"/>
        <c:noMultiLvlLbl val="0"/>
      </c:catAx>
      <c:valAx>
        <c:axId val="41646511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979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[Jail Resource Re-entry Program 2022 Analysis v2.xlsx]Tables!PivotTable4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Qualifying Release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Tables!$I$3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Tables!$H$4:$H$28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Tables!$I$4:$I$28</c:f>
              <c:numCache>
                <c:formatCode>General</c:formatCode>
                <c:ptCount val="24"/>
                <c:pt idx="0">
                  <c:v>121</c:v>
                </c:pt>
                <c:pt idx="1">
                  <c:v>198</c:v>
                </c:pt>
                <c:pt idx="2">
                  <c:v>119</c:v>
                </c:pt>
                <c:pt idx="3">
                  <c:v>102</c:v>
                </c:pt>
                <c:pt idx="4">
                  <c:v>192</c:v>
                </c:pt>
                <c:pt idx="5">
                  <c:v>442</c:v>
                </c:pt>
                <c:pt idx="6">
                  <c:v>120</c:v>
                </c:pt>
                <c:pt idx="7">
                  <c:v>108</c:v>
                </c:pt>
                <c:pt idx="8">
                  <c:v>88</c:v>
                </c:pt>
                <c:pt idx="9">
                  <c:v>128</c:v>
                </c:pt>
                <c:pt idx="10">
                  <c:v>168</c:v>
                </c:pt>
                <c:pt idx="11">
                  <c:v>191</c:v>
                </c:pt>
                <c:pt idx="12">
                  <c:v>258</c:v>
                </c:pt>
                <c:pt idx="13">
                  <c:v>180</c:v>
                </c:pt>
                <c:pt idx="14">
                  <c:v>272</c:v>
                </c:pt>
                <c:pt idx="15">
                  <c:v>182</c:v>
                </c:pt>
                <c:pt idx="16">
                  <c:v>235</c:v>
                </c:pt>
                <c:pt idx="17">
                  <c:v>259</c:v>
                </c:pt>
                <c:pt idx="18">
                  <c:v>144</c:v>
                </c:pt>
                <c:pt idx="19">
                  <c:v>276</c:v>
                </c:pt>
                <c:pt idx="20">
                  <c:v>217</c:v>
                </c:pt>
                <c:pt idx="21">
                  <c:v>238</c:v>
                </c:pt>
                <c:pt idx="22">
                  <c:v>185</c:v>
                </c:pt>
                <c:pt idx="23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F-4608-982B-8C60A4436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7299128"/>
        <c:axId val="1307295848"/>
      </c:barChart>
      <c:catAx>
        <c:axId val="130729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295848"/>
        <c:crosses val="autoZero"/>
        <c:auto val="1"/>
        <c:lblAlgn val="ctr"/>
        <c:lblOffset val="100"/>
        <c:noMultiLvlLbl val="0"/>
      </c:catAx>
      <c:valAx>
        <c:axId val="130729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29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[Jail Resource Re-entry Program 2022 Analysis v2.xlsx]Tables!PivotTable4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Qualifying Release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Tables!$I$3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Tables!$H$4:$H$28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Tables!$I$4:$I$28</c:f>
              <c:numCache>
                <c:formatCode>General</c:formatCode>
                <c:ptCount val="24"/>
                <c:pt idx="0">
                  <c:v>121</c:v>
                </c:pt>
                <c:pt idx="1">
                  <c:v>198</c:v>
                </c:pt>
                <c:pt idx="2">
                  <c:v>119</c:v>
                </c:pt>
                <c:pt idx="3">
                  <c:v>102</c:v>
                </c:pt>
                <c:pt idx="4">
                  <c:v>192</c:v>
                </c:pt>
                <c:pt idx="5">
                  <c:v>442</c:v>
                </c:pt>
                <c:pt idx="6">
                  <c:v>120</c:v>
                </c:pt>
                <c:pt idx="7">
                  <c:v>108</c:v>
                </c:pt>
                <c:pt idx="8">
                  <c:v>88</c:v>
                </c:pt>
                <c:pt idx="9">
                  <c:v>128</c:v>
                </c:pt>
                <c:pt idx="10">
                  <c:v>168</c:v>
                </c:pt>
                <c:pt idx="11">
                  <c:v>191</c:v>
                </c:pt>
                <c:pt idx="12">
                  <c:v>258</c:v>
                </c:pt>
                <c:pt idx="13">
                  <c:v>180</c:v>
                </c:pt>
                <c:pt idx="14">
                  <c:v>272</c:v>
                </c:pt>
                <c:pt idx="15">
                  <c:v>182</c:v>
                </c:pt>
                <c:pt idx="16">
                  <c:v>235</c:v>
                </c:pt>
                <c:pt idx="17">
                  <c:v>259</c:v>
                </c:pt>
                <c:pt idx="18">
                  <c:v>144</c:v>
                </c:pt>
                <c:pt idx="19">
                  <c:v>276</c:v>
                </c:pt>
                <c:pt idx="20">
                  <c:v>217</c:v>
                </c:pt>
                <c:pt idx="21">
                  <c:v>238</c:v>
                </c:pt>
                <c:pt idx="22">
                  <c:v>185</c:v>
                </c:pt>
                <c:pt idx="23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F-4608-982B-8C60A4436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7299128"/>
        <c:axId val="1307295848"/>
      </c:barChart>
      <c:catAx>
        <c:axId val="130729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295848"/>
        <c:crosses val="autoZero"/>
        <c:auto val="1"/>
        <c:lblAlgn val="ctr"/>
        <c:lblOffset val="100"/>
        <c:noMultiLvlLbl val="0"/>
      </c:catAx>
      <c:valAx>
        <c:axId val="130729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29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1A65D-EF92-4F9B-B145-F79ACD1AE527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84F84A2-88C8-4639-8E8D-B7A69AB07C6D}">
      <dgm:prSet/>
      <dgm:spPr>
        <a:solidFill>
          <a:srgbClr val="8B1E41"/>
        </a:solidFill>
      </dgm:spPr>
      <dgm:t>
        <a:bodyPr/>
        <a:lstStyle/>
        <a:p>
          <a:r>
            <a:rPr lang="en-US" b="1" i="0" dirty="0"/>
            <a:t>Hire and train</a:t>
          </a:r>
        </a:p>
      </dgm:t>
    </dgm:pt>
    <dgm:pt modelId="{D81A460A-6558-4AC5-A00F-5BCFBA3988C9}" type="parTrans" cxnId="{539FDF88-42A1-4194-A51A-6C77455DF77D}">
      <dgm:prSet/>
      <dgm:spPr/>
      <dgm:t>
        <a:bodyPr/>
        <a:lstStyle/>
        <a:p>
          <a:endParaRPr lang="en-US"/>
        </a:p>
      </dgm:t>
    </dgm:pt>
    <dgm:pt modelId="{98DFBF79-4DB8-4D51-9269-D909AD111411}" type="sibTrans" cxnId="{539FDF88-42A1-4194-A51A-6C77455DF77D}">
      <dgm:prSet/>
      <dgm:spPr/>
      <dgm:t>
        <a:bodyPr/>
        <a:lstStyle/>
        <a:p>
          <a:endParaRPr lang="en-US"/>
        </a:p>
      </dgm:t>
    </dgm:pt>
    <dgm:pt modelId="{BC136DFE-1706-41C8-BC80-4975816AA68B}">
      <dgm:prSet/>
      <dgm:spPr/>
      <dgm:t>
        <a:bodyPr/>
        <a:lstStyle/>
        <a:p>
          <a:pPr rtl="0"/>
          <a:r>
            <a:rPr lang="en-US" b="1" i="0" dirty="0">
              <a:latin typeface="Calibri Light" panose="020F0302020204030204"/>
            </a:rPr>
            <a:t>Continue recruitment with all agencies</a:t>
          </a:r>
          <a:endParaRPr lang="en-US" b="1" i="0" dirty="0"/>
        </a:p>
      </dgm:t>
    </dgm:pt>
    <dgm:pt modelId="{6494F5C1-2C20-4B75-B7CF-37D00934B151}" type="parTrans" cxnId="{F757FE2C-FA30-416D-8775-C971CF094A6F}">
      <dgm:prSet/>
      <dgm:spPr/>
      <dgm:t>
        <a:bodyPr/>
        <a:lstStyle/>
        <a:p>
          <a:endParaRPr lang="en-US"/>
        </a:p>
      </dgm:t>
    </dgm:pt>
    <dgm:pt modelId="{F428A5C1-6A76-4C31-99E6-9C42B1D9DFA9}" type="sibTrans" cxnId="{F757FE2C-FA30-416D-8775-C971CF094A6F}">
      <dgm:prSet/>
      <dgm:spPr/>
      <dgm:t>
        <a:bodyPr/>
        <a:lstStyle/>
        <a:p>
          <a:endParaRPr lang="en-US"/>
        </a:p>
      </dgm:t>
    </dgm:pt>
    <dgm:pt modelId="{5C43C6DD-F0B5-409B-82FE-02B3DE436ED1}">
      <dgm:prSet/>
      <dgm:spPr>
        <a:solidFill>
          <a:srgbClr val="8B1E41"/>
        </a:solidFill>
      </dgm:spPr>
      <dgm:t>
        <a:bodyPr/>
        <a:lstStyle/>
        <a:p>
          <a:pPr rtl="0"/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Use Data</a:t>
          </a:r>
        </a:p>
      </dgm:t>
    </dgm:pt>
    <dgm:pt modelId="{DF405486-4EC5-4763-957D-EDE1E03439D2}" type="parTrans" cxnId="{7851204E-A713-42DA-BFFD-0CB15CCEF197}">
      <dgm:prSet/>
      <dgm:spPr/>
      <dgm:t>
        <a:bodyPr/>
        <a:lstStyle/>
        <a:p>
          <a:endParaRPr lang="en-US"/>
        </a:p>
      </dgm:t>
    </dgm:pt>
    <dgm:pt modelId="{D9287945-861D-4DD4-A5F9-8A69BE75CFCC}" type="sibTrans" cxnId="{7851204E-A713-42DA-BFFD-0CB15CCEF197}">
      <dgm:prSet/>
      <dgm:spPr/>
      <dgm:t>
        <a:bodyPr/>
        <a:lstStyle/>
        <a:p>
          <a:endParaRPr lang="en-US"/>
        </a:p>
      </dgm:t>
    </dgm:pt>
    <dgm:pt modelId="{24509D53-F77C-4A60-A276-52881273BB1B}">
      <dgm:prSet phldr="0"/>
      <dgm:spPr/>
      <dgm:t>
        <a:bodyPr/>
        <a:lstStyle/>
        <a:p>
          <a:pPr rtl="0"/>
          <a:r>
            <a:rPr lang="en-US" b="1" i="0" dirty="0">
              <a:latin typeface="Calibri Light" panose="020F0302020204030204"/>
            </a:rPr>
            <a:t>Provide services based on data and identified needs</a:t>
          </a:r>
          <a:endParaRPr lang="en-US" b="1" i="0" dirty="0"/>
        </a:p>
      </dgm:t>
    </dgm:pt>
    <dgm:pt modelId="{3853D993-E30E-4F80-A604-19759C1DAEE4}" type="parTrans" cxnId="{F2DC3B79-8260-4830-809B-24080342E4DF}">
      <dgm:prSet/>
      <dgm:spPr/>
      <dgm:t>
        <a:bodyPr/>
        <a:lstStyle/>
        <a:p>
          <a:endParaRPr lang="en-US"/>
        </a:p>
      </dgm:t>
    </dgm:pt>
    <dgm:pt modelId="{8C22A477-87BF-41B0-A323-7A4D396ADF69}" type="sibTrans" cxnId="{F2DC3B79-8260-4830-809B-24080342E4DF}">
      <dgm:prSet/>
      <dgm:spPr/>
      <dgm:t>
        <a:bodyPr/>
        <a:lstStyle/>
        <a:p>
          <a:endParaRPr lang="en-US"/>
        </a:p>
      </dgm:t>
    </dgm:pt>
    <dgm:pt modelId="{A135D0C6-A5A8-47FC-8F0C-4B5B593C9BEE}">
      <dgm:prSet/>
      <dgm:spPr>
        <a:solidFill>
          <a:srgbClr val="8B1E41"/>
        </a:solidFill>
      </dgm:spPr>
      <dgm:t>
        <a:bodyPr/>
        <a:lstStyle/>
        <a:p>
          <a:pPr rtl="0"/>
          <a:r>
            <a:rPr lang="en-US" b="1" i="0" dirty="0">
              <a:latin typeface="+mn-lt"/>
            </a:rPr>
            <a:t>Enhance Program</a:t>
          </a:r>
        </a:p>
      </dgm:t>
    </dgm:pt>
    <dgm:pt modelId="{2779C137-AB4A-4F37-B56C-C6EDA4A3A7CB}" type="parTrans" cxnId="{9EB34178-A0B1-4332-B01E-2FD93968E8E6}">
      <dgm:prSet/>
      <dgm:spPr/>
      <dgm:t>
        <a:bodyPr/>
        <a:lstStyle/>
        <a:p>
          <a:endParaRPr lang="en-US"/>
        </a:p>
      </dgm:t>
    </dgm:pt>
    <dgm:pt modelId="{58D4E6F6-EDEF-44E6-8E31-8E9203A02FE4}" type="sibTrans" cxnId="{9EB34178-A0B1-4332-B01E-2FD93968E8E6}">
      <dgm:prSet/>
      <dgm:spPr/>
      <dgm:t>
        <a:bodyPr/>
        <a:lstStyle/>
        <a:p>
          <a:endParaRPr lang="en-US"/>
        </a:p>
      </dgm:t>
    </dgm:pt>
    <dgm:pt modelId="{93C443C2-D9DF-485E-84E3-6E9A62B63EE2}">
      <dgm:prSet phldr="0"/>
      <dgm:spPr/>
      <dgm:t>
        <a:bodyPr/>
        <a:lstStyle/>
        <a:p>
          <a:pPr rtl="0"/>
          <a:r>
            <a:rPr lang="en-US" b="1" i="0" dirty="0">
              <a:latin typeface="Calibri Light" panose="020F0302020204030204"/>
            </a:rPr>
            <a:t>Consistent training on community resources</a:t>
          </a:r>
        </a:p>
      </dgm:t>
    </dgm:pt>
    <dgm:pt modelId="{8A66427D-FBD5-4601-B907-AC00858A2651}" type="parTrans" cxnId="{9A653EE4-0D23-4CDD-8773-45A98CF27D52}">
      <dgm:prSet/>
      <dgm:spPr/>
      <dgm:t>
        <a:bodyPr/>
        <a:lstStyle/>
        <a:p>
          <a:endParaRPr lang="en-US"/>
        </a:p>
      </dgm:t>
    </dgm:pt>
    <dgm:pt modelId="{1C419328-DDEB-48CA-ABCA-6F6A87F2E30E}" type="sibTrans" cxnId="{9A653EE4-0D23-4CDD-8773-45A98CF27D52}">
      <dgm:prSet/>
      <dgm:spPr/>
      <dgm:t>
        <a:bodyPr/>
        <a:lstStyle/>
        <a:p>
          <a:endParaRPr lang="en-US"/>
        </a:p>
      </dgm:t>
    </dgm:pt>
    <dgm:pt modelId="{C8E1D6F5-A34C-4EA5-9162-7A3381A51A68}">
      <dgm:prSet phldr="0"/>
      <dgm:spPr/>
      <dgm:t>
        <a:bodyPr/>
        <a:lstStyle/>
        <a:p>
          <a:pPr rtl="0"/>
          <a:r>
            <a:rPr lang="en-US" b="1" i="0" dirty="0">
              <a:latin typeface="Calibri Light" panose="020F0302020204030204"/>
            </a:rPr>
            <a:t>Expand to seven days a week 7 am – 11 pm</a:t>
          </a:r>
          <a:endParaRPr lang="en-US" b="1" i="0" dirty="0"/>
        </a:p>
      </dgm:t>
    </dgm:pt>
    <dgm:pt modelId="{241B35DC-A6B0-4A4C-B53F-A2B33D1E43F3}" type="parTrans" cxnId="{CBBEBA43-4FD8-4104-8998-803887DC7BE6}">
      <dgm:prSet/>
      <dgm:spPr/>
      <dgm:t>
        <a:bodyPr/>
        <a:lstStyle/>
        <a:p>
          <a:endParaRPr lang="en-US"/>
        </a:p>
      </dgm:t>
    </dgm:pt>
    <dgm:pt modelId="{CEDAF7D9-5586-45DE-8D12-5BB87AA0CAF0}" type="sibTrans" cxnId="{CBBEBA43-4FD8-4104-8998-803887DC7BE6}">
      <dgm:prSet/>
      <dgm:spPr/>
      <dgm:t>
        <a:bodyPr/>
        <a:lstStyle/>
        <a:p>
          <a:endParaRPr lang="en-US"/>
        </a:p>
      </dgm:t>
    </dgm:pt>
    <dgm:pt modelId="{137850E0-B256-4C2A-AA7C-94AA1A22E4B4}">
      <dgm:prSet phldr="0"/>
      <dgm:spPr/>
      <dgm:t>
        <a:bodyPr/>
        <a:lstStyle/>
        <a:p>
          <a:pPr rtl="0"/>
          <a:r>
            <a:rPr lang="en-US" b="1" i="0" dirty="0">
              <a:latin typeface="Calibri Light" panose="020F0302020204030204"/>
            </a:rPr>
            <a:t>Look at reduction in recidivism</a:t>
          </a:r>
        </a:p>
      </dgm:t>
    </dgm:pt>
    <dgm:pt modelId="{501EF405-51C5-437C-A1A4-AA3998F1F51A}" type="parTrans" cxnId="{2A150AED-18A2-48FD-A392-77E176529429}">
      <dgm:prSet/>
      <dgm:spPr/>
      <dgm:t>
        <a:bodyPr/>
        <a:lstStyle/>
        <a:p>
          <a:endParaRPr lang="en-US"/>
        </a:p>
      </dgm:t>
    </dgm:pt>
    <dgm:pt modelId="{18E974EA-E053-4E19-B085-FA099DD5B5AC}" type="sibTrans" cxnId="{2A150AED-18A2-48FD-A392-77E176529429}">
      <dgm:prSet/>
      <dgm:spPr/>
      <dgm:t>
        <a:bodyPr/>
        <a:lstStyle/>
        <a:p>
          <a:endParaRPr lang="en-US"/>
        </a:p>
      </dgm:t>
    </dgm:pt>
    <dgm:pt modelId="{DED5DE43-0298-4F33-91E6-CD866D94BE85}">
      <dgm:prSet phldr="0"/>
      <dgm:spPr/>
      <dgm:t>
        <a:bodyPr/>
        <a:lstStyle/>
        <a:p>
          <a:pPr rtl="0"/>
          <a:r>
            <a:rPr lang="en-US" b="1" i="0">
              <a:latin typeface="Calibri Light" panose="020F0302020204030204"/>
            </a:rPr>
            <a:t>Enhance warm-hand off services with treatment providers</a:t>
          </a:r>
        </a:p>
      </dgm:t>
    </dgm:pt>
    <dgm:pt modelId="{0072FB37-95ED-417E-B95C-B9156AA76C62}" type="parTrans" cxnId="{F74570D0-58F7-4CE4-A4AE-86D7092F1C36}">
      <dgm:prSet/>
      <dgm:spPr/>
      <dgm:t>
        <a:bodyPr/>
        <a:lstStyle/>
        <a:p>
          <a:endParaRPr lang="en-US"/>
        </a:p>
      </dgm:t>
    </dgm:pt>
    <dgm:pt modelId="{C2E01A3A-D21D-4D4A-9BE1-841F0A1B9E43}" type="sibTrans" cxnId="{F74570D0-58F7-4CE4-A4AE-86D7092F1C36}">
      <dgm:prSet/>
      <dgm:spPr/>
      <dgm:t>
        <a:bodyPr/>
        <a:lstStyle/>
        <a:p>
          <a:endParaRPr lang="en-US"/>
        </a:p>
      </dgm:t>
    </dgm:pt>
    <dgm:pt modelId="{B16E4029-67B6-43F3-B7F3-2076661DE659}">
      <dgm:prSet phldr="0"/>
      <dgm:spPr/>
      <dgm:t>
        <a:bodyPr/>
        <a:lstStyle/>
        <a:p>
          <a:pPr rtl="0"/>
          <a:r>
            <a:rPr lang="en-US" b="1" i="0">
              <a:latin typeface="Calibri Light" panose="020F0302020204030204"/>
            </a:rPr>
            <a:t>Increase safe short-term housing options</a:t>
          </a:r>
        </a:p>
      </dgm:t>
    </dgm:pt>
    <dgm:pt modelId="{DADDC116-9C36-4CC0-84AF-9FD242846B45}" type="parTrans" cxnId="{B717B797-B1FF-4A04-BAC0-1A28B95E94B6}">
      <dgm:prSet/>
      <dgm:spPr/>
      <dgm:t>
        <a:bodyPr/>
        <a:lstStyle/>
        <a:p>
          <a:endParaRPr lang="en-US"/>
        </a:p>
      </dgm:t>
    </dgm:pt>
    <dgm:pt modelId="{8259A24D-E834-4E46-8977-703520C5F931}" type="sibTrans" cxnId="{B717B797-B1FF-4A04-BAC0-1A28B95E94B6}">
      <dgm:prSet/>
      <dgm:spPr/>
      <dgm:t>
        <a:bodyPr/>
        <a:lstStyle/>
        <a:p>
          <a:endParaRPr lang="en-US"/>
        </a:p>
      </dgm:t>
    </dgm:pt>
    <dgm:pt modelId="{4EF2A237-3CE8-4C61-8269-8A5E93388002}">
      <dgm:prSet phldr="0"/>
      <dgm:spPr/>
      <dgm:t>
        <a:bodyPr/>
        <a:lstStyle/>
        <a:p>
          <a:pPr rtl="0"/>
          <a:r>
            <a:rPr lang="en-US" b="1" i="0" dirty="0">
              <a:latin typeface="Calibri Light" panose="020F0302020204030204"/>
            </a:rPr>
            <a:t>Direct communication with community supervision</a:t>
          </a:r>
        </a:p>
      </dgm:t>
    </dgm:pt>
    <dgm:pt modelId="{E34FF155-628E-4AF9-8FFE-6D0C779AC1CC}" type="parTrans" cxnId="{042159CE-CBAA-4DAF-8C3E-7FF85817C74A}">
      <dgm:prSet/>
      <dgm:spPr/>
      <dgm:t>
        <a:bodyPr/>
        <a:lstStyle/>
        <a:p>
          <a:endParaRPr lang="en-US"/>
        </a:p>
      </dgm:t>
    </dgm:pt>
    <dgm:pt modelId="{1C3D2FF1-E51B-488B-92F5-FF57EE766510}" type="sibTrans" cxnId="{042159CE-CBAA-4DAF-8C3E-7FF85817C74A}">
      <dgm:prSet/>
      <dgm:spPr/>
      <dgm:t>
        <a:bodyPr/>
        <a:lstStyle/>
        <a:p>
          <a:endParaRPr lang="en-US"/>
        </a:p>
      </dgm:t>
    </dgm:pt>
    <dgm:pt modelId="{0E65572A-BBC9-4A12-B3CA-3FD9CC4C0A72}">
      <dgm:prSet phldr="0"/>
      <dgm:spPr/>
      <dgm:t>
        <a:bodyPr/>
        <a:lstStyle/>
        <a:p>
          <a:pPr rtl="0"/>
          <a:r>
            <a:rPr lang="en-US" b="1" i="0" dirty="0">
              <a:latin typeface="Calibri Light" panose="020F0302020204030204"/>
            </a:rPr>
            <a:t>Reduce the length of time between charges</a:t>
          </a:r>
          <a:endParaRPr lang="en-US" b="1" dirty="0"/>
        </a:p>
      </dgm:t>
    </dgm:pt>
    <dgm:pt modelId="{76274B8D-DF29-4583-A2EA-1A4D4D0BFF6B}" type="parTrans" cxnId="{EF2FAF82-7B30-48E9-95F9-E475949CA6D7}">
      <dgm:prSet/>
      <dgm:spPr/>
      <dgm:t>
        <a:bodyPr/>
        <a:lstStyle/>
        <a:p>
          <a:endParaRPr lang="en-US"/>
        </a:p>
      </dgm:t>
    </dgm:pt>
    <dgm:pt modelId="{7B7B8C4D-7197-45DC-98E9-F196763E8F95}" type="sibTrans" cxnId="{EF2FAF82-7B30-48E9-95F9-E475949CA6D7}">
      <dgm:prSet/>
      <dgm:spPr/>
      <dgm:t>
        <a:bodyPr/>
        <a:lstStyle/>
        <a:p>
          <a:endParaRPr lang="en-US"/>
        </a:p>
      </dgm:t>
    </dgm:pt>
    <dgm:pt modelId="{1A6EE229-CA5C-4DA4-A402-93CFDD723C83}" type="pres">
      <dgm:prSet presAssocID="{2E61A65D-EF92-4F9B-B145-F79ACD1AE527}" presName="linear" presStyleCnt="0">
        <dgm:presLayoutVars>
          <dgm:dir/>
          <dgm:animLvl val="lvl"/>
          <dgm:resizeHandles val="exact"/>
        </dgm:presLayoutVars>
      </dgm:prSet>
      <dgm:spPr/>
    </dgm:pt>
    <dgm:pt modelId="{0F45A287-5DED-470B-8976-31D7CE868FAC}" type="pres">
      <dgm:prSet presAssocID="{884F84A2-88C8-4639-8E8D-B7A69AB07C6D}" presName="parentLin" presStyleCnt="0"/>
      <dgm:spPr/>
    </dgm:pt>
    <dgm:pt modelId="{E5C580C6-B5BC-438B-BD14-515175CF2DEB}" type="pres">
      <dgm:prSet presAssocID="{884F84A2-88C8-4639-8E8D-B7A69AB07C6D}" presName="parentLeftMargin" presStyleLbl="node1" presStyleIdx="0" presStyleCnt="3"/>
      <dgm:spPr/>
    </dgm:pt>
    <dgm:pt modelId="{65DEE4B7-561E-442D-A417-6CA887040095}" type="pres">
      <dgm:prSet presAssocID="{884F84A2-88C8-4639-8E8D-B7A69AB07C6D}" presName="parentText" presStyleLbl="node1" presStyleIdx="0" presStyleCnt="3" custLinFactNeighborX="2556" custLinFactNeighborY="-1335">
        <dgm:presLayoutVars>
          <dgm:chMax val="0"/>
          <dgm:bulletEnabled val="1"/>
        </dgm:presLayoutVars>
      </dgm:prSet>
      <dgm:spPr/>
    </dgm:pt>
    <dgm:pt modelId="{AFB4D7C6-7B48-4610-97C1-F14A241BD174}" type="pres">
      <dgm:prSet presAssocID="{884F84A2-88C8-4639-8E8D-B7A69AB07C6D}" presName="negativeSpace" presStyleCnt="0"/>
      <dgm:spPr/>
    </dgm:pt>
    <dgm:pt modelId="{26003B41-7C66-4D85-A98E-C64CBCEE0037}" type="pres">
      <dgm:prSet presAssocID="{884F84A2-88C8-4639-8E8D-B7A69AB07C6D}" presName="childText" presStyleLbl="conFgAcc1" presStyleIdx="0" presStyleCnt="3" custScaleX="93056">
        <dgm:presLayoutVars>
          <dgm:bulletEnabled val="1"/>
        </dgm:presLayoutVars>
      </dgm:prSet>
      <dgm:spPr/>
    </dgm:pt>
    <dgm:pt modelId="{B9E7C963-F208-4D0C-A891-21CA267DAD26}" type="pres">
      <dgm:prSet presAssocID="{98DFBF79-4DB8-4D51-9269-D909AD111411}" presName="spaceBetweenRectangles" presStyleCnt="0"/>
      <dgm:spPr/>
    </dgm:pt>
    <dgm:pt modelId="{32F1214F-A247-4043-A0EA-C2EA3814C9AB}" type="pres">
      <dgm:prSet presAssocID="{5C43C6DD-F0B5-409B-82FE-02B3DE436ED1}" presName="parentLin" presStyleCnt="0"/>
      <dgm:spPr/>
    </dgm:pt>
    <dgm:pt modelId="{5A9E44AE-822A-4E1D-8632-7EAEED396631}" type="pres">
      <dgm:prSet presAssocID="{5C43C6DD-F0B5-409B-82FE-02B3DE436ED1}" presName="parentLeftMargin" presStyleLbl="node1" presStyleIdx="0" presStyleCnt="3"/>
      <dgm:spPr/>
    </dgm:pt>
    <dgm:pt modelId="{011C3C4F-C74A-4B62-BF32-0A622D177BB2}" type="pres">
      <dgm:prSet presAssocID="{5C43C6DD-F0B5-409B-82FE-02B3DE436ED1}" presName="parentText" presStyleLbl="node1" presStyleIdx="1" presStyleCnt="3" custLinFactNeighborX="1278">
        <dgm:presLayoutVars>
          <dgm:chMax val="0"/>
          <dgm:bulletEnabled val="1"/>
        </dgm:presLayoutVars>
      </dgm:prSet>
      <dgm:spPr/>
    </dgm:pt>
    <dgm:pt modelId="{FB95B004-515C-4BBC-92B0-6C53D2AAED11}" type="pres">
      <dgm:prSet presAssocID="{5C43C6DD-F0B5-409B-82FE-02B3DE436ED1}" presName="negativeSpace" presStyleCnt="0"/>
      <dgm:spPr/>
    </dgm:pt>
    <dgm:pt modelId="{1E1AC5C7-2A25-493E-8F90-AFEEF0EE88DE}" type="pres">
      <dgm:prSet presAssocID="{5C43C6DD-F0B5-409B-82FE-02B3DE436ED1}" presName="childText" presStyleLbl="conFgAcc1" presStyleIdx="1" presStyleCnt="3" custScaleX="93056">
        <dgm:presLayoutVars>
          <dgm:bulletEnabled val="1"/>
        </dgm:presLayoutVars>
      </dgm:prSet>
      <dgm:spPr/>
    </dgm:pt>
    <dgm:pt modelId="{0573AB70-A8EA-407C-951D-F43114A55FB3}" type="pres">
      <dgm:prSet presAssocID="{D9287945-861D-4DD4-A5F9-8A69BE75CFCC}" presName="spaceBetweenRectangles" presStyleCnt="0"/>
      <dgm:spPr/>
    </dgm:pt>
    <dgm:pt modelId="{FFABC1CE-30D0-48C2-AE0A-76A5AA174C55}" type="pres">
      <dgm:prSet presAssocID="{A135D0C6-A5A8-47FC-8F0C-4B5B593C9BEE}" presName="parentLin" presStyleCnt="0"/>
      <dgm:spPr/>
    </dgm:pt>
    <dgm:pt modelId="{82FA395E-468E-496B-A050-9932869A20F5}" type="pres">
      <dgm:prSet presAssocID="{A135D0C6-A5A8-47FC-8F0C-4B5B593C9BEE}" presName="parentLeftMargin" presStyleLbl="node1" presStyleIdx="1" presStyleCnt="3"/>
      <dgm:spPr/>
    </dgm:pt>
    <dgm:pt modelId="{DC2F6516-1A15-495C-BA4B-E927BA3F4EDD}" type="pres">
      <dgm:prSet presAssocID="{A135D0C6-A5A8-47FC-8F0C-4B5B593C9B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7032844-328C-4AB0-93FA-A2908D09853E}" type="pres">
      <dgm:prSet presAssocID="{A135D0C6-A5A8-47FC-8F0C-4B5B593C9BEE}" presName="negativeSpace" presStyleCnt="0"/>
      <dgm:spPr/>
    </dgm:pt>
    <dgm:pt modelId="{F9BFBE73-AD79-4C93-B4B6-25827F3885EE}" type="pres">
      <dgm:prSet presAssocID="{A135D0C6-A5A8-47FC-8F0C-4B5B593C9BEE}" presName="childText" presStyleLbl="conFgAcc1" presStyleIdx="2" presStyleCnt="3" custScaleX="93056">
        <dgm:presLayoutVars>
          <dgm:bulletEnabled val="1"/>
        </dgm:presLayoutVars>
      </dgm:prSet>
      <dgm:spPr/>
    </dgm:pt>
  </dgm:ptLst>
  <dgm:cxnLst>
    <dgm:cxn modelId="{447C0001-C65A-4B63-AD73-3C549A281E31}" type="presOf" srcId="{5C43C6DD-F0B5-409B-82FE-02B3DE436ED1}" destId="{011C3C4F-C74A-4B62-BF32-0A622D177BB2}" srcOrd="1" destOrd="0" presId="urn:microsoft.com/office/officeart/2005/8/layout/list1"/>
    <dgm:cxn modelId="{2AEF240E-DD86-46D1-9019-F54473569F7C}" type="presOf" srcId="{24509D53-F77C-4A60-A276-52881273BB1B}" destId="{1E1AC5C7-2A25-493E-8F90-AFEEF0EE88DE}" srcOrd="0" destOrd="0" presId="urn:microsoft.com/office/officeart/2005/8/layout/list1"/>
    <dgm:cxn modelId="{F757FE2C-FA30-416D-8775-C971CF094A6F}" srcId="{884F84A2-88C8-4639-8E8D-B7A69AB07C6D}" destId="{BC136DFE-1706-41C8-BC80-4975816AA68B}" srcOrd="0" destOrd="0" parTransId="{6494F5C1-2C20-4B75-B7CF-37D00934B151}" sibTransId="{F428A5C1-6A76-4C31-99E6-9C42B1D9DFA9}"/>
    <dgm:cxn modelId="{9637372E-FA26-47ED-9112-AC0F532C66EE}" type="presOf" srcId="{A135D0C6-A5A8-47FC-8F0C-4B5B593C9BEE}" destId="{DC2F6516-1A15-495C-BA4B-E927BA3F4EDD}" srcOrd="1" destOrd="0" presId="urn:microsoft.com/office/officeart/2005/8/layout/list1"/>
    <dgm:cxn modelId="{6BB8BA62-6E0A-4587-AE08-733F9A376B3E}" type="presOf" srcId="{4EF2A237-3CE8-4C61-8269-8A5E93388002}" destId="{F9BFBE73-AD79-4C93-B4B6-25827F3885EE}" srcOrd="0" destOrd="1" presId="urn:microsoft.com/office/officeart/2005/8/layout/list1"/>
    <dgm:cxn modelId="{CBBEBA43-4FD8-4104-8998-803887DC7BE6}" srcId="{884F84A2-88C8-4639-8E8D-B7A69AB07C6D}" destId="{C8E1D6F5-A34C-4EA5-9162-7A3381A51A68}" srcOrd="1" destOrd="0" parTransId="{241B35DC-A6B0-4A4C-B53F-A2B33D1E43F3}" sibTransId="{CEDAF7D9-5586-45DE-8D12-5BB87AA0CAF0}"/>
    <dgm:cxn modelId="{08CB1A45-872F-4E03-AB93-D98ADD3EE478}" type="presOf" srcId="{BC136DFE-1706-41C8-BC80-4975816AA68B}" destId="{26003B41-7C66-4D85-A98E-C64CBCEE0037}" srcOrd="0" destOrd="0" presId="urn:microsoft.com/office/officeart/2005/8/layout/list1"/>
    <dgm:cxn modelId="{69AD7D47-47B0-48E3-A172-9BE94BC2669B}" type="presOf" srcId="{93C443C2-D9DF-485E-84E3-6E9A62B63EE2}" destId="{26003B41-7C66-4D85-A98E-C64CBCEE0037}" srcOrd="0" destOrd="2" presId="urn:microsoft.com/office/officeart/2005/8/layout/list1"/>
    <dgm:cxn modelId="{776DD267-79BA-466C-8733-F07FDB782009}" type="presOf" srcId="{A135D0C6-A5A8-47FC-8F0C-4B5B593C9BEE}" destId="{82FA395E-468E-496B-A050-9932869A20F5}" srcOrd="0" destOrd="0" presId="urn:microsoft.com/office/officeart/2005/8/layout/list1"/>
    <dgm:cxn modelId="{7851204E-A713-42DA-BFFD-0CB15CCEF197}" srcId="{2E61A65D-EF92-4F9B-B145-F79ACD1AE527}" destId="{5C43C6DD-F0B5-409B-82FE-02B3DE436ED1}" srcOrd="1" destOrd="0" parTransId="{DF405486-4EC5-4763-957D-EDE1E03439D2}" sibTransId="{D9287945-861D-4DD4-A5F9-8A69BE75CFCC}"/>
    <dgm:cxn modelId="{0DCA0372-BF61-427C-992C-06CD66494752}" type="presOf" srcId="{884F84A2-88C8-4639-8E8D-B7A69AB07C6D}" destId="{E5C580C6-B5BC-438B-BD14-515175CF2DEB}" srcOrd="0" destOrd="0" presId="urn:microsoft.com/office/officeart/2005/8/layout/list1"/>
    <dgm:cxn modelId="{A4F45E78-CDFC-4A69-940A-56EFF7BA2263}" type="presOf" srcId="{137850E0-B256-4C2A-AA7C-94AA1A22E4B4}" destId="{1E1AC5C7-2A25-493E-8F90-AFEEF0EE88DE}" srcOrd="0" destOrd="1" presId="urn:microsoft.com/office/officeart/2005/8/layout/list1"/>
    <dgm:cxn modelId="{9EB34178-A0B1-4332-B01E-2FD93968E8E6}" srcId="{2E61A65D-EF92-4F9B-B145-F79ACD1AE527}" destId="{A135D0C6-A5A8-47FC-8F0C-4B5B593C9BEE}" srcOrd="2" destOrd="0" parTransId="{2779C137-AB4A-4F37-B56C-C6EDA4A3A7CB}" sibTransId="{58D4E6F6-EDEF-44E6-8E31-8E9203A02FE4}"/>
    <dgm:cxn modelId="{F2DC3B79-8260-4830-809B-24080342E4DF}" srcId="{5C43C6DD-F0B5-409B-82FE-02B3DE436ED1}" destId="{24509D53-F77C-4A60-A276-52881273BB1B}" srcOrd="0" destOrd="0" parTransId="{3853D993-E30E-4F80-A604-19759C1DAEE4}" sibTransId="{8C22A477-87BF-41B0-A323-7A4D396ADF69}"/>
    <dgm:cxn modelId="{EF2FAF82-7B30-48E9-95F9-E475949CA6D7}" srcId="{5C43C6DD-F0B5-409B-82FE-02B3DE436ED1}" destId="{0E65572A-BBC9-4A12-B3CA-3FD9CC4C0A72}" srcOrd="2" destOrd="0" parTransId="{76274B8D-DF29-4583-A2EA-1A4D4D0BFF6B}" sibTransId="{7B7B8C4D-7197-45DC-98E9-F196763E8F95}"/>
    <dgm:cxn modelId="{DC5CC188-B173-45AB-88D8-A26C776F74D7}" type="presOf" srcId="{DED5DE43-0298-4F33-91E6-CD866D94BE85}" destId="{F9BFBE73-AD79-4C93-B4B6-25827F3885EE}" srcOrd="0" destOrd="0" presId="urn:microsoft.com/office/officeart/2005/8/layout/list1"/>
    <dgm:cxn modelId="{539FDF88-42A1-4194-A51A-6C77455DF77D}" srcId="{2E61A65D-EF92-4F9B-B145-F79ACD1AE527}" destId="{884F84A2-88C8-4639-8E8D-B7A69AB07C6D}" srcOrd="0" destOrd="0" parTransId="{D81A460A-6558-4AC5-A00F-5BCFBA3988C9}" sibTransId="{98DFBF79-4DB8-4D51-9269-D909AD111411}"/>
    <dgm:cxn modelId="{B717B797-B1FF-4A04-BAC0-1A28B95E94B6}" srcId="{A135D0C6-A5A8-47FC-8F0C-4B5B593C9BEE}" destId="{B16E4029-67B6-43F3-B7F3-2076661DE659}" srcOrd="2" destOrd="0" parTransId="{DADDC116-9C36-4CC0-84AF-9FD242846B45}" sibTransId="{8259A24D-E834-4E46-8977-703520C5F931}"/>
    <dgm:cxn modelId="{0DA441AA-8D4E-4612-AFCE-667FEAE6BEB8}" type="presOf" srcId="{C8E1D6F5-A34C-4EA5-9162-7A3381A51A68}" destId="{26003B41-7C66-4D85-A98E-C64CBCEE0037}" srcOrd="0" destOrd="1" presId="urn:microsoft.com/office/officeart/2005/8/layout/list1"/>
    <dgm:cxn modelId="{0FF30CBF-821D-4F9B-BBFB-005EA8621FE7}" type="presOf" srcId="{0E65572A-BBC9-4A12-B3CA-3FD9CC4C0A72}" destId="{1E1AC5C7-2A25-493E-8F90-AFEEF0EE88DE}" srcOrd="0" destOrd="2" presId="urn:microsoft.com/office/officeart/2005/8/layout/list1"/>
    <dgm:cxn modelId="{FCDDF3CD-46BC-4FC6-BFE0-86D1E879F956}" type="presOf" srcId="{B16E4029-67B6-43F3-B7F3-2076661DE659}" destId="{F9BFBE73-AD79-4C93-B4B6-25827F3885EE}" srcOrd="0" destOrd="2" presId="urn:microsoft.com/office/officeart/2005/8/layout/list1"/>
    <dgm:cxn modelId="{042159CE-CBAA-4DAF-8C3E-7FF85817C74A}" srcId="{A135D0C6-A5A8-47FC-8F0C-4B5B593C9BEE}" destId="{4EF2A237-3CE8-4C61-8269-8A5E93388002}" srcOrd="1" destOrd="0" parTransId="{E34FF155-628E-4AF9-8FFE-6D0C779AC1CC}" sibTransId="{1C3D2FF1-E51B-488B-92F5-FF57EE766510}"/>
    <dgm:cxn modelId="{F74570D0-58F7-4CE4-A4AE-86D7092F1C36}" srcId="{A135D0C6-A5A8-47FC-8F0C-4B5B593C9BEE}" destId="{DED5DE43-0298-4F33-91E6-CD866D94BE85}" srcOrd="0" destOrd="0" parTransId="{0072FB37-95ED-417E-B95C-B9156AA76C62}" sibTransId="{C2E01A3A-D21D-4D4A-9BE1-841F0A1B9E43}"/>
    <dgm:cxn modelId="{A19809D2-4ACE-4678-8EDE-FE33EF6C9715}" type="presOf" srcId="{5C43C6DD-F0B5-409B-82FE-02B3DE436ED1}" destId="{5A9E44AE-822A-4E1D-8632-7EAEED396631}" srcOrd="0" destOrd="0" presId="urn:microsoft.com/office/officeart/2005/8/layout/list1"/>
    <dgm:cxn modelId="{9A653EE4-0D23-4CDD-8773-45A98CF27D52}" srcId="{884F84A2-88C8-4639-8E8D-B7A69AB07C6D}" destId="{93C443C2-D9DF-485E-84E3-6E9A62B63EE2}" srcOrd="2" destOrd="0" parTransId="{8A66427D-FBD5-4601-B907-AC00858A2651}" sibTransId="{1C419328-DDEB-48CA-ABCA-6F6A87F2E30E}"/>
    <dgm:cxn modelId="{6AD964E8-6A78-4121-8F9E-F1FCCA717A93}" type="presOf" srcId="{2E61A65D-EF92-4F9B-B145-F79ACD1AE527}" destId="{1A6EE229-CA5C-4DA4-A402-93CFDD723C83}" srcOrd="0" destOrd="0" presId="urn:microsoft.com/office/officeart/2005/8/layout/list1"/>
    <dgm:cxn modelId="{2A150AED-18A2-48FD-A392-77E176529429}" srcId="{5C43C6DD-F0B5-409B-82FE-02B3DE436ED1}" destId="{137850E0-B256-4C2A-AA7C-94AA1A22E4B4}" srcOrd="1" destOrd="0" parTransId="{501EF405-51C5-437C-A1A4-AA3998F1F51A}" sibTransId="{18E974EA-E053-4E19-B085-FA099DD5B5AC}"/>
    <dgm:cxn modelId="{2A8FD2FD-6F56-4279-94F3-2111D8065ED7}" type="presOf" srcId="{884F84A2-88C8-4639-8E8D-B7A69AB07C6D}" destId="{65DEE4B7-561E-442D-A417-6CA887040095}" srcOrd="1" destOrd="0" presId="urn:microsoft.com/office/officeart/2005/8/layout/list1"/>
    <dgm:cxn modelId="{C11BF5B7-4178-458A-B079-01B610F732F4}" type="presParOf" srcId="{1A6EE229-CA5C-4DA4-A402-93CFDD723C83}" destId="{0F45A287-5DED-470B-8976-31D7CE868FAC}" srcOrd="0" destOrd="0" presId="urn:microsoft.com/office/officeart/2005/8/layout/list1"/>
    <dgm:cxn modelId="{E6886A49-4E48-4E19-9EF0-1D336616EBF7}" type="presParOf" srcId="{0F45A287-5DED-470B-8976-31D7CE868FAC}" destId="{E5C580C6-B5BC-438B-BD14-515175CF2DEB}" srcOrd="0" destOrd="0" presId="urn:microsoft.com/office/officeart/2005/8/layout/list1"/>
    <dgm:cxn modelId="{CA6CC247-C495-4C6D-A6D5-060F623E561F}" type="presParOf" srcId="{0F45A287-5DED-470B-8976-31D7CE868FAC}" destId="{65DEE4B7-561E-442D-A417-6CA887040095}" srcOrd="1" destOrd="0" presId="urn:microsoft.com/office/officeart/2005/8/layout/list1"/>
    <dgm:cxn modelId="{4FA7400C-26D1-4E56-9D27-5C659E30AB76}" type="presParOf" srcId="{1A6EE229-CA5C-4DA4-A402-93CFDD723C83}" destId="{AFB4D7C6-7B48-4610-97C1-F14A241BD174}" srcOrd="1" destOrd="0" presId="urn:microsoft.com/office/officeart/2005/8/layout/list1"/>
    <dgm:cxn modelId="{FBF8264E-A4B3-496B-B339-0F2C2BB812C0}" type="presParOf" srcId="{1A6EE229-CA5C-4DA4-A402-93CFDD723C83}" destId="{26003B41-7C66-4D85-A98E-C64CBCEE0037}" srcOrd="2" destOrd="0" presId="urn:microsoft.com/office/officeart/2005/8/layout/list1"/>
    <dgm:cxn modelId="{57D9CE49-AF74-40BC-A908-52664BD9CE33}" type="presParOf" srcId="{1A6EE229-CA5C-4DA4-A402-93CFDD723C83}" destId="{B9E7C963-F208-4D0C-A891-21CA267DAD26}" srcOrd="3" destOrd="0" presId="urn:microsoft.com/office/officeart/2005/8/layout/list1"/>
    <dgm:cxn modelId="{A22D91C9-7BD4-4FFB-A728-6C445A9C5520}" type="presParOf" srcId="{1A6EE229-CA5C-4DA4-A402-93CFDD723C83}" destId="{32F1214F-A247-4043-A0EA-C2EA3814C9AB}" srcOrd="4" destOrd="0" presId="urn:microsoft.com/office/officeart/2005/8/layout/list1"/>
    <dgm:cxn modelId="{E19B0572-93AA-4927-85AC-B2FFD58598EE}" type="presParOf" srcId="{32F1214F-A247-4043-A0EA-C2EA3814C9AB}" destId="{5A9E44AE-822A-4E1D-8632-7EAEED396631}" srcOrd="0" destOrd="0" presId="urn:microsoft.com/office/officeart/2005/8/layout/list1"/>
    <dgm:cxn modelId="{CDB1780D-32F1-40E0-B7DD-56B81BC397F2}" type="presParOf" srcId="{32F1214F-A247-4043-A0EA-C2EA3814C9AB}" destId="{011C3C4F-C74A-4B62-BF32-0A622D177BB2}" srcOrd="1" destOrd="0" presId="urn:microsoft.com/office/officeart/2005/8/layout/list1"/>
    <dgm:cxn modelId="{7170A3F4-8535-420B-8DA0-BA66D636B8D9}" type="presParOf" srcId="{1A6EE229-CA5C-4DA4-A402-93CFDD723C83}" destId="{FB95B004-515C-4BBC-92B0-6C53D2AAED11}" srcOrd="5" destOrd="0" presId="urn:microsoft.com/office/officeart/2005/8/layout/list1"/>
    <dgm:cxn modelId="{6C7790C5-8928-4118-9931-FAE097905727}" type="presParOf" srcId="{1A6EE229-CA5C-4DA4-A402-93CFDD723C83}" destId="{1E1AC5C7-2A25-493E-8F90-AFEEF0EE88DE}" srcOrd="6" destOrd="0" presId="urn:microsoft.com/office/officeart/2005/8/layout/list1"/>
    <dgm:cxn modelId="{4E19773D-52C9-4E89-A6D1-743E6E8BCA54}" type="presParOf" srcId="{1A6EE229-CA5C-4DA4-A402-93CFDD723C83}" destId="{0573AB70-A8EA-407C-951D-F43114A55FB3}" srcOrd="7" destOrd="0" presId="urn:microsoft.com/office/officeart/2005/8/layout/list1"/>
    <dgm:cxn modelId="{5932C002-4345-4572-BD7D-95A3CCF7AA11}" type="presParOf" srcId="{1A6EE229-CA5C-4DA4-A402-93CFDD723C83}" destId="{FFABC1CE-30D0-48C2-AE0A-76A5AA174C55}" srcOrd="8" destOrd="0" presId="urn:microsoft.com/office/officeart/2005/8/layout/list1"/>
    <dgm:cxn modelId="{85E3EC0E-C7D1-442A-A93E-DEF1ABF58605}" type="presParOf" srcId="{FFABC1CE-30D0-48C2-AE0A-76A5AA174C55}" destId="{82FA395E-468E-496B-A050-9932869A20F5}" srcOrd="0" destOrd="0" presId="urn:microsoft.com/office/officeart/2005/8/layout/list1"/>
    <dgm:cxn modelId="{74217B23-6F34-490A-9A33-B721F6C8D263}" type="presParOf" srcId="{FFABC1CE-30D0-48C2-AE0A-76A5AA174C55}" destId="{DC2F6516-1A15-495C-BA4B-E927BA3F4EDD}" srcOrd="1" destOrd="0" presId="urn:microsoft.com/office/officeart/2005/8/layout/list1"/>
    <dgm:cxn modelId="{F0F91E79-E002-470D-A1AA-83E779186B0C}" type="presParOf" srcId="{1A6EE229-CA5C-4DA4-A402-93CFDD723C83}" destId="{87032844-328C-4AB0-93FA-A2908D09853E}" srcOrd="9" destOrd="0" presId="urn:microsoft.com/office/officeart/2005/8/layout/list1"/>
    <dgm:cxn modelId="{8211A9F7-20C3-4902-B570-D54910B7A01C}" type="presParOf" srcId="{1A6EE229-CA5C-4DA4-A402-93CFDD723C83}" destId="{F9BFBE73-AD79-4C93-B4B6-25827F3885E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134B2-9311-44A9-BD72-B7EA03917F3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9FD420E-CE5F-4E3E-8E51-20731D6B55BC}">
      <dgm:prSet/>
      <dgm:spPr/>
      <dgm:t>
        <a:bodyPr/>
        <a:lstStyle/>
        <a:p>
          <a:r>
            <a:rPr lang="en-US"/>
            <a:t>An “Interaction” is defined as a Smartsheet entry</a:t>
          </a:r>
        </a:p>
      </dgm:t>
    </dgm:pt>
    <dgm:pt modelId="{73751194-CF0B-4B7B-B46C-61FEE5CE66C6}" type="parTrans" cxnId="{FCEE74D9-1C9E-42C9-AB71-DE8026AD8C8C}">
      <dgm:prSet/>
      <dgm:spPr/>
      <dgm:t>
        <a:bodyPr/>
        <a:lstStyle/>
        <a:p>
          <a:endParaRPr lang="en-US"/>
        </a:p>
      </dgm:t>
    </dgm:pt>
    <dgm:pt modelId="{42EE497C-790A-470F-B127-2A98F1813CBF}" type="sibTrans" cxnId="{FCEE74D9-1C9E-42C9-AB71-DE8026AD8C8C}">
      <dgm:prSet phldrT="1" phldr="0"/>
      <dgm:spPr/>
      <dgm:t>
        <a:bodyPr/>
        <a:lstStyle/>
        <a:p>
          <a:endParaRPr lang="en-US"/>
        </a:p>
      </dgm:t>
    </dgm:pt>
    <dgm:pt modelId="{992EDA89-D943-49D0-94D4-F138679097D0}">
      <dgm:prSet/>
      <dgm:spPr/>
      <dgm:t>
        <a:bodyPr/>
        <a:lstStyle/>
        <a:p>
          <a:r>
            <a:rPr lang="en-US"/>
            <a:t>An individual only handed water or who charges their phone will NOT count</a:t>
          </a:r>
        </a:p>
      </dgm:t>
    </dgm:pt>
    <dgm:pt modelId="{D01B8B4A-8022-4E87-A121-AEEDB590FAE3}" type="parTrans" cxnId="{AD43BFF5-15B9-4B76-8561-856364AC258A}">
      <dgm:prSet/>
      <dgm:spPr/>
      <dgm:t>
        <a:bodyPr/>
        <a:lstStyle/>
        <a:p>
          <a:endParaRPr lang="en-US"/>
        </a:p>
      </dgm:t>
    </dgm:pt>
    <dgm:pt modelId="{F1893424-5DA8-4A25-A522-382E9B4A733A}" type="sibTrans" cxnId="{AD43BFF5-15B9-4B76-8561-856364AC258A}">
      <dgm:prSet phldrT="2" phldr="0"/>
      <dgm:spPr/>
      <dgm:t>
        <a:bodyPr/>
        <a:lstStyle/>
        <a:p>
          <a:endParaRPr lang="en-US"/>
        </a:p>
      </dgm:t>
    </dgm:pt>
    <dgm:pt modelId="{63E0FB1D-A267-4085-A1CF-68BDB2A493C8}">
      <dgm:prSet/>
      <dgm:spPr/>
      <dgm:t>
        <a:bodyPr/>
        <a:lstStyle/>
        <a:p>
          <a:r>
            <a:rPr lang="en-US"/>
            <a:t>“Qualifying Releases” are releases through the JRRP, not into someone else’s custody.</a:t>
          </a:r>
        </a:p>
      </dgm:t>
    </dgm:pt>
    <dgm:pt modelId="{6992C187-DE29-43D0-913D-6790404DE6AF}" type="parTrans" cxnId="{5DC87245-6D22-42DD-B6D0-10A03891C7C2}">
      <dgm:prSet/>
      <dgm:spPr/>
      <dgm:t>
        <a:bodyPr/>
        <a:lstStyle/>
        <a:p>
          <a:endParaRPr lang="en-US"/>
        </a:p>
      </dgm:t>
    </dgm:pt>
    <dgm:pt modelId="{35EBD9BA-D223-401C-8755-E88937324BAA}" type="sibTrans" cxnId="{5DC87245-6D22-42DD-B6D0-10A03891C7C2}">
      <dgm:prSet phldrT="3" phldr="0"/>
      <dgm:spPr/>
      <dgm:t>
        <a:bodyPr/>
        <a:lstStyle/>
        <a:p>
          <a:endParaRPr lang="en-US"/>
        </a:p>
      </dgm:t>
    </dgm:pt>
    <dgm:pt modelId="{D6B5D608-F717-5E4C-8CD3-94610606973D}" type="pres">
      <dgm:prSet presAssocID="{E83134B2-9311-44A9-BD72-B7EA03917F34}" presName="diagram" presStyleCnt="0">
        <dgm:presLayoutVars>
          <dgm:dir/>
          <dgm:resizeHandles val="exact"/>
        </dgm:presLayoutVars>
      </dgm:prSet>
      <dgm:spPr/>
    </dgm:pt>
    <dgm:pt modelId="{F4787415-AD94-9642-8534-01430BF9C277}" type="pres">
      <dgm:prSet presAssocID="{49FD420E-CE5F-4E3E-8E51-20731D6B55BC}" presName="node" presStyleLbl="node1" presStyleIdx="0" presStyleCnt="3">
        <dgm:presLayoutVars>
          <dgm:bulletEnabled val="1"/>
        </dgm:presLayoutVars>
      </dgm:prSet>
      <dgm:spPr/>
    </dgm:pt>
    <dgm:pt modelId="{B103DFF4-C09A-A141-B206-1287250DA2D5}" type="pres">
      <dgm:prSet presAssocID="{42EE497C-790A-470F-B127-2A98F1813CBF}" presName="sibTrans" presStyleCnt="0"/>
      <dgm:spPr/>
    </dgm:pt>
    <dgm:pt modelId="{DD8C62CD-441A-0C4A-9760-31D21E502ED2}" type="pres">
      <dgm:prSet presAssocID="{992EDA89-D943-49D0-94D4-F138679097D0}" presName="node" presStyleLbl="node1" presStyleIdx="1" presStyleCnt="3">
        <dgm:presLayoutVars>
          <dgm:bulletEnabled val="1"/>
        </dgm:presLayoutVars>
      </dgm:prSet>
      <dgm:spPr/>
    </dgm:pt>
    <dgm:pt modelId="{2C2B57A1-1DC6-1046-B345-B1832896DBF4}" type="pres">
      <dgm:prSet presAssocID="{F1893424-5DA8-4A25-A522-382E9B4A733A}" presName="sibTrans" presStyleCnt="0"/>
      <dgm:spPr/>
    </dgm:pt>
    <dgm:pt modelId="{B9F48AF1-A3BC-CF44-BEB8-04DB6381C39C}" type="pres">
      <dgm:prSet presAssocID="{63E0FB1D-A267-4085-A1CF-68BDB2A493C8}" presName="node" presStyleLbl="node1" presStyleIdx="2" presStyleCnt="3">
        <dgm:presLayoutVars>
          <dgm:bulletEnabled val="1"/>
        </dgm:presLayoutVars>
      </dgm:prSet>
      <dgm:spPr/>
    </dgm:pt>
  </dgm:ptLst>
  <dgm:cxnLst>
    <dgm:cxn modelId="{5DC87245-6D22-42DD-B6D0-10A03891C7C2}" srcId="{E83134B2-9311-44A9-BD72-B7EA03917F34}" destId="{63E0FB1D-A267-4085-A1CF-68BDB2A493C8}" srcOrd="2" destOrd="0" parTransId="{6992C187-DE29-43D0-913D-6790404DE6AF}" sibTransId="{35EBD9BA-D223-401C-8755-E88937324BAA}"/>
    <dgm:cxn modelId="{C2E8B26C-CD33-9944-925C-69716F00371B}" type="presOf" srcId="{63E0FB1D-A267-4085-A1CF-68BDB2A493C8}" destId="{B9F48AF1-A3BC-CF44-BEB8-04DB6381C39C}" srcOrd="0" destOrd="0" presId="urn:microsoft.com/office/officeart/2005/8/layout/default"/>
    <dgm:cxn modelId="{AD0D2799-7BDB-D447-AA76-BD1A215F1884}" type="presOf" srcId="{E83134B2-9311-44A9-BD72-B7EA03917F34}" destId="{D6B5D608-F717-5E4C-8CD3-94610606973D}" srcOrd="0" destOrd="0" presId="urn:microsoft.com/office/officeart/2005/8/layout/default"/>
    <dgm:cxn modelId="{5CABAD9F-3535-2441-8870-53F1673B59E0}" type="presOf" srcId="{992EDA89-D943-49D0-94D4-F138679097D0}" destId="{DD8C62CD-441A-0C4A-9760-31D21E502ED2}" srcOrd="0" destOrd="0" presId="urn:microsoft.com/office/officeart/2005/8/layout/default"/>
    <dgm:cxn modelId="{FCEE74D9-1C9E-42C9-AB71-DE8026AD8C8C}" srcId="{E83134B2-9311-44A9-BD72-B7EA03917F34}" destId="{49FD420E-CE5F-4E3E-8E51-20731D6B55BC}" srcOrd="0" destOrd="0" parTransId="{73751194-CF0B-4B7B-B46C-61FEE5CE66C6}" sibTransId="{42EE497C-790A-470F-B127-2A98F1813CBF}"/>
    <dgm:cxn modelId="{F32AEAE8-5CDE-3748-960B-EF7CA101017C}" type="presOf" srcId="{49FD420E-CE5F-4E3E-8E51-20731D6B55BC}" destId="{F4787415-AD94-9642-8534-01430BF9C277}" srcOrd="0" destOrd="0" presId="urn:microsoft.com/office/officeart/2005/8/layout/default"/>
    <dgm:cxn modelId="{AD43BFF5-15B9-4B76-8561-856364AC258A}" srcId="{E83134B2-9311-44A9-BD72-B7EA03917F34}" destId="{992EDA89-D943-49D0-94D4-F138679097D0}" srcOrd="1" destOrd="0" parTransId="{D01B8B4A-8022-4E87-A121-AEEDB590FAE3}" sibTransId="{F1893424-5DA8-4A25-A522-382E9B4A733A}"/>
    <dgm:cxn modelId="{F9A8B617-3AD6-8240-AF2C-BF6C0958DA13}" type="presParOf" srcId="{D6B5D608-F717-5E4C-8CD3-94610606973D}" destId="{F4787415-AD94-9642-8534-01430BF9C277}" srcOrd="0" destOrd="0" presId="urn:microsoft.com/office/officeart/2005/8/layout/default"/>
    <dgm:cxn modelId="{388B3C73-29C7-8447-AAA4-3D6AC667C3EA}" type="presParOf" srcId="{D6B5D608-F717-5E4C-8CD3-94610606973D}" destId="{B103DFF4-C09A-A141-B206-1287250DA2D5}" srcOrd="1" destOrd="0" presId="urn:microsoft.com/office/officeart/2005/8/layout/default"/>
    <dgm:cxn modelId="{7802468D-EFB3-FA4E-A43A-DF61D8A05CB3}" type="presParOf" srcId="{D6B5D608-F717-5E4C-8CD3-94610606973D}" destId="{DD8C62CD-441A-0C4A-9760-31D21E502ED2}" srcOrd="2" destOrd="0" presId="urn:microsoft.com/office/officeart/2005/8/layout/default"/>
    <dgm:cxn modelId="{EB3E475B-575B-A043-A309-6DA80293AA53}" type="presParOf" srcId="{D6B5D608-F717-5E4C-8CD3-94610606973D}" destId="{2C2B57A1-1DC6-1046-B345-B1832896DBF4}" srcOrd="3" destOrd="0" presId="urn:microsoft.com/office/officeart/2005/8/layout/default"/>
    <dgm:cxn modelId="{C40D5FB7-2739-CD48-8F7A-BD5501D61CD2}" type="presParOf" srcId="{D6B5D608-F717-5E4C-8CD3-94610606973D}" destId="{B9F48AF1-A3BC-CF44-BEB8-04DB6381C39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03B41-7C66-4D85-A98E-C64CBCEE0037}">
      <dsp:nvSpPr>
        <dsp:cNvPr id="0" name=""/>
        <dsp:cNvSpPr/>
      </dsp:nvSpPr>
      <dsp:spPr>
        <a:xfrm>
          <a:off x="0" y="340306"/>
          <a:ext cx="6367518" cy="128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1068" tIns="354076" rIns="53106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dirty="0">
              <a:latin typeface="Calibri Light" panose="020F0302020204030204"/>
            </a:rPr>
            <a:t>Continue recruitment with all agencies</a:t>
          </a:r>
          <a:endParaRPr lang="en-US" sz="1700" b="1" i="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dirty="0">
              <a:latin typeface="Calibri Light" panose="020F0302020204030204"/>
            </a:rPr>
            <a:t>Expand to seven days a week 7 am – 11 pm</a:t>
          </a:r>
          <a:endParaRPr lang="en-US" sz="1700" b="1" i="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dirty="0">
              <a:latin typeface="Calibri Light" panose="020F0302020204030204"/>
            </a:rPr>
            <a:t>Consistent training on community resources</a:t>
          </a:r>
        </a:p>
      </dsp:txBody>
      <dsp:txXfrm>
        <a:off x="0" y="340306"/>
        <a:ext cx="6367518" cy="1285200"/>
      </dsp:txXfrm>
    </dsp:sp>
    <dsp:sp modelId="{65DEE4B7-561E-442D-A417-6CA887040095}">
      <dsp:nvSpPr>
        <dsp:cNvPr id="0" name=""/>
        <dsp:cNvSpPr/>
      </dsp:nvSpPr>
      <dsp:spPr>
        <a:xfrm>
          <a:off x="350878" y="82686"/>
          <a:ext cx="4789871" cy="501840"/>
        </a:xfrm>
        <a:prstGeom prst="roundRect">
          <a:avLst/>
        </a:prstGeom>
        <a:solidFill>
          <a:srgbClr val="8B1E4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1046" tIns="0" rIns="18104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Hire and train</a:t>
          </a:r>
        </a:p>
      </dsp:txBody>
      <dsp:txXfrm>
        <a:off x="375376" y="107184"/>
        <a:ext cx="4740875" cy="452844"/>
      </dsp:txXfrm>
    </dsp:sp>
    <dsp:sp modelId="{1E1AC5C7-2A25-493E-8F90-AFEEF0EE88DE}">
      <dsp:nvSpPr>
        <dsp:cNvPr id="0" name=""/>
        <dsp:cNvSpPr/>
      </dsp:nvSpPr>
      <dsp:spPr>
        <a:xfrm>
          <a:off x="0" y="1968226"/>
          <a:ext cx="6367518" cy="128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1068" tIns="354076" rIns="53106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dirty="0">
              <a:latin typeface="Calibri Light" panose="020F0302020204030204"/>
            </a:rPr>
            <a:t>Provide services based on data and identified needs</a:t>
          </a:r>
          <a:endParaRPr lang="en-US" sz="1700" b="1" i="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dirty="0">
              <a:latin typeface="Calibri Light" panose="020F0302020204030204"/>
            </a:rPr>
            <a:t>Look at reduction in recidivism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dirty="0">
              <a:latin typeface="Calibri Light" panose="020F0302020204030204"/>
            </a:rPr>
            <a:t>Reduce the length of time between charges</a:t>
          </a:r>
          <a:endParaRPr lang="en-US" sz="1700" b="1" kern="1200" dirty="0"/>
        </a:p>
      </dsp:txBody>
      <dsp:txXfrm>
        <a:off x="0" y="1968226"/>
        <a:ext cx="6367518" cy="1285200"/>
      </dsp:txXfrm>
    </dsp:sp>
    <dsp:sp modelId="{011C3C4F-C74A-4B62-BF32-0A622D177BB2}">
      <dsp:nvSpPr>
        <dsp:cNvPr id="0" name=""/>
        <dsp:cNvSpPr/>
      </dsp:nvSpPr>
      <dsp:spPr>
        <a:xfrm>
          <a:off x="346506" y="1717306"/>
          <a:ext cx="4789871" cy="501840"/>
        </a:xfrm>
        <a:prstGeom prst="roundRect">
          <a:avLst/>
        </a:prstGeom>
        <a:solidFill>
          <a:srgbClr val="8B1E4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1046" tIns="0" rIns="181046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Use Data</a:t>
          </a:r>
        </a:p>
      </dsp:txBody>
      <dsp:txXfrm>
        <a:off x="371004" y="1741804"/>
        <a:ext cx="4740875" cy="452844"/>
      </dsp:txXfrm>
    </dsp:sp>
    <dsp:sp modelId="{F9BFBE73-AD79-4C93-B4B6-25827F3885EE}">
      <dsp:nvSpPr>
        <dsp:cNvPr id="0" name=""/>
        <dsp:cNvSpPr/>
      </dsp:nvSpPr>
      <dsp:spPr>
        <a:xfrm>
          <a:off x="0" y="3596146"/>
          <a:ext cx="6367518" cy="128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1068" tIns="354076" rIns="53106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>
              <a:latin typeface="Calibri Light" panose="020F0302020204030204"/>
            </a:rPr>
            <a:t>Enhance warm-hand off services with treatment providers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dirty="0">
              <a:latin typeface="Calibri Light" panose="020F0302020204030204"/>
            </a:rPr>
            <a:t>Direct communication with community supervision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>
              <a:latin typeface="Calibri Light" panose="020F0302020204030204"/>
            </a:rPr>
            <a:t>Increase safe short-term housing options</a:t>
          </a:r>
        </a:p>
      </dsp:txBody>
      <dsp:txXfrm>
        <a:off x="0" y="3596146"/>
        <a:ext cx="6367518" cy="1285200"/>
      </dsp:txXfrm>
    </dsp:sp>
    <dsp:sp modelId="{DC2F6516-1A15-495C-BA4B-E927BA3F4EDD}">
      <dsp:nvSpPr>
        <dsp:cNvPr id="0" name=""/>
        <dsp:cNvSpPr/>
      </dsp:nvSpPr>
      <dsp:spPr>
        <a:xfrm>
          <a:off x="342133" y="3345226"/>
          <a:ext cx="4789871" cy="501840"/>
        </a:xfrm>
        <a:prstGeom prst="roundRect">
          <a:avLst/>
        </a:prstGeom>
        <a:solidFill>
          <a:srgbClr val="8B1E4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1046" tIns="0" rIns="181046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latin typeface="+mn-lt"/>
            </a:rPr>
            <a:t>Enhance Program</a:t>
          </a:r>
        </a:p>
      </dsp:txBody>
      <dsp:txXfrm>
        <a:off x="366631" y="3369724"/>
        <a:ext cx="4740875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87415-AD94-9642-8534-01430BF9C277}">
      <dsp:nvSpPr>
        <dsp:cNvPr id="0" name=""/>
        <dsp:cNvSpPr/>
      </dsp:nvSpPr>
      <dsp:spPr>
        <a:xfrm>
          <a:off x="842" y="632719"/>
          <a:ext cx="3285155" cy="19710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 “Interaction” is defined as a Smartsheet entry</a:t>
          </a:r>
        </a:p>
      </dsp:txBody>
      <dsp:txXfrm>
        <a:off x="842" y="632719"/>
        <a:ext cx="3285155" cy="1971093"/>
      </dsp:txXfrm>
    </dsp:sp>
    <dsp:sp modelId="{DD8C62CD-441A-0C4A-9760-31D21E502ED2}">
      <dsp:nvSpPr>
        <dsp:cNvPr id="0" name=""/>
        <dsp:cNvSpPr/>
      </dsp:nvSpPr>
      <dsp:spPr>
        <a:xfrm>
          <a:off x="3614513" y="632719"/>
          <a:ext cx="3285155" cy="1971093"/>
        </a:xfrm>
        <a:prstGeom prst="rect">
          <a:avLst/>
        </a:prstGeom>
        <a:solidFill>
          <a:schemeClr val="accent2">
            <a:hueOff val="-5178623"/>
            <a:satOff val="5637"/>
            <a:lumOff val="6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 individual only handed water or who charges their phone will NOT count</a:t>
          </a:r>
        </a:p>
      </dsp:txBody>
      <dsp:txXfrm>
        <a:off x="3614513" y="632719"/>
        <a:ext cx="3285155" cy="1971093"/>
      </dsp:txXfrm>
    </dsp:sp>
    <dsp:sp modelId="{B9F48AF1-A3BC-CF44-BEB8-04DB6381C39C}">
      <dsp:nvSpPr>
        <dsp:cNvPr id="0" name=""/>
        <dsp:cNvSpPr/>
      </dsp:nvSpPr>
      <dsp:spPr>
        <a:xfrm>
          <a:off x="1807678" y="2932328"/>
          <a:ext cx="3285155" cy="1971093"/>
        </a:xfrm>
        <a:prstGeom prst="rect">
          <a:avLst/>
        </a:prstGeom>
        <a:solidFill>
          <a:schemeClr val="accent2">
            <a:hueOff val="-10357246"/>
            <a:satOff val="11275"/>
            <a:lumOff val="1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“Qualifying Releases” are releases through the JRRP, not into someone else’s custody.</a:t>
          </a:r>
        </a:p>
      </dsp:txBody>
      <dsp:txXfrm>
        <a:off x="1807678" y="2932328"/>
        <a:ext cx="3285155" cy="1971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14T20:19:09.76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19032 13378 16383 0 0,'-29'0'0'0'0,"29"24"0"0"0,-29-24 0 0 0,1 0 0 0 0,0 0 0 0 0,-1 0 0 0 0,29 23 0 0 0,-29-23 0 0 0,1 24 0 0 0,-29-24 0 0 0,28 0 0 0 0,-28 0 0 0 0,-29 0 0 0 0,0 24 0 0 0,-85-24 0 0 0,85 24 0 0 0,-86-24 0 0 0,87 24 0 0 0,0-24 0 0 0,56 0 0 0 0,-58 23 0 0 0,60-23 0 0 0,-2 0 0 0 0,0 24 0 0 0,0-24 0 0 0,0 0 0 0 0,2 0 0 0 0,-60 24 0 0 0,31-24 0 0 0,-2 0 0 0 0,1 0 0 0 0,-29 0 0 0 0,58 0 0 0 0,-58 0 0 0 0,29 0 0 0 0,28 0 0 0 0,-28 0 0 0 0,0 0 0 0 0,28-24 0 0 0,-28 24 0 0 0,29 0 0 0 0,-30 0 0 0 0,-27 0 0 0 0,56 0 0 0 0,-28 0 0 0 0,29 0 0 0 0,-1 0 0 0 0,0 0 0 0 0,0 0 0 0 0,1 0 0 0 0,0 0 0 0 0,-1 0 0 0 0,0 0 0 0 0,0 0 0 0 0,1 0 0 0 0,28-24 0 0 0,-28 1 0 0 0,-1 23 0 0 0,0 0 0 0 0,0 0 0 0 0,2 0 0 0 0,-2 0 0 0 0,29-24 0 0 0,-29-24 0 0 0,29 24 0 0 0,0-23 0 0 0,-29 47 0 0 0,29-24 0 0 0,0 0 0 0 0,0 1 0 0 0,0-1 0 0 0,0 0 0 0 0,29 24 0 0 0,0 0 0 0 0,0 0 0 0 0,-29-24 0 0 0,27 24 0 0 0,2 0 0 0 0,0-24 0 0 0,0 24 0 0 0,-1-23 0 0 0,0 23 0 0 0,30 0 0 0 0,-29 0 0 0 0,27 0 0 0 0,31 0 0 0 0,-31 0 0 0 0,2 0 0 0 0,27 0 0 0 0,58 0 0 0 0,-86 0 0 0 0,1 0 0 0 0,27 0 0 0 0,-27 0 0 0 0,-30 0 0 0 0,1 0 0 0 0,28 0 0 0 0,-28 0 0 0 0,-1 0 0 0 0,0 0 0 0 0,1 0 0 0 0,0 0 0 0 0,0 0 0 0 0,0 0 0 0 0,27 0 0 0 0,-27 0 0 0 0,27 0 0 0 0,-27 0 0 0 0,29 0 0 0 0,27 0 0 0 0,-56 0 0 0 0,0 0 0 0 0,27 0 0 0 0,2 0 0 0 0,27 0 0 0 0,-56 0 0 0 0,0 0 0 0 0,28 0 0 0 0,57 0 0 0 0,-85 0 0 0 0,-1 0 0 0 0,1 23 0 0 0,0-23 0 0 0,-1 0 0 0 0,1 0 0 0 0,-1 0 0 0 0,1 0 0 0 0,0 0 0 0 0,28 0 0 0 0,-29 0 0 0 0,29 0 0 0 0,-28 0 0 0 0,28 24 0 0 0,0-24 0 0 0,-28 0 0 0 0,28 0 0 0 0,0 0 0 0 0,-28 0 0 0 0,28 0 0 0 0,0 0 0 0 0,1 0 0 0 0,-30 24 0 0 0,0-24 0 0 0,1 0 0 0 0,0 0 0 0 0,27 0 0 0 0,2 0 0 0 0,0 0 0 0 0,27 24 0 0 0,-29-24 0 0 0,2 24 0 0 0,0-24 0 0 0,27 0 0 0 0,-27 0 0 0 0,-2 0 0 0 0,30 0 0 0 0,-29 23 0 0 0,29-23 0 0 0,-29 0 0 0 0,-28 0 0 0 0,57 24 0 0 0,-1-24 0 0 0,-56 0 0 0 0,57 24 0 0 0,0-24 0 0 0,-58 24 0 0 0,58-24 0 0 0,-29 0 0 0 0,-29 0 0 0 0,1 0 0 0 0,0 0 0 0 0,-29 23 0 0 0,29-23 0 0 0,-2 0 0 0 0,2 0 0 0 0,0 0 0 0 0,0 0 0 0 0,0 0 0 0 0,27 0 0 0 0,-27 0 0 0 0,0 0 0 0 0,0 0 0 0 0,-2 0 0 0 0,2 0 0 0 0,0 0 0 0 0,27 0 0 0 0,-27 0 0 0 0,0 0 0 0 0,29-23 0 0 0,-2 23 0 0 0,-27 0 0 0 0,29 0 0 0 0,-31 0 0 0 0,2 0 0 0 0,0 0 0 0 0,0 0 0 0 0,-1 0 0 0 0,0 0 0 0 0,1-24 0 0 0,0 24 0 0 0,57 0 0 0 0,-58-24 0 0 0,29 24 0 0 0,-57-24 0 0 0,86 24 0 0 0,0 0 0 0 0,-29 0 0 0 0,-28 0 0 0 0,28-23 0 0 0,0 23 0 0 0,-29 0 0 0 0,1-24 0 0 0,0 24 0 0 0,0 0 0 0 0,27 0 0 0 0,-56-24 0 0 0,58 24 0 0 0,-2 0 0 0 0,2 0 0 0 0,0 0 0 0 0,-31 0 0 0 0,60 0 0 0 0,-31 0 0 0 0,-27 0 0 0 0,29 0 0 0 0,27-24 0 0 0,-56 24 0 0 0,0 0 0 0 0,-2 0 0 0 0,2 0 0 0 0,0 0 0 0 0,0-24 0 0 0,-1 24 0 0 0,0 0 0 0 0,1 0 0 0 0,0 0 0 0 0,-29-23 0 0 0,29 23 0 0 0,-1 0 0 0 0,0 0 0 0 0,1 0 0 0 0,29 23 0 0 0,-30 1 0 0 0,29-24 0 0 0,-28 24 0 0 0,-29 0 0 0 0,28-24 0 0 0,-28 24 0 0 0,0-1 0 0 0,0 1 0 0 0,0 0 0 0 0,0 0 0 0 0,0-1 0 0 0,0 1 0 0 0,0 0 0 0 0,0 0 0 0 0,-28-24 0 0 0,-30 24 0 0 0,58-1 0 0 0,-56-23 0 0 0,-2 24 0 0 0,29-24 0 0 0,-27 24 0 0 0,27-24 0 0 0,0 24 0 0 0,-28-1 0 0 0,29-23 0 0 0,-59 24 0 0 0,2 0 0 0 0,0-24 0 0 0,56 24 0 0 0,-56-24 0 0 0,-2 0 0 0 0,-27 24 0 0 0,56-24 0 0 0,-27 23 0 0 0,0-23 0 0 0,56 0 0 0 0,-57 0 0 0 0,29 24 0 0 0,0-24 0 0 0,-58 0 0 0 0,30 0 0 0 0,56 0 0 0 0,-57 0 0 0 0,29 0 0 0 0,29 0 0 0 0,-59 24 0 0 0,2-24 0 0 0,56 0 0 0 0,-27 0 0 0 0,-2 0 0 0 0,0 0 0 0 0,2 0 0 0 0,27 0 0 0 0,-29 24 0 0 0,31-24 0 0 0,-31 0 0 0 0,29 0 0 0 0,-27 24 0 0 0,-2-24 0 0 0,29 0 0 0 0,-56 0 0 0 0,27 0 0 0 0,31 23 0 0 0,-88-23 0 0 0,29 0 0 0 0,57 0 0 0 0,-56 24 0 0 0,28-24 0 0 0,28 0 0 0 0,1 0 0 0 0,-30 0 0 0 0,30 0 0 0 0,-29 0 0 0 0,-1 0 0 0 0,1 0 0 0 0,29 0 0 0 0,-29 24 0 0 0,-1-24 0 0 0,1 0 0 0 0,29 24 0 0 0,-1-24 0 0 0,0 0 0 0 0,1 0 0 0 0,-29 23 0 0 0,-1-23 0 0 0,29 0 0 0 0,-27 0 0 0 0,-31 24 0 0 0,60-24 0 0 0,-31 0 0 0 0,2 0 0 0 0,27 0 0 0 0,-29 0 0 0 0,29 0 0 0 0,-85 24 0 0 0,29-24 0 0 0,56 0 0 0 0,-56 0 0 0 0,27 0 0 0 0,1 24 0 0 0,29-24 0 0 0,-58 0 0 0 0,57 0 0 0 0,-57 0 0 0 0,1 0 0 0 0,28 24 0 0 0,-1-24 0 0 0,-27 0 0 0 0,27 0 0 0 0,1 0 0 0 0,-57 0 0 0 0,57 23 0 0 0,-29-23 0 0 0,0 0 0 0 0,30 0 0 0 0,-31 0 0 0 0,2 0 0 0 0,27 0 0 0 0,-27 0 0 0 0,27 0 0 0 0,2 0 0 0 0,-31 0 0 0 0,-27 0 0 0 0,86 0 0 0 0,-29 0 0 0 0,28 0 0 0 0,-28 0 0 0 0,28 0 0 0 0,1 0 0 0 0,-1 0 0 0 0,0 0 0 0 0,1-23 0 0 0,-29 23 0 0 0,0-24 0 0 0,28 24 0 0 0,-28-24 0 0 0,-29 24 0 0 0,-57-24 0 0 0,58 0 0 0 0,-30 24 0 0 0,58-23 0 0 0,-1 23 0 0 0,31 0 0 0 0,-2 0 0 0 0,0 0 0 0 0,0 0 0 0 0,-56 0 0 0 0,-29-24 0 0 0,27 24 0 0 0,60-24 0 0 0,-31 0 0 0 0,29 24 0 0 0,29-23 0 0 0,0-1 0 0 0,29-24 0 0 0,29 24 0 0 0,-2-23 0 0 0,-27 23 0 0 0,0 24 0 0 0,-29-24 0 0 0,56 24 0 0 0,-27 0 0 0 0,-29-24 0 0 0,29 24 0 0 0,0 0 0 0 0,-2 0 0 0 0,60 0 0 0 0,-58-23 0 0 0,56 23 0 0 0,-56 0 0 0 0,-1 0 0 0 0,29 0 0 0 0,29 0 0 0 0,-58 0 0 0 0,30 0 0 0 0,-1 0 0 0 0,29 0 0 0 0,28 0 0 0 0,-28 0 0 0 0,-58 0 0 0 0,58 0 0 0 0,28 0 0 0 0,-56 0 0 0 0,-1 23 0 0 0,85-23 0 0 0,1 0 0 0 0,-85 0 0 0 0,27 0 0 0 0,29 0 0 0 0,2 0 0 0 0,-31 0 0 0 0,-28 0 0 0 0,0 0 0 0 0,1 0 0 0 0,-2 0 0 0 0,30 0 0 0 0,-57 0 0 0 0,28 0 0 0 0,29 0 0 0 0,0 0 0 0 0,-1 0 0 0 0,-28-23 0 0 0,29 23 0 0 0,-29 0 0 0 0,29-24 0 0 0,0 24 0 0 0,-86-24 0 0 0,57 24 0 0 0,0 0 0 0 0,29 0 0 0 0,0 0 0 0 0,-57 0 0 0 0,56 0 0 0 0,29-24 0 0 0,0 24 0 0 0,-56 0 0 0 0,27-23 0 0 0,2 23 0 0 0,27 0 0 0 0,-29 0 0 0 0,1 0 0 0 0,0-24 0 0 0,-58 24 0 0 0,58 0 0 0 0,57-24 0 0 0,-57 24 0 0 0,-29 0 0 0 0,29 0 0 0 0,-29 0 0 0 0,0-24 0 0 0,57 24 0 0 0,-56 0 0 0 0,27-24 0 0 0,-56 24 0 0 0,56 0 0 0 0,-27-23 0 0 0,-29 23 0 0 0,27 0 0 0 0,2-24 0 0 0,-29 24 0 0 0,-2 0 0 0 0,31 0 0 0 0,0-24 0 0 0,-2 24 0 0 0,30 0 0 0 0,0 0 0 0 0,-57 0 0 0 0,56 0 0 0 0,-56 0 0 0 0,28 0 0 0 0,-28 0 0 0 0,-1 0 0 0 0,1 0 0 0 0,28-24 0 0 0,-28 24 0 0 0,28 0 0 0 0,-29 0 0 0 0,86-23 0 0 0,-85 23 0 0 0,0 0 0 0 0,28 0 0 0 0,-29 0 0 0 0,1 0 0 0 0,0 0 0 0 0,0 0 0 0 0,-29-24 0 0 0,56 24 0 0 0,31 0 0 0 0,-60 0 0 0 0,60 0 0 0 0,-2 0 0 0 0,-56 0 0 0 0,0 0 0 0 0,-2 0 0 0 0,-27 24 0 0 0,29-1 0 0 0,-29 25 0 0 0,0-24 0 0 0,0-1 0 0 0,0 1 0 0 0,0 0 0 0 0,0 0 0 0 0,-29 23 0 0 0,2-47 0 0 0,-2 24 0 0 0,29 0 0 0 0,-29 0 0 0 0,-27-24 0 0 0,27 23 0 0 0,-29-23 0 0 0,2 24 0 0 0,-2 0 0 0 0,-27-24 0 0 0,-30 24 0 0 0,-28-24 0 0 0,-114 0 0 0 0,28 0 0 0 0,-56 0 0 0 0,142 0 0 0 0,-58 0 0 0 0,58 0 0 0 0,-56 0 0 0 0,112 0 0 0 0,59 0 0 0 0,-29 0 0 0 0,28 0 0 0 0,0 0 0 0 0,1 0 0 0 0,0 24 0 0 0,-30-24 0 0 0,30 0 0 0 0,-29 23 0 0 0,-29-23 0 0 0,57 0 0 0 0,-57 24 0 0 0,1-24 0 0 0,28 0 0 0 0,-1 24 0 0 0,-27-24 0 0 0,27 0 0 0 0,30 0 0 0 0,-29 0 0 0 0,28 0 0 0 0,-29 24 0 0 0,2-24 0 0 0,-31 24 0 0 0,2-24 0 0 0,29 0 0 0 0,-60 23 0 0 0,-26-23 0 0 0,27 24 0 0 0,30 0 0 0 0,-87-24 0 0 0,87 24 0 0 0,-1-24 0 0 0,0 23 0 0 0,-28-23 0 0 0,57 24 0 0 0,-1-24 0 0 0,30 0 0 0 0,-29 0 0 0 0,-29 24 0 0 0,58-24 0 0 0,-1 0 0 0 0,-29 0 0 0 0,30 0 0 0 0,-58 0 0 0 0,30 0 0 0 0,-2 0 0 0 0,29 0 0 0 0,0 0 0 0 0,2 0 0 0 0,-2 0 0 0 0,0 0 0 0 0,0 0 0 0 0,0 0 0 0 0,2 0 0 0 0,-2 0 0 0 0,0 0 0 0 0,0 0 0 0 0,2 0 0 0 0,-31 0 0 0 0,29 0 0 0 0,-28 0 0 0 0,0 0 0 0 0,0 0 0 0 0,0 0 0 0 0,-1 0 0 0 0,1 0 0 0 0,29 0 0 0 0,-1 0 0 0 0,0 0 0 0 0,1 0 0 0 0,-1 0 0 0 0,29-24 0 0 0,-28 24 0 0 0,-1 0 0 0 0,29-24 0 0 0,0 1 0 0 0,0-1 0 0 0,0 0 0 0 0,-28 24 0 0 0,28-24 0 0 0,0 1 0 0 0,0-49 0 0 0,0 25 0 0 0,0 23 0 0 0,0-24 0 0 0,28 1 0 0 0,-28 23 0 0 0,0 0 0 0 0,-57 24 0 0 0,0 0 0 0 0,-86 0 0 0 0,86 0 0 0 0,-1 24 0 0 0,30-24 0 0 0,28 0-16383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14T20:19:09.76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15696 13150 16383 0 0,'25'0'0'0'0,"2"0"0"0"0,-27 16 0 0 0,27-16 0 0 0,-27 15 0 0 0,0 1 0 0 0,0 0 0 0 0,27-16 0 0 0,-27 16 0 0 0,0 0 0 0 0,26-16 0 0 0,-26 15 0 0 0,0 1 0 0 0,0 0 0 0 0,0-1 0 0 0,0 1 0 0 0,27-16 0 0 0,-27 15 0 0 0,0 1 0 0 0,0 0 0 0 0,27-16 0 0 0,-27 16 0 0 0,0-1 0 0 0,27-15 0 0 0,-27 16 0 0 0,0 0 0 0 0,0 0 0 0 0,0 0 0 0 0,0-1 0 0 0,0 1 0 0 0,0 0 0 0 0,27-16 0 0 0,-27 15 0 0 0,0 1 0 0 0,0-1 0 0 0,0 1 0 0 0,26 0 0 0 0,-26 0 0 0 0,0-1 0 0 0,0 1 0 0 0,0 0 0 0 0,0 0 0 0 0,0-1 0 0 0,0 1 0 0 0,0 0 0 0 0,0 0 0 0 0,27-1 0 0 0,0-15 0 0 0,0 0 0 0 0,-1 0 0 0 0,1 0 0 0 0,0 0 0 0 0,-1 0 0 0 0,-26-15 0 0 0,27 15 0 0 0,26 0 0 0 0,1 0 0 0 0,-1 0 0 0 0,-26 0 0 0 0,27-16 0 0 0,-1 16 0 0 0,-26-16 0 0 0,0 16 0 0 0,0-16 0 0 0,-2 16 0 0 0,29 0 0 0 0,-27 0 0 0 0,-1 0 0 0 0,1 0 0 0 0,0 0 0 0 0,0 0 0 0 0,0 0 0 0 0,-1 0 0 0 0,1 0 0 0 0,27 0 0 0 0,-2 0 0 0 0,-25 0 0 0 0,27 0 0 0 0,-28 0 0 0 0,1 0 0 0 0,0 0 0 0 0,0 0 0 0 0,0 0 0 0 0,-1 0 0 0 0,1 0 0 0 0,27 0 0 0 0,-1 0 0 0 0,-27 0 0 0 0,1 0 0 0 0,0 0 0 0 0,-1 0 0 0 0,1 0 0 0 0,0 0 0 0 0,27 0 0 0 0,-28 0 0 0 0,1 0 0 0 0,27 0 0 0 0,-1 0 0 0 0,27 0 0 0 0,0 0 0 0 0,-53 0 0 0 0,26 0 0 0 0,-26 0 0 0 0,0 0 0 0 0,0 0 0 0 0,-1 0 0 0 0,1 0 0 0 0,0 0 0 0 0,0 0 0 0 0,0 0 0 0 0,-2 0 0 0 0,2 0 0 0 0,27 0 0 0 0,-28 0 0 0 0,28 0 0 0 0,0 0 0 0 0,-1 0 0 0 0,-26 0 0 0 0,0 0 0 0 0,25 0 0 0 0,2 0 0 0 0,-27 0 0 0 0,26 0 0 0 0,-26 0 0 0 0,27 0 0 0 0,-1 0 0 0 0,27-15 0 0 0,-53 15 0 0 0,26 0 0 0 0,-26 0 0 0 0,26 0 0 0 0,1 0 0 0 0,-1 0 0 0 0,1 0 0 0 0,-1 0 0 0 0,-26 0 0 0 0,0 0 0 0 0,0 0 0 0 0,0 0 0 0 0,-2 0 0 0 0,29 0 0 0 0,-1 0 0 0 0,1 0 0 0 0,0 0 0 0 0,-1 0 0 0 0,1 0 0 0 0,-27 0 0 0 0,-2 0 0 0 0,2 0 0 0 0,0-16 0 0 0,0 16 0 0 0,-1 0 0 0 0,28 0 0 0 0,-27 0 0 0 0,0 0 0 0 0,26 0 0 0 0,1 0 0 0 0,-28 0 0 0 0,1 0 0 0 0,26 0 0 0 0,-26 0 0 0 0,26 0 0 0 0,-26 0 0 0 0,0 0 0 0 0,0 0 0 0 0,-1 0 0 0 0,28 0 0 0 0,-1 0 0 0 0,-26 0 0 0 0,53 0 0 0 0,-27 0 0 0 0,-26-16 0 0 0,26 16 0 0 0,-26 0 0 0 0,0 0 0 0 0,0 0 0 0 0,26 0 0 0 0,-26 0 0 0 0,27 0 0 0 0,-2 0 0 0 0,-25 0 0 0 0,27 0 0 0 0,-28 0 0 0 0,1 0 0 0 0,0 0 0 0 0,0 0 0 0 0,0 0 0 0 0,-1 0 0 0 0,1 0 0 0 0,27 0 0 0 0,-28 0 0 0 0,0 0 0 0 0,1 0 0 0 0,0 0 0 0 0,0 0 0 0 0,-1 0 0 0 0,1 0 0 0 0,27 0 0 0 0,-27-16 0 0 0,26 16 0 0 0,1 0 0 0 0,-28 0 0 0 0,1 0 0 0 0,26 0 0 0 0,-26 0 0 0 0,26 0 0 0 0,-26 0 0 0 0,26 0 0 0 0,1 0 0 0 0,-54-15 0 0 0,27 15 0 0 0,0 0 0 0 0,-1 0 0 0 0,1 0 0 0 0,0 0 0 0 0,0 0 0 0 0,25 0 0 0 0,-25-16 0 0 0,0 16 0 0 0,0 0 0 0 0,-1 0 0 0 0,1 0 0 0 0,0 0 0 0 0,27 0 0 0 0,-28 0 0 0 0,28 0 0 0 0,-27 0 0 0 0,25 0 0 0 0,2 0 0 0 0,-27 0 0 0 0,-1 0 0 0 0,1 0 0 0 0,0 0 0 0 0,-27-16 0 0 0,27 16 0 0 0,26-16 0 0 0,1 16 0 0 0,26 0 0 0 0,-54 0 0 0 0,28 0 0 0 0,-1 0 0 0 0,-26 0 0 0 0,0 0 0 0 0,-27-15 0 0 0,0-1 0 0 0,0 1 0 0 0,0-1 0 0 0,0 0 0 0 0,0 1 0 0 0,-27 15 0 0 0,27-32 0 0 0,0 16 0 0 0,0 0 0 0 0,0 1 0 0 0,0-1 0 0 0,0 0 0 0 0,0 0 0 0 0,0 1 0 0 0,0-1 0 0 0,-27 16 0 0 0,27-31 0 0 0,0 15 0 0 0,0 1 0 0 0,0-1 0 0 0,0 0 0 0 0,0 0 0 0 0,0 0 0 0 0,0 1 0 0 0,0-1 0 0 0,-27 16 0 0 0,27-16 0 0 0,0 0 0 0 0,0 1 0 0 0,0-1 0 0 0,0 1 0 0 0,0-1 0 0 0,0 0 0 0 0,0 1 0 0 0,0-1 0 0 0,0 0 0 0 0,0 0 0 0 0,-26 16 0 0 0,-1 0 0 0 0,0 0 0 0 0,27 16 0 0 0,-26-16 0 0 0,-1 16 0 0 0,-26 0 0 0 0,26-16 0 0 0,27 15 0 0 0,-27-15 0 0 0,1 16 0 0 0,-1-16 0 0 0,0 16 0 0 0,-27-16 0 0 0,28 0 0 0 0,-28 15 0 0 0,27-15 0 0 0,-52 16 0 0 0,52-16 0 0 0,0 15 0 0 0,-53-15 0 0 0,26 0 0 0 0,54 16 0 0 0,-53-16 0 0 0,26 0 0 0 0,0 0 0 0 0,-25 0 0 0 0,25 16 0 0 0,-53-16 0 0 0,53 0 0 0 0,-27 0 0 0 0,1 0 0 0 0,26 0 0 0 0,-27 0 0 0 0,28 0 0 0 0,-1 0 0 0 0,-26 0 0 0 0,0 0 0 0 0,-1 0 0 0 0,1 0 0 0 0,26 0 0 0 0,-27 0 0 0 0,27 0 0 0 0,-26 0 0 0 0,-1 0 0 0 0,28 0 0 0 0,-27 0 0 0 0,-1 0 0 0 0,28 0 0 0 0,-1 0 0 0 0,-27 0 0 0 0,1 0 0 0 0,-1 0 0 0 0,27 0 0 0 0,2 0 0 0 0,-2 0 0 0 0,0 0 0 0 0,-27 0 0 0 0,1 0 0 0 0,26 0 0 0 0,0 0 0 0 0,0 0 0 0 0,1 0 0 0 0,-1 0 0 0 0,0 0 0 0 0,-26 0 0 0 0,0 0 0 0 0,26 0 0 0 0,-26 0 0 0 0,26 0 0 0 0,-27 0 0 0 0,28 16 0 0 0,-1-16 0 0 0,-27 0 0 0 0,1 15 0 0 0,-1-15 0 0 0,1 0 0 0 0,27 0 0 0 0,-81 16 0 0 0,53-16 0 0 0,0 0 0 0 0,54 16 0 0 0,-53-16 0 0 0,-26 0 0 0 0,52 0 0 0 0,-54 0 0 0 0,28 0 0 0 0,-1 0 0 0 0,1 0 0 0 0,-28 16 0 0 0,56-16 0 0 0,-29 0 0 0 0,27 0 0 0 0,-26 0 0 0 0,-1 16 0 0 0,0-16 0 0 0,1 0 0 0 0,-1 0 0 0 0,28 0 0 0 0,-27 0 0 0 0,-1 0 0 0 0,1 0 0 0 0,-27 0 0 0 0,53 15 0 0 0,0-15 0 0 0,-27 0 0 0 0,28 0 0 0 0,-1 0 0 0 0,-27 0 0 0 0,28 0 0 0 0,-27 0 0 0 0,26 0 0 0 0,-26 0 0 0 0,26 0 0 0 0,-27 0 0 0 0,1 0 0 0 0,26 0 0 0 0,-27 0 0 0 0,29 0 0 0 0,-29 0 0 0 0,0 0 0 0 0,28 0 0 0 0,-28 0 0 0 0,27 0 0 0 0,-53 0 0 0 0,0 0 0 0 0,54 0 0 0 0,-28 0 0 0 0,1 0 0 0 0,26 0 0 0 0,-27 0 0 0 0,28 0 0 0 0,-55 0 0 0 0,28 0 0 0 0,26 0 0 0 0,-26 0 0 0 0,26 0 0 0 0,1 0 0 0 0,-1 0 0 0 0,0 0 0 0 0,0 0 0 0 0,1 0 0 0 0,-28 0 0 0 0,27 0 0 0 0,-26 16 0 0 0,-1-16 0 0 0,27 0 0 0 0,2 0 0 0 0,-2 0 0 0 0,0 0 0 0 0,0 0 0 0 0,0 0 0 0 0,1 0 0 0 0,-1 0 0 0 0,0 0 0 0 0,0 0 0 0 0,0 0 0 0 0,-26 16 0 0 0,26-16 0 0 0,0 0 0 0 0,-25 0 0 0 0,25 0 0 0 0,0 0 0 0 0,0 0 0 0 0,1 15 0 0 0,26 1 0 0 0,-27-16 0 0 0,27 15 0 0 0,0 1 0 0 0,0 0 0 0 0,-27-16 0 0 0,27 16 0 0 0,0-1 0 0 0,-27-15 0 0 0,27 16 0 0 0,0 0 0 0 0,0 0 0 0 0,27-16 0 0 0,27 0 0 0 0,-1 0 0 0 0,1 0 0 0 0,52 0 0 0 0,135 0 0 0 0,-1 0 0 0 0,-26 0 0 0 0,187 0 0 0 0,-134 0 0 0 0,-81-16 0 0 0,82 16 0 0 0,-81-16 0 0 0,-80 0 0 0 0,-27 1 0 0 0,-26-1 0 0 0,-28 16 0 0 0,81-32 0 0 0,-81 17 0 0 0,81-1 0 0 0,54 1 0 0 0,-55-17 0 0 0,82 17 0 0 0,25 15 0 0 0,-106-16 0 0 0,0 16 0 0 0,-53 0 0 0 0,26-16 0 0 0,-27 16 0 0 0,-26-16 0 0 0,53 16 0 0 0,0-16 0 0 0,1 16 0 0 0,-1 0 0 0 0,53-15 0 0 0,-53 15 0 0 0,1 0 0 0 0,-28 0 0 0 0,28 0 0 0 0,25 0 0 0 0,1 0 0 0 0,-54 0 0 0 0,28 0 0 0 0,-2 0 0 0 0,-25 0 0 0 0,-1 0 0 0 0,-26 0 0 0 0,27 0 0 0 0,-1 0 0 0 0,-26 0 0 0 0,0 0 0 0 0,26 0 0 0 0,-26 0 0 0 0,26 0 0 0 0,0 0 0 0 0,27 0 0 0 0,1 15 0 0 0,-28-15 0 0 0,-26 0 0 0 0,0 16 0 0 0,0-16 0 0 0,25 16 0 0 0,-25-16 0 0 0,53 16 0 0 0,-53-16 0 0 0,0 0 0 0 0,-27 16 0 0 0,0-1 0 0 0,0 1 0 0 0,0 0 0 0 0,-27-16 0 0 0,0 15 0 0 0,-26 1 0 0 0,-1 15 0 0 0,-25-15 0 0 0,25 0 0 0 0,1-1 0 0 0,-1-15 0 0 0,-53 16 0 0 0,80-16 0 0 0,-26 16 0 0 0,0-16 0 0 0,53 16 0 0 0,-53-16 0 0 0,26 0 0 0 0,0 16 0 0 0,0-16 0 0 0,1 0 0 0 0,-1 0 0 0 0,27-16 0 0 0,0 0 0 0 0,27-16 0 0 0,26 17 0 0 0,1-1 0 0 0,26 0 0 0 0,-27 0 0 0 0,-27 1 0 0 0,28-1 0 0 0,53 1 0 0 0,-53-1 0 0 0,-28 16 0 0 0,28 0 0 0 0,-27-16 0 0 0,25 16 0 0 0,2 0 0 0 0,-1 0 0 0 0,1 0 0 0 0,-27 0 0 0 0,0 0 0 0 0,26 0 0 0 0,-26 0 0 0 0,25 0 0 0 0,-25 0 0 0 0,0 0 0 0 0,0 0 0 0 0,0 0 0 0 0,26 0 0 0 0,-26 0 0 0 0,53 0 0 0 0,-53 0 0 0 0,-27-15 0 0 0,0-1 0 0 0,0 0 0 0 0,0 0 0 0 0,0-15 0 0 0,0-1 0 0 0,0 16 0 0 0,0 1 0 0 0,0-1 0 0 0,0 1 0 0 0,0-1 0 0 0,0 0 0 0 0,27 16 0 0 0,0 0 0 0 0,-1 0 0 0 0,1-15 0 0 0,-27-1 0 0 0,26 16 0 0 0,1 0 0 0 0,-27-16 0 0 0,27 16 0 0 0,-27-16 0 0 0,26 16 0 0 0,1-16 0 0 0,0 16 0 0 0,0 0 0 0 0,-27-15 0 0 0,26 15 0 0 0,1 0 0 0 0,-27 15 0 0 0,0 17 0 0 0,27-16 0 0 0,-27 0 0 0 0,0-1 0 0 0,0 17 0 0 0,0-17 0 0 0,27-15 0 0 0,-27 31 0 0 0,0-15 0 0 0,0 0 0 0 0,0 0 0 0 0,0-1 0 0 0,0 1 0 0 0,27 0 0 0 0,-27 0 0 0 0,0 0 0 0 0,26-1 0 0 0,-26 1 0 0 0,0 0 0 0 0,0-1 0 0 0,0 1 0 0 0,0-1 0 0 0,27-15 0 0 0,-27 16 0 0 0,0 0 0 0 0,0 0 0 0 0,0-1 0 0 0,0 1 0 0 0,0 0 0 0 0,0 0 0 0 0,0 0 0 0 0,0 15 0 0 0,0-15 0 0 0,0-1 0 0 0,0 1 0 0 0,0-1 0 0 0,0 1 0 0 0,-27 0 0 0 0,-26-16 0 0 0,26 16 0 0 0,0-16 0 0 0,0 15 0 0 0,1-15 0 0 0,-28 16 0 0 0,27-16 0 0 0,1 16 0 0 0,-1 0 0 0 0,-26-16 0 0 0,26 0 0 0 0,-26 15 0 0 0,26-15 0 0 0,-53 16 0 0 0,26 0 0 0 0,27-16 0 0 0,1 16 0 0 0,-28-16 0 0 0,27 0 0 0 0,-25 0 0 0 0,-2 0 0 0 0,27 0 0 0 0,-26 0 0 0 0,26 15 0 0 0,-27-15 0 0 0,1 0 0 0 0,26 0 0 0 0,0 0 0 0 0,2 16 0 0 0,-2-16 0 0 0,-27 0 0 0 0,-26 0 0 0 0,53 0 0 0 0,-27 0 0 0 0,1 0 0 0 0,26 0 0 0 0,-26 0 0 0 0,0 16 0 0 0,26-16 0 0 0,-53 0 0 0 0,53 0 0 0 0,-26 0 0 0 0,-1 0 0 0 0,27 0 0 0 0,0 0 0 0 0,1 0 0 0 0,-1 0 0 0 0,-27 0 0 0 0,28 0 0 0 0,0 0 0 0 0,-28 0 0 0 0,1 0 0 0 0,26 0 0 0 0,-27 0 0 0 0,1 0 0 0 0,-28 0 0 0 0,29 0 0 0 0,-2 0 0 0 0,1 0 0 0 0,-1 0 0 0 0,0 0 0 0 0,28 0 0 0 0,-1 0 0 0 0,-53 0 0 0 0,27 0 0 0 0,-27 0 0 0 0,-1 0 0 0 0,1 0 0 0 0,0 0 0 0 0,0 0 0 0 0,53 15 0 0 0,-53-15 0 0 0,27 0 0 0 0,-1 0 0 0 0,0 16 0 0 0,28-16 0 0 0,-1 0 0 0 0,0 0 0 0 0,-25 0 0 0 0,-29 0 0 0 0,54 0 0 0 0,-26 0 0 0 0,26 0 0 0 0,-27 0 0 0 0,1 0 0 0 0,-1 0 0 0 0,2 0 0 0 0,25 0 0 0 0,-53 16 0 0 0,26-16 0 0 0,0 0 0 0 0,-26 15 0 0 0,27-15 0 0 0,0 0 0 0 0,-1 16 0 0 0,28-16 0 0 0,-28 0 0 0 0,1 0 0 0 0,26 16 0 0 0,-80-16 0 0 0,53 0 0 0 0,1 0 0 0 0,-27 16 0 0 0,27-16 0 0 0,-1 0 0 0 0,0 0 0 0 0,-26 0 0 0 0,28 15 0 0 0,-2-15 0 0 0,0 0 0 0 0,28 0 0 0 0,-1 0 0 0 0,0 0 0 0 0,0 0 0 0 0,0 16 0 0 0,1-16 0 0 0,-1 0 0 0 0,-27 0 0 0 0,2 0 0 0 0,25 0 0 0 0,0 0 0 0 0,-53 0 0 0 0,26 0 0 0 0,28 0 0 0 0,-1 0 0 0 0,0 0 0 0 0,-27 0 0 0 0,-52 0 0 0 0,79 0 0 0 0,-53 0 0 0 0,0 0 0 0 0,26 0 0 0 0,1 0 0 0 0,-53 0 0 0 0,79 0 0 0 0,0 0 0 0 0,0 0 0 0 0,0 0 0 0 0,-26 0 0 0 0,26 0 0 0 0,-27 0 0 0 0,-53 0 0 0 0,55 0 0 0 0,25 0 0 0 0,0 0 0 0 0,0 0 0 0 0,1 0 0 0 0,-1 0 0 0 0,0 0 0 0 0,0 0 0 0 0,-26 0 0 0 0,26 0 0 0 0,0 0 0 0 0,0 0 0 0 0,1 0 0 0 0,-27 0 0 0 0,-1 0 0 0 0,28 0 0 0 0,-1 0 0 0 0,0 0 0 0 0,0 0 0 0 0,-26 0 0 0 0,-1 0 0 0 0,-26 0 0 0 0,1 0 0 0 0,-29-16 0 0 0,82 1 0 0 0,26-1 0 0 0,-27 16 0 0 0,54 0 0 0 0,-27-16 0 0 0,26 16 0 0 0,1 0 0 0 0,-27-16 0 0 0,27 16 0 0 0,-27-15 0 0 0,0-1 0 0 0,0-15 0 0 0,0 15 0 0 0,0-15 0 0 0,0 15 0 0 0,0-16 0 0 0,-27 1 0 0 0,0-1 0 0 0,27 17 0 0 0,0-1 0 0 0,0 0 0 0 0,0 0 0 0 0,0 1 0 0 0,0-1 0 0 0,0 1 0 0 0,0-1 0 0 0,0 0 0 0 0,0 1 0 0 0,0-1 0 0 0,0 0 0 0 0,0 0 0 0 0,0 0 0 0 0,0 1 0 0 0,0-1 0 0 0,0 0 0 0 0,0 0 0 0 0,0 1 0 0 0,0-1 0 0 0,0 1 0 0 0,0-1 0 0 0,27 16 0 0 0,-27-16 0 0 0,0 1 0 0 0,0-1 0 0 0,0 0 0 0 0,0 0 0 0 0,0 0 0 0 0,27 16 0 0 0,-27-15 0 0 0,27 15 0 0 0,-27-16 0 0 0,27 16 0 0 0,-2 0 0 0 0,-25-16 0 0 0,27 16 0 0 0,0 0 0 0 0,26 0 0 0 0,-26 0 0 0 0,27-16 0 0 0,-1 16 0 0 0,-26 0 0 0 0,27 0 0 0 0,-28-15 0 0 0,28 15 0 0 0,-1 0 0 0 0,0-16 0 0 0,1 16 0 0 0,26 0 0 0 0,-26 0 0 0 0,-28-15 0 0 0,55 15 0 0 0,-29 0 0 0 0,-25 0 0 0 0,27-16 0 0 0,-28 16 0 0 0,28 0 0 0 0,0 0 0 0 0,-28 0 0 0 0,28 0 0 0 0,25 0 0 0 0,-52 0 0 0 0,0-16 0 0 0,0 16 0 0 0,-1 0 0 0 0,1 0 0 0 0,0-15 0 0 0,0 15 0 0 0,26 0 0 0 0,28 0 0 0 0,25 0 0 0 0,-79 0 0 0 0,53 0 0 0 0,0 0 0 0 0,-26 0 0 0 0,26 0 0 0 0,0 0 0 0 0,-27 0 0 0 0,27 0 0 0 0,-26 0 0 0 0,-27 0 0 0 0,26 0 0 0 0,-26 0 0 0 0,0 0 0 0 0,0 0 0 0 0,25-16 0 0 0,-25 16 0 0 0,27 0 0 0 0,-28 0 0 0 0,1 0 0 0 0,27 0 0 0 0,-27 0 0 0 0,26 0 0 0 0,-26 0 0 0 0,0 0 0 0 0,25 0 0 0 0,-25 0 0 0 0,0 0 0 0 0,0 0 0 0 0,-1 0 0 0 0,1 0 0 0 0,54 0 0 0 0,-28 0 0 0 0,1 0 0 0 0,-1 0 0 0 0,0 0 0 0 0,0 0 0 0 0,1 0 0 0 0,-27 0 0 0 0,26 0 0 0 0,1 0 0 0 0,-27 0 0 0 0,-1 0 0 0 0,1 0 0 0 0,0 0 0 0 0,0 0 0 0 0,0 0 0 0 0,-2 0 0 0 0,2 0 0 0 0,0 0 0 0 0,26 0 0 0 0,-53 16 0 0 0,54-16 0 0 0,-27 0 0 0 0,0 0 0 0 0,26 0 0 0 0,-26 0 0 0 0,27 0 0 0 0,25 0 0 0 0,-52 0 0 0 0,-1 0 0 0 0,1 0 0 0 0,0 0 0 0 0,0 0 0 0 0,0 0 0 0 0,26 0 0 0 0,-26 0 0 0 0,0 0 0 0 0,26 0 0 0 0,-27 0 0 0 0,28 0 0 0 0,-28 0 0 0 0,28 0 0 0 0,26 0 0 0 0,-26 0 0 0 0,-1 0 0 0 0,28 0 0 0 0,-55 0 0 0 0,0 0 0 0 0,1 0 0 0 0,27 0 0 0 0,-1 0 0 0 0,-26 0 0 0 0,27 0 0 0 0,-28 0 0 0 0,55 0 0 0 0,-2 0 0 0 0,-25 0 0 0 0,-1 0 0 0 0,1 0 0 0 0,-27 0 0 0 0,26 0 0 0 0,-26 0 0 0 0,26 0 0 0 0,0 0 0 0 0,54 0 0 0 0,-53 0 0 0 0,26 0 0 0 0,-26 0 0 0 0,-28 0 0 0 0,28 0 0 0 0,-28 0 0 0 0,1 0 0 0 0,-1 0 0 0 0,1 0 0 0 0,53 0 0 0 0,-26 0 0 0 0,0-16 0 0 0,-1 16 0 0 0,1 0 0 0 0,-2 0 0 0 0,-25 0 0 0 0,0 0 0 0 0,0 0 0 0 0,-1 0 0 0 0,1 0 0 0 0,0 0 0 0 0,27 0 0 0 0,-1 0 0 0 0,-26 0 0 0 0,0 0 0 0 0,-2 0 0 0 0,2-16 0 0 0,0 16 0 0 0,0 0 0 0 0,0 0 0 0 0,-1 0 0 0 0,1 0 0 0 0,0 0 0 0 0,-27-16 0 0 0,27 16 0 0 0,0 0 0 0 0,-1 0 0 0 0,1 0 0 0 0,0 0 0 0 0,-27-16 0 0 0,27 16 0 0 0,-1 0 0 0 0,1 0 0 0 0,-1 0 0 0 0,1 0 0 0 0,0 0 0 0 0,-1 0 0 0 0,-26 0-16383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descriptions should be brief.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Wait times for detox (hours/days), women's DV shelter (1 week), treatment (days/weeks)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5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2C430-5019-6C21-77C8-426A0F59A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1F89B-F861-9D56-A24C-6A019BC79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C957C-7BD3-4782-9A66-4225ED5E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8F12-96AD-4ED4-8132-A78F5E42C1F5}" type="datetime1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715C3-8BC7-9311-FEE1-9819A1FC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4A2C1-2874-957A-279E-650E6B5A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FA4D-B411-C2CE-9279-7642B94E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648DD-B8B3-9887-DC0C-49CC7BD5D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0C115-1F53-B141-F276-F05A3C5E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D4774-04E7-850F-A663-1E5E94B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2629-5D5B-E20E-6428-D7701360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18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0764F-A941-2046-9508-73020A3FD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704D7-6E1F-7503-1A56-11A320B0F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99D8A-9156-28E4-D0E8-8FD794DC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CEE1D-1F36-CF15-14B3-E824AA88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C39C5-2B10-4D21-1633-2C025398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497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11DF-B1A0-B51A-F564-569043255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9E70-0AC4-6669-602A-D0C8DBC25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418FB-3E26-D4F7-306D-C610F643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F615B-0653-DD35-952B-76B7C715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F9361-F53C-A8BA-DFD7-4308138B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51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566D-F4DC-D58A-E9D9-8192552E2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B0EC8-CCD6-D985-FB8B-123D25603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A2746-091B-6817-DD57-02016A1C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C2DD-0021-E139-D2FA-D30BB762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D88BA-A05E-83A5-38A1-4996D169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344D-8179-7BE6-33F9-A780C854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8C2E-8E45-8410-C2AD-D318F1169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F9207-0ECD-4831-C0BF-446314185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7C5C9-E480-9BA7-7E7B-000EC234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6BEC5-5CA5-4043-A259-B71818DF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DFEC8-04D5-681F-3FD0-75E0AFD1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518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3AEAF-3F8F-8327-773B-9F1ABFF5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2E585-1241-6FFB-57A8-84CF09E43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71DF8-A171-E632-E389-C4D27C828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AC203-7179-A566-9A9C-BFD32D08A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70B40-E0CB-842D-542F-C78D024BC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DAA9B-FBBB-C44A-1C4F-7F24AD48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pPr/>
              <a:t>8/9/2022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B6636-22A9-B7AD-C9D5-D61DEB69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4B443-5530-14B6-422E-C545B8CB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525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DA94-C998-41D0-1BF3-6C032C82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B6B9B-C6E9-F247-0F2A-B4A70C0B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AD8-0EA7-4615-B69B-B2F199EF3A93}" type="datetime1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7AA33-5C72-2ABD-349E-0EEAA3ED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74329-E0BA-D934-CFE2-BE3294B5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59F4C-6024-FB50-A75C-CC900B6C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E4C1F-A404-CC4F-FF67-B37088D3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10CAB-1F65-6814-0AE7-2BC0E2F8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3E08-E184-9A9D-FA37-8BA7989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132E1-52A4-D2E1-F712-7A3FD68C5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C1FF1-EC94-1FBC-215D-F945EE7E2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D9349-3A43-D660-50C6-7D264A78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09E4-6EA4-4BF3-9FC8-FF40373B88E6}" type="datetime1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B1212-ADC5-1F58-A776-ABFA7CDC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809EA-0A8F-FF50-9B7D-E6148C5C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090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03BE-30E8-FBD5-C53D-97A0F5D0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A95F54-0554-1078-C9B3-E91F0EF60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F9CE2-4F2F-8CEA-6B14-D468E4D2E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EDA57-7550-7A4D-3B0B-80115986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91174-7E39-1027-A220-1D04A34B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50393-8516-88FA-4343-428752B8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B6427-E672-51AE-CD37-7AD84E45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20929-306F-EAE0-3128-212D87662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F0305-B676-392D-09F5-4D9B9EDBC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D478C-F6DD-79B6-1A8F-8DE1DAC82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13B51-6BF6-5C18-3469-37AAC2A4A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7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0.png"/><Relationship Id="rId5" Type="http://schemas.openxmlformats.org/officeDocument/2006/relationships/customXml" Target="../ink/ink2.xml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9657C4-5A6D-3F8D-DE8A-CA39E1B18F96}"/>
              </a:ext>
            </a:extLst>
          </p:cNvPr>
          <p:cNvSpPr txBox="1">
            <a:spLocks/>
          </p:cNvSpPr>
          <p:nvPr/>
        </p:nvSpPr>
        <p:spPr>
          <a:xfrm>
            <a:off x="369970" y="2023557"/>
            <a:ext cx="5857600" cy="1836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Jail Resource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Reentry Program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A9813-5E1C-8781-63AB-E6412291D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029" y="281997"/>
            <a:ext cx="3271293" cy="103075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B27CC4-11B6-DE22-6E5E-870316B93D1D}"/>
              </a:ext>
            </a:extLst>
          </p:cNvPr>
          <p:cNvSpPr txBox="1">
            <a:spLocks/>
          </p:cNvSpPr>
          <p:nvPr/>
        </p:nvSpPr>
        <p:spPr>
          <a:xfrm>
            <a:off x="2153744" y="3708075"/>
            <a:ext cx="2449828" cy="1026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(JRRP)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D3D1DA-6155-7E40-D2C7-83DF517D1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935" y="2955275"/>
            <a:ext cx="1721703" cy="172170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04A88F2-77F8-E7C7-7B05-E9B8D2003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11" y="2846285"/>
            <a:ext cx="1661444" cy="1721704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7E07DA02-6185-DD3E-98F8-FB888BA97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16" y="4961450"/>
            <a:ext cx="2294010" cy="1207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1309E4-7174-8109-D232-612F6C315B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242" y="887092"/>
            <a:ext cx="1606463" cy="1504286"/>
          </a:xfrm>
          <a:prstGeom prst="rect">
            <a:avLst/>
          </a:prstGeom>
        </p:spPr>
      </p:pic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A0E84E08-9C90-AF3A-D016-8A5BDBAC66A4}"/>
              </a:ext>
            </a:extLst>
          </p:cNvPr>
          <p:cNvSpPr/>
          <p:nvPr/>
        </p:nvSpPr>
        <p:spPr>
          <a:xfrm rot="1405003">
            <a:off x="6410756" y="-595600"/>
            <a:ext cx="986393" cy="8147045"/>
          </a:xfrm>
          <a:prstGeom prst="flowChartInputOutput">
            <a:avLst/>
          </a:prstGeom>
          <a:solidFill>
            <a:srgbClr val="8B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68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9657C4-5A6D-3F8D-DE8A-CA39E1B18F96}"/>
              </a:ext>
            </a:extLst>
          </p:cNvPr>
          <p:cNvSpPr txBox="1">
            <a:spLocks/>
          </p:cNvSpPr>
          <p:nvPr/>
        </p:nvSpPr>
        <p:spPr>
          <a:xfrm>
            <a:off x="238400" y="1952420"/>
            <a:ext cx="5857600" cy="1836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dirty="0"/>
              <a:t>JRRP Data Update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A9813-5E1C-8781-63AB-E6412291D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029" y="281997"/>
            <a:ext cx="3271293" cy="103075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B27CC4-11B6-DE22-6E5E-870316B93D1D}"/>
              </a:ext>
            </a:extLst>
          </p:cNvPr>
          <p:cNvSpPr txBox="1">
            <a:spLocks/>
          </p:cNvSpPr>
          <p:nvPr/>
        </p:nvSpPr>
        <p:spPr>
          <a:xfrm>
            <a:off x="771119" y="4611600"/>
            <a:ext cx="5047945" cy="1026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>
              <a:spcAft>
                <a:spcPts val="600"/>
              </a:spcAft>
            </a:pP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en-US" sz="4000" dirty="0"/>
              <a:t>May 1 – July 18, 2022</a:t>
            </a:r>
          </a:p>
          <a:p>
            <a:pPr algn="l">
              <a:spcAft>
                <a:spcPts val="600"/>
              </a:spcAft>
            </a:pP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D3D1DA-6155-7E40-D2C7-83DF517D1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935" y="2955275"/>
            <a:ext cx="1721703" cy="172170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04A88F2-77F8-E7C7-7B05-E9B8D2003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11" y="2846285"/>
            <a:ext cx="1661444" cy="1721704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7E07DA02-6185-DD3E-98F8-FB888BA97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16" y="4961450"/>
            <a:ext cx="2294010" cy="1207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1309E4-7174-8109-D232-612F6C315B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242" y="887092"/>
            <a:ext cx="1606463" cy="1504286"/>
          </a:xfrm>
          <a:prstGeom prst="rect">
            <a:avLst/>
          </a:prstGeom>
        </p:spPr>
      </p:pic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A0E84E08-9C90-AF3A-D016-8A5BDBAC66A4}"/>
              </a:ext>
            </a:extLst>
          </p:cNvPr>
          <p:cNvSpPr/>
          <p:nvPr/>
        </p:nvSpPr>
        <p:spPr>
          <a:xfrm rot="1405003">
            <a:off x="6410756" y="-595600"/>
            <a:ext cx="986393" cy="8147045"/>
          </a:xfrm>
          <a:prstGeom prst="flowChartInputOutput">
            <a:avLst/>
          </a:prstGeom>
          <a:solidFill>
            <a:srgbClr val="8B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5E8160B-5E24-9273-2F46-9A358698A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66" y="5207011"/>
            <a:ext cx="28067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44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B58F8-C550-3903-8E0E-AC44A950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Data Notes</a:t>
            </a:r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BCF43CE-A6FA-E4B8-CEF0-44F46F6E7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6710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29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B58F8-C550-3903-8E0E-AC44A950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Data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CC12-4A54-24D0-B021-5D8BD604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Qualifying Releases</a:t>
            </a:r>
            <a:endParaRPr lang="en-US"/>
          </a:p>
          <a:p>
            <a:pPr lvl="1"/>
            <a:endParaRPr lang="en-US" sz="2800"/>
          </a:p>
          <a:p>
            <a:r>
              <a:rPr lang="en-US"/>
              <a:t>These were the top release types that could have JRRP interactions</a:t>
            </a:r>
          </a:p>
          <a:p>
            <a:endParaRPr lang="en-US"/>
          </a:p>
          <a:p>
            <a:r>
              <a:rPr lang="en-US"/>
              <a:t>This counts only the </a:t>
            </a:r>
            <a:r>
              <a:rPr lang="en-US" i="1"/>
              <a:t>last</a:t>
            </a:r>
            <a:r>
              <a:rPr lang="en-US"/>
              <a:t> release type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3D6C8F-FED4-CEEB-0BD9-0DFD40D95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79970"/>
              </p:ext>
            </p:extLst>
          </p:nvPr>
        </p:nvGraphicFramePr>
        <p:xfrm>
          <a:off x="5295320" y="2221413"/>
          <a:ext cx="6253213" cy="3485032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263502">
                  <a:extLst>
                    <a:ext uri="{9D8B030D-6E8A-4147-A177-3AD203B41FA5}">
                      <a16:colId xmlns:a16="http://schemas.microsoft.com/office/drawing/2014/main" val="3844662604"/>
                    </a:ext>
                  </a:extLst>
                </a:gridCol>
                <a:gridCol w="1989711">
                  <a:extLst>
                    <a:ext uri="{9D8B030D-6E8A-4147-A177-3AD203B41FA5}">
                      <a16:colId xmlns:a16="http://schemas.microsoft.com/office/drawing/2014/main" val="3009588052"/>
                    </a:ext>
                  </a:extLst>
                </a:gridCol>
              </a:tblGrid>
              <a:tr h="56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u="none" strike="noStrike">
                          <a:effectLst/>
                        </a:rPr>
                        <a:t>Release Type</a:t>
                      </a:r>
                      <a:endParaRPr lang="en-US" sz="3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55" marR="11455" marT="11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u="none" strike="noStrike">
                          <a:effectLst/>
                        </a:rPr>
                        <a:t>Releases</a:t>
                      </a:r>
                      <a:endParaRPr lang="en-US" sz="3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55" marR="11455" marT="11455" marB="0" anchor="b"/>
                </a:tc>
                <a:extLst>
                  <a:ext uri="{0D108BD9-81ED-4DB2-BD59-A6C34878D82A}">
                    <a16:rowId xmlns:a16="http://schemas.microsoft.com/office/drawing/2014/main" val="127877238"/>
                  </a:ext>
                </a:extLst>
              </a:tr>
              <a:tr h="935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Order Release to Pretrial Services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55" marR="11455" marT="11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1162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55" marR="11455" marT="11455" marB="0" anchor="b"/>
                </a:tc>
                <a:extLst>
                  <a:ext uri="{0D108BD9-81ED-4DB2-BD59-A6C34878D82A}">
                    <a16:rowId xmlns:a16="http://schemas.microsoft.com/office/drawing/2014/main" val="756131950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Overcrowding Release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55" marR="11455" marT="11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843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55" marR="11455" marT="11455" marB="0" anchor="b"/>
                </a:tc>
                <a:extLst>
                  <a:ext uri="{0D108BD9-81ED-4DB2-BD59-A6C34878D82A}">
                    <a16:rowId xmlns:a16="http://schemas.microsoft.com/office/drawing/2014/main" val="429251539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Time Served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55" marR="11455" marT="11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539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55" marR="11455" marT="11455" marB="0" anchor="b"/>
                </a:tc>
                <a:extLst>
                  <a:ext uri="{0D108BD9-81ED-4DB2-BD59-A6C34878D82A}">
                    <a16:rowId xmlns:a16="http://schemas.microsoft.com/office/drawing/2014/main" val="1724343222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Other Order to Release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55" marR="11455" marT="11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460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55" marR="11455" marT="11455" marB="0" anchor="b"/>
                </a:tc>
                <a:extLst>
                  <a:ext uri="{0D108BD9-81ED-4DB2-BD59-A6C34878D82A}">
                    <a16:rowId xmlns:a16="http://schemas.microsoft.com/office/drawing/2014/main" val="940325584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Pre-File Release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55" marR="11455" marT="11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240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55" marR="11455" marT="11455" marB="0" anchor="b"/>
                </a:tc>
                <a:extLst>
                  <a:ext uri="{0D108BD9-81ED-4DB2-BD59-A6C34878D82A}">
                    <a16:rowId xmlns:a16="http://schemas.microsoft.com/office/drawing/2014/main" val="659353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48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58F8-C550-3903-8E0E-AC44A950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CC12-4A54-24D0-B021-5D8BD604A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468 JRRP Interactions between May 1 and July 18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FFAC3F3-87DC-5081-36F7-C78FCCDE8A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1335"/>
              </p:ext>
            </p:extLst>
          </p:nvPr>
        </p:nvGraphicFramePr>
        <p:xfrm>
          <a:off x="358644" y="2413357"/>
          <a:ext cx="11435249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289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58F8-C550-3903-8E0E-AC44A950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CC12-4A54-24D0-B021-5D8BD604A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468 JRRP Interactions between May 1 and July 18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FFAC3F3-87DC-5081-36F7-C78FCCDE8A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298446"/>
              </p:ext>
            </p:extLst>
          </p:nvPr>
        </p:nvGraphicFramePr>
        <p:xfrm>
          <a:off x="358644" y="2413357"/>
          <a:ext cx="11435249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E3AB2014-F2B8-42D0-A485-6E254CD2324E}"/>
              </a:ext>
            </a:extLst>
          </p:cNvPr>
          <p:cNvSpPr/>
          <p:nvPr/>
        </p:nvSpPr>
        <p:spPr>
          <a:xfrm>
            <a:off x="4946707" y="2997846"/>
            <a:ext cx="6713990" cy="494098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52578-A10D-5937-4279-EC8243B8F7D6}"/>
              </a:ext>
            </a:extLst>
          </p:cNvPr>
          <p:cNvSpPr txBox="1"/>
          <p:nvPr/>
        </p:nvSpPr>
        <p:spPr>
          <a:xfrm>
            <a:off x="10032205" y="1934682"/>
            <a:ext cx="1761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Expanded Hours</a:t>
            </a:r>
          </a:p>
        </p:txBody>
      </p:sp>
    </p:spTree>
    <p:extLst>
      <p:ext uri="{BB962C8B-B14F-4D97-AF65-F5344CB8AC3E}">
        <p14:creationId xmlns:p14="http://schemas.microsoft.com/office/powerpoint/2010/main" val="353469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B58F8-C550-3903-8E0E-AC44A950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Example Case: Sean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CC12-4A54-24D0-B021-5D8BD604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JRRP Interaction on 6/9</a:t>
            </a:r>
          </a:p>
          <a:p>
            <a:pPr lvl="1"/>
            <a:r>
              <a:rPr lang="en-US" sz="3200" dirty="0"/>
              <a:t>Referral to Medicaid</a:t>
            </a:r>
          </a:p>
          <a:p>
            <a:pPr lvl="1"/>
            <a:r>
              <a:rPr lang="en-US" sz="3200" dirty="0"/>
              <a:t>Housing and Transportation Information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200" dirty="0"/>
              <a:t>Released on Time Served after serving a sentence</a:t>
            </a:r>
          </a:p>
          <a:p>
            <a:endParaRPr lang="en-US" sz="3200" dirty="0"/>
          </a:p>
          <a:p>
            <a:r>
              <a:rPr lang="en-US" sz="3200" dirty="0"/>
              <a:t>Waited in the JRRP an hour before the center was open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2138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B58F8-C550-3903-8E0E-AC44A950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Example Case: Sean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CC12-4A54-24D0-B021-5D8BD604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85271"/>
            <a:ext cx="5254754" cy="5294647"/>
          </a:xfrm>
        </p:spPr>
        <p:txBody>
          <a:bodyPr>
            <a:noAutofit/>
          </a:bodyPr>
          <a:lstStyle/>
          <a:p>
            <a:r>
              <a:rPr lang="en-US" dirty="0"/>
              <a:t>JRRP Interaction on 6/9</a:t>
            </a:r>
          </a:p>
          <a:p>
            <a:pPr lvl="1"/>
            <a:r>
              <a:rPr lang="en-US" sz="2800" dirty="0"/>
              <a:t>Referral to Medicaid</a:t>
            </a:r>
          </a:p>
          <a:p>
            <a:pPr lvl="1"/>
            <a:r>
              <a:rPr lang="en-US" sz="2800" dirty="0"/>
              <a:t>Housing and Transportation Information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/>
              <a:t>Released on Time Served after serving a sentence</a:t>
            </a:r>
          </a:p>
          <a:p>
            <a:endParaRPr lang="en-US" dirty="0"/>
          </a:p>
          <a:p>
            <a:r>
              <a:rPr lang="en-US" dirty="0"/>
              <a:t>Waited in the JRRP an hour before the center was open</a:t>
            </a:r>
          </a:p>
          <a:p>
            <a:endParaRPr lang="en-US" dirty="0"/>
          </a:p>
          <a:p>
            <a:r>
              <a:rPr lang="en-US" dirty="0"/>
              <a:t>One of two Time Served releases to get a Medicaid referral so far</a:t>
            </a:r>
          </a:p>
        </p:txBody>
      </p:sp>
    </p:spTree>
    <p:extLst>
      <p:ext uri="{BB962C8B-B14F-4D97-AF65-F5344CB8AC3E}">
        <p14:creationId xmlns:p14="http://schemas.microsoft.com/office/powerpoint/2010/main" val="117796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58F8-C550-3903-8E0E-AC44A950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 by Selected Release Types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42DDF2-D525-4E09-C69B-F6682DA11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00350" cy="4375150"/>
          </a:xfrm>
        </p:spPr>
        <p:txBody>
          <a:bodyPr/>
          <a:lstStyle/>
          <a:p>
            <a:r>
              <a:rPr lang="en-US" dirty="0"/>
              <a:t>Some release types have more JRRP Interactions than others</a:t>
            </a:r>
          </a:p>
          <a:p>
            <a:endParaRPr lang="en-US" dirty="0"/>
          </a:p>
          <a:p>
            <a:r>
              <a:rPr lang="en-US" dirty="0"/>
              <a:t>Table only counts releases during JRRP Hours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E42D53-7C01-79A0-9679-747F7E2E6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996639"/>
              </p:ext>
            </p:extLst>
          </p:nvPr>
        </p:nvGraphicFramePr>
        <p:xfrm>
          <a:off x="4301411" y="1690687"/>
          <a:ext cx="7550278" cy="3440605"/>
        </p:xfrm>
        <a:graphic>
          <a:graphicData uri="http://schemas.openxmlformats.org/drawingml/2006/table">
            <a:tbl>
              <a:tblPr firstRow="1" lastRow="1">
                <a:tableStyleId>{F5AB1C69-6EDB-4FF4-983F-18BD219EF322}</a:tableStyleId>
              </a:tblPr>
              <a:tblGrid>
                <a:gridCol w="3191342">
                  <a:extLst>
                    <a:ext uri="{9D8B030D-6E8A-4147-A177-3AD203B41FA5}">
                      <a16:colId xmlns:a16="http://schemas.microsoft.com/office/drawing/2014/main" val="1659870341"/>
                    </a:ext>
                  </a:extLst>
                </a:gridCol>
                <a:gridCol w="1287263">
                  <a:extLst>
                    <a:ext uri="{9D8B030D-6E8A-4147-A177-3AD203B41FA5}">
                      <a16:colId xmlns:a16="http://schemas.microsoft.com/office/drawing/2014/main" val="3913586209"/>
                    </a:ext>
                  </a:extLst>
                </a:gridCol>
                <a:gridCol w="1447310">
                  <a:extLst>
                    <a:ext uri="{9D8B030D-6E8A-4147-A177-3AD203B41FA5}">
                      <a16:colId xmlns:a16="http://schemas.microsoft.com/office/drawing/2014/main" val="340280295"/>
                    </a:ext>
                  </a:extLst>
                </a:gridCol>
                <a:gridCol w="1624363">
                  <a:extLst>
                    <a:ext uri="{9D8B030D-6E8A-4147-A177-3AD203B41FA5}">
                      <a16:colId xmlns:a16="http://schemas.microsoft.com/office/drawing/2014/main" val="3785839175"/>
                    </a:ext>
                  </a:extLst>
                </a:gridCol>
              </a:tblGrid>
              <a:tr h="689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Release Type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JRRP Interactions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All Releases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Percent of Releases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2483790"/>
                  </a:ext>
                </a:extLst>
              </a:tr>
              <a:tr h="417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Order Release to Pretrial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4372439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Overcrowding Release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768284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Other Order to Release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9987975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Pre-File Release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330822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Time Served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8560062"/>
                  </a:ext>
                </a:extLst>
              </a:tr>
              <a:tr h="466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1428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5451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38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B58F8-C550-3903-8E0E-AC44A950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52906"/>
            <a:ext cx="5165936" cy="1674904"/>
          </a:xfrm>
        </p:spPr>
        <p:txBody>
          <a:bodyPr anchor="ctr">
            <a:normAutofit/>
          </a:bodyPr>
          <a:lstStyle/>
          <a:p>
            <a:r>
              <a:rPr lang="en-US" sz="4000"/>
              <a:t>Interactions by Selected Release Types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42DDF2-D525-4E09-C69B-F6682DA11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909" y="552906"/>
            <a:ext cx="5159825" cy="167490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Some release types have more JRRP Interactions than others</a:t>
            </a:r>
          </a:p>
          <a:p>
            <a:endParaRPr lang="en-US" sz="2000" dirty="0"/>
          </a:p>
          <a:p>
            <a:r>
              <a:rPr lang="en-US" sz="2000" dirty="0"/>
              <a:t>Table only counts releases during JRRP Hours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DAF3FA-6D92-728B-B4E8-CCB3905C8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84008"/>
              </p:ext>
            </p:extLst>
          </p:nvPr>
        </p:nvGraphicFramePr>
        <p:xfrm>
          <a:off x="835166" y="2509216"/>
          <a:ext cx="10515572" cy="3691261"/>
        </p:xfrm>
        <a:graphic>
          <a:graphicData uri="http://schemas.openxmlformats.org/drawingml/2006/table">
            <a:tbl>
              <a:tblPr firstRow="1" lastRow="1">
                <a:tableStyleId>{F5AB1C69-6EDB-4FF4-983F-18BD219EF322}</a:tableStyleId>
              </a:tblPr>
              <a:tblGrid>
                <a:gridCol w="3552246">
                  <a:extLst>
                    <a:ext uri="{9D8B030D-6E8A-4147-A177-3AD203B41FA5}">
                      <a16:colId xmlns:a16="http://schemas.microsoft.com/office/drawing/2014/main" val="1659870341"/>
                    </a:ext>
                  </a:extLst>
                </a:gridCol>
                <a:gridCol w="2618996">
                  <a:extLst>
                    <a:ext uri="{9D8B030D-6E8A-4147-A177-3AD203B41FA5}">
                      <a16:colId xmlns:a16="http://schemas.microsoft.com/office/drawing/2014/main" val="3913586209"/>
                    </a:ext>
                  </a:extLst>
                </a:gridCol>
                <a:gridCol w="2172165">
                  <a:extLst>
                    <a:ext uri="{9D8B030D-6E8A-4147-A177-3AD203B41FA5}">
                      <a16:colId xmlns:a16="http://schemas.microsoft.com/office/drawing/2014/main" val="340280295"/>
                    </a:ext>
                  </a:extLst>
                </a:gridCol>
                <a:gridCol w="2172165">
                  <a:extLst>
                    <a:ext uri="{9D8B030D-6E8A-4147-A177-3AD203B41FA5}">
                      <a16:colId xmlns:a16="http://schemas.microsoft.com/office/drawing/2014/main" val="3785839175"/>
                    </a:ext>
                  </a:extLst>
                </a:gridCol>
              </a:tblGrid>
              <a:tr h="846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Release Type</a:t>
                      </a:r>
                      <a:endParaRPr lang="en-US" sz="2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JRRP Interactions</a:t>
                      </a:r>
                      <a:endParaRPr lang="en-US" sz="2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All Releases</a:t>
                      </a:r>
                      <a:endParaRPr lang="en-US" sz="2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Percent of Releases</a:t>
                      </a:r>
                      <a:endParaRPr lang="en-US" sz="2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extLst>
                  <a:ext uri="{0D108BD9-81ED-4DB2-BD59-A6C34878D82A}">
                    <a16:rowId xmlns:a16="http://schemas.microsoft.com/office/drawing/2014/main" val="1722483790"/>
                  </a:ext>
                </a:extLst>
              </a:tr>
              <a:tr h="771554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>
                          <a:effectLst/>
                        </a:rPr>
                        <a:t>Order Release to Pretrial Services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133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430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31%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extLst>
                  <a:ext uri="{0D108BD9-81ED-4DB2-BD59-A6C34878D82A}">
                    <a16:rowId xmlns:a16="http://schemas.microsoft.com/office/drawing/2014/main" val="1904372439"/>
                  </a:ext>
                </a:extLst>
              </a:tr>
              <a:tr h="414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>
                          <a:effectLst/>
                        </a:rPr>
                        <a:t>Overcrowding Release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69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240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29%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extLst>
                  <a:ext uri="{0D108BD9-81ED-4DB2-BD59-A6C34878D82A}">
                    <a16:rowId xmlns:a16="http://schemas.microsoft.com/office/drawing/2014/main" val="530768284"/>
                  </a:ext>
                </a:extLst>
              </a:tr>
              <a:tr h="414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Other Order to Release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59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203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29%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extLst>
                  <a:ext uri="{0D108BD9-81ED-4DB2-BD59-A6C34878D82A}">
                    <a16:rowId xmlns:a16="http://schemas.microsoft.com/office/drawing/2014/main" val="1949987975"/>
                  </a:ext>
                </a:extLst>
              </a:tr>
              <a:tr h="414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>
                          <a:effectLst/>
                        </a:rPr>
                        <a:t>Pre-File Release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43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118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36%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extLst>
                  <a:ext uri="{0D108BD9-81ED-4DB2-BD59-A6C34878D82A}">
                    <a16:rowId xmlns:a16="http://schemas.microsoft.com/office/drawing/2014/main" val="4138330822"/>
                  </a:ext>
                </a:extLst>
              </a:tr>
              <a:tr h="414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Time Served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4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42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10%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extLst>
                  <a:ext uri="{0D108BD9-81ED-4DB2-BD59-A6C34878D82A}">
                    <a16:rowId xmlns:a16="http://schemas.microsoft.com/office/drawing/2014/main" val="2248560062"/>
                  </a:ext>
                </a:extLst>
              </a:tr>
              <a:tr h="414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Grand Total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422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1428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30%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59" marR="12559" marT="12559" marB="0" anchor="b"/>
                </a:tc>
                <a:extLst>
                  <a:ext uri="{0D108BD9-81ED-4DB2-BD59-A6C34878D82A}">
                    <a16:rowId xmlns:a16="http://schemas.microsoft.com/office/drawing/2014/main" val="2835451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975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B58F8-C550-3903-8E0E-AC44A950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JRRP Demographics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87236-E595-6462-3D76-FFF716FB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US" sz="2000"/>
              <a:t>Individuals with JRRP interactions mirror the demographics of all jail releases </a:t>
            </a:r>
          </a:p>
          <a:p>
            <a:endParaRPr lang="en-US" sz="2000"/>
          </a:p>
          <a:p>
            <a:r>
              <a:rPr lang="en-US" sz="2000"/>
              <a:t>Charge severity and charge type are very similar between both groups</a:t>
            </a:r>
          </a:p>
          <a:p>
            <a:endParaRPr lang="en-US" sz="2000"/>
          </a:p>
          <a:p>
            <a:r>
              <a:rPr lang="en-US" sz="2000"/>
              <a:t>Exception is a much shorter average length of stay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0E9D7F-CFD2-8DA5-7946-6F830E752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75542"/>
              </p:ext>
            </p:extLst>
          </p:nvPr>
        </p:nvGraphicFramePr>
        <p:xfrm>
          <a:off x="4651852" y="1935308"/>
          <a:ext cx="7212797" cy="4393982"/>
        </p:xfrm>
        <a:graphic>
          <a:graphicData uri="http://schemas.openxmlformats.org/drawingml/2006/table">
            <a:tbl>
              <a:tblPr firstRow="1">
                <a:solidFill>
                  <a:srgbClr val="F2F2F2">
                    <a:alpha val="45098"/>
                  </a:srgbClr>
                </a:solidFill>
                <a:tableStyleId>{F5AB1C69-6EDB-4FF4-983F-18BD219EF322}</a:tableStyleId>
              </a:tblPr>
              <a:tblGrid>
                <a:gridCol w="2863691">
                  <a:extLst>
                    <a:ext uri="{9D8B030D-6E8A-4147-A177-3AD203B41FA5}">
                      <a16:colId xmlns:a16="http://schemas.microsoft.com/office/drawing/2014/main" val="94139036"/>
                    </a:ext>
                  </a:extLst>
                </a:gridCol>
                <a:gridCol w="1626280">
                  <a:extLst>
                    <a:ext uri="{9D8B030D-6E8A-4147-A177-3AD203B41FA5}">
                      <a16:colId xmlns:a16="http://schemas.microsoft.com/office/drawing/2014/main" val="2845982570"/>
                    </a:ext>
                  </a:extLst>
                </a:gridCol>
                <a:gridCol w="2722826">
                  <a:extLst>
                    <a:ext uri="{9D8B030D-6E8A-4147-A177-3AD203B41FA5}">
                      <a16:colId xmlns:a16="http://schemas.microsoft.com/office/drawing/2014/main" val="4005433170"/>
                    </a:ext>
                  </a:extLst>
                </a:gridCol>
              </a:tblGrid>
              <a:tr h="892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Demographic</a:t>
                      </a:r>
                      <a:endParaRPr lang="en-US" sz="19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08" marR="12808" marT="1229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JRRP</a:t>
                      </a:r>
                      <a:endParaRPr lang="en-US" sz="19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08" marR="12808" marT="1229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All Qualifying Releases</a:t>
                      </a:r>
                      <a:endParaRPr lang="en-US" sz="19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08" marR="12808" marT="1229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43501"/>
                  </a:ext>
                </a:extLst>
              </a:tr>
              <a:tr h="50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5218"/>
                  </a:ext>
                </a:extLst>
              </a:tr>
              <a:tr h="50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74%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76%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028355"/>
                  </a:ext>
                </a:extLst>
              </a:tr>
              <a:tr h="50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Average Age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516211"/>
                  </a:ext>
                </a:extLst>
              </a:tr>
              <a:tr h="50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 Felony Charges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230315"/>
                  </a:ext>
                </a:extLst>
              </a:tr>
              <a:tr h="50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Drug Charges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9765"/>
                  </a:ext>
                </a:extLst>
              </a:tr>
              <a:tr h="50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Property Charges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169890"/>
                  </a:ext>
                </a:extLst>
              </a:tr>
              <a:tr h="50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Length of Stay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4.9 days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26.5 days</a:t>
                      </a:r>
                    </a:p>
                  </a:txBody>
                  <a:tcPr marL="12808" marR="12808" marT="12296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1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50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161ACD9A-8547-2952-C1B9-14AF4B444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864" y="453642"/>
            <a:ext cx="6619811" cy="134497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JRRP </a:t>
            </a:r>
            <a:r>
              <a:rPr lang="en-US" sz="2800" b="1" dirty="0">
                <a:latin typeface="Calibri"/>
                <a:ea typeface="+mj-lt"/>
                <a:cs typeface="+mj-lt"/>
              </a:rPr>
              <a:t>provides a short-term location to wait for information, services, and referrals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09" y="1931083"/>
            <a:ext cx="6620505" cy="377301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600" b="1" dirty="0">
                <a:ea typeface="+mn-lt"/>
                <a:cs typeface="+mn-lt"/>
              </a:rPr>
              <a:t>Help</a:t>
            </a:r>
            <a:r>
              <a:rPr lang="en-US" sz="2600" dirty="0">
                <a:ea typeface="+mn-lt"/>
                <a:cs typeface="+mn-lt"/>
              </a:rPr>
              <a:t> navigate the transition from jail back into the community by offering access to services and support they may need to stabilize, stay healthy and regain self-sufficiency. </a:t>
            </a:r>
          </a:p>
          <a:p>
            <a:pPr marL="0" indent="0">
              <a:buNone/>
            </a:pPr>
            <a:endParaRPr lang="en-US" sz="2600" b="1" dirty="0">
              <a:cs typeface="Calibri" panose="020F0502020204030204"/>
            </a:endParaRPr>
          </a:p>
          <a:p>
            <a:r>
              <a:rPr lang="en-US" sz="2600" b="1" dirty="0"/>
              <a:t>Reduce</a:t>
            </a:r>
            <a:r>
              <a:rPr lang="en-US" sz="2600" dirty="0"/>
              <a:t> disruptive behavior in the community after release. </a:t>
            </a:r>
            <a:endParaRPr lang="en-US" sz="2600" dirty="0">
              <a:cs typeface="Calibri"/>
            </a:endParaRPr>
          </a:p>
          <a:p>
            <a:pPr marL="109220" indent="0">
              <a:buNone/>
            </a:pPr>
            <a:endParaRPr lang="en-US" sz="2600" dirty="0">
              <a:cs typeface="Calibri"/>
            </a:endParaRPr>
          </a:p>
          <a:p>
            <a:r>
              <a:rPr lang="en-US" sz="2600" b="1" dirty="0"/>
              <a:t>Decrease</a:t>
            </a:r>
            <a:r>
              <a:rPr lang="en-US" sz="2600" dirty="0"/>
              <a:t> the likelihood that the person will re-offend and return to jail.</a:t>
            </a:r>
            <a:endParaRPr lang="en-US" sz="2600" dirty="0">
              <a:cs typeface="Calibri"/>
            </a:endParaRPr>
          </a:p>
          <a:p>
            <a:pPr marL="109220" indent="0">
              <a:buNone/>
            </a:pPr>
            <a:endParaRPr lang="en-US" sz="2200" dirty="0">
              <a:cs typeface="Calibri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433D5A6-F9A9-CAAC-4294-7DF526CC3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914285"/>
              </p:ext>
            </p:extLst>
          </p:nvPr>
        </p:nvGraphicFramePr>
        <p:xfrm>
          <a:off x="4323425" y="1690687"/>
          <a:ext cx="7225108" cy="452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92006BA-8805-4254-C60D-BFDB925ACB6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2800350" cy="4375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top services provided are information about court and supervision</a:t>
            </a:r>
          </a:p>
          <a:p>
            <a:endParaRPr lang="en-US" dirty="0"/>
          </a:p>
          <a:p>
            <a:r>
              <a:rPr lang="en-US" dirty="0"/>
              <a:t>This may be a function of release types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413150-F0BE-D086-F16C-1E2C3C223E71}"/>
              </a:ext>
            </a:extLst>
          </p:cNvPr>
          <p:cNvSpPr txBox="1">
            <a:spLocks/>
          </p:cNvSpPr>
          <p:nvPr/>
        </p:nvSpPr>
        <p:spPr>
          <a:xfrm>
            <a:off x="838200" y="657225"/>
            <a:ext cx="10515600" cy="1033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Interactions by Service Provided</a:t>
            </a:r>
          </a:p>
        </p:txBody>
      </p:sp>
    </p:spTree>
    <p:extLst>
      <p:ext uri="{BB962C8B-B14F-4D97-AF65-F5344CB8AC3E}">
        <p14:creationId xmlns:p14="http://schemas.microsoft.com/office/powerpoint/2010/main" val="10830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58F8-C550-3903-8E0E-AC44A950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qualifying releases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CC12-4A54-24D0-B021-5D8BD604A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May 1 to July 18: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5CBE54-D5C0-86DA-8347-6F11767CB634}"/>
              </a:ext>
            </a:extLst>
          </p:cNvPr>
          <p:cNvGraphicFramePr>
            <a:graphicFrameLocks/>
          </p:cNvGraphicFramePr>
          <p:nvPr/>
        </p:nvGraphicFramePr>
        <p:xfrm>
          <a:off x="721897" y="2818354"/>
          <a:ext cx="11165303" cy="367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9308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58F8-C550-3903-8E0E-AC44A950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qualifying releases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CC12-4A54-24D0-B021-5D8BD604A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May 1 to July 18: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5CBE54-D5C0-86DA-8347-6F11767CB634}"/>
              </a:ext>
            </a:extLst>
          </p:cNvPr>
          <p:cNvGraphicFramePr>
            <a:graphicFrameLocks/>
          </p:cNvGraphicFramePr>
          <p:nvPr/>
        </p:nvGraphicFramePr>
        <p:xfrm>
          <a:off x="721897" y="2818354"/>
          <a:ext cx="11165303" cy="367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D8584C4-1A8B-BB07-CC29-0CD157D341E7}"/>
              </a:ext>
            </a:extLst>
          </p:cNvPr>
          <p:cNvSpPr txBox="1"/>
          <p:nvPr/>
        </p:nvSpPr>
        <p:spPr>
          <a:xfrm>
            <a:off x="2457974" y="2818354"/>
            <a:ext cx="2021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Large Chunk of Time Served Releases</a:t>
            </a:r>
          </a:p>
        </p:txBody>
      </p:sp>
    </p:spTree>
    <p:extLst>
      <p:ext uri="{BB962C8B-B14F-4D97-AF65-F5344CB8AC3E}">
        <p14:creationId xmlns:p14="http://schemas.microsoft.com/office/powerpoint/2010/main" val="4031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B58F8-C550-3903-8E0E-AC44A950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52906"/>
            <a:ext cx="5165936" cy="1674904"/>
          </a:xfrm>
        </p:spPr>
        <p:txBody>
          <a:bodyPr anchor="ctr">
            <a:normAutofit/>
          </a:bodyPr>
          <a:lstStyle/>
          <a:p>
            <a:r>
              <a:rPr lang="en-US" sz="4000"/>
              <a:t>Interactions by Service Provided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42DDF2-D525-4E09-C69B-F6682DA11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909" y="552906"/>
            <a:ext cx="5159825" cy="167490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 top services provided are information about court and supervision</a:t>
            </a:r>
          </a:p>
          <a:p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E01548-9D83-04A2-5EE8-182423CCE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36134"/>
              </p:ext>
            </p:extLst>
          </p:nvPr>
        </p:nvGraphicFramePr>
        <p:xfrm>
          <a:off x="1091953" y="2405149"/>
          <a:ext cx="9836459" cy="3899944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199138">
                  <a:extLst>
                    <a:ext uri="{9D8B030D-6E8A-4147-A177-3AD203B41FA5}">
                      <a16:colId xmlns:a16="http://schemas.microsoft.com/office/drawing/2014/main" val="3538535425"/>
                    </a:ext>
                  </a:extLst>
                </a:gridCol>
                <a:gridCol w="1629539">
                  <a:extLst>
                    <a:ext uri="{9D8B030D-6E8A-4147-A177-3AD203B41FA5}">
                      <a16:colId xmlns:a16="http://schemas.microsoft.com/office/drawing/2014/main" val="1124848269"/>
                    </a:ext>
                  </a:extLst>
                </a:gridCol>
                <a:gridCol w="2125325">
                  <a:extLst>
                    <a:ext uri="{9D8B030D-6E8A-4147-A177-3AD203B41FA5}">
                      <a16:colId xmlns:a16="http://schemas.microsoft.com/office/drawing/2014/main" val="668950465"/>
                    </a:ext>
                  </a:extLst>
                </a:gridCol>
                <a:gridCol w="1882457">
                  <a:extLst>
                    <a:ext uri="{9D8B030D-6E8A-4147-A177-3AD203B41FA5}">
                      <a16:colId xmlns:a16="http://schemas.microsoft.com/office/drawing/2014/main" val="3488436771"/>
                    </a:ext>
                  </a:extLst>
                </a:gridCol>
              </a:tblGrid>
              <a:tr h="1377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Release Type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Provided Court Information?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Provided Supervision Information?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Coordinated Referral to Medicaid/TAM?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extLst>
                  <a:ext uri="{0D108BD9-81ED-4DB2-BD59-A6C34878D82A}">
                    <a16:rowId xmlns:a16="http://schemas.microsoft.com/office/drawing/2014/main" val="1904454153"/>
                  </a:ext>
                </a:extLst>
              </a:tr>
              <a:tr h="4763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u="none" strike="noStrike" dirty="0">
                          <a:effectLst/>
                        </a:rPr>
                        <a:t>Order Release to Pretrial Services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extLst>
                  <a:ext uri="{0D108BD9-81ED-4DB2-BD59-A6C34878D82A}">
                    <a16:rowId xmlns:a16="http://schemas.microsoft.com/office/drawing/2014/main" val="797675404"/>
                  </a:ext>
                </a:extLst>
              </a:tr>
              <a:tr h="53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Overcrowding Release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16%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19%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extLst>
                  <a:ext uri="{0D108BD9-81ED-4DB2-BD59-A6C34878D82A}">
                    <a16:rowId xmlns:a16="http://schemas.microsoft.com/office/drawing/2014/main" val="652578055"/>
                  </a:ext>
                </a:extLst>
              </a:tr>
              <a:tr h="4987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Other Order to Release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31%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extLst>
                  <a:ext uri="{0D108BD9-81ED-4DB2-BD59-A6C34878D82A}">
                    <a16:rowId xmlns:a16="http://schemas.microsoft.com/office/drawing/2014/main" val="4021708246"/>
                  </a:ext>
                </a:extLst>
              </a:tr>
              <a:tr h="5066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Pre-File Release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28%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28%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extLst>
                  <a:ext uri="{0D108BD9-81ED-4DB2-BD59-A6C34878D82A}">
                    <a16:rowId xmlns:a16="http://schemas.microsoft.com/office/drawing/2014/main" val="2497034241"/>
                  </a:ext>
                </a:extLst>
              </a:tr>
              <a:tr h="5066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Time Served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0%</a:t>
                      </a:r>
                      <a:endParaRPr lang="en-US" sz="2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25%</a:t>
                      </a:r>
                      <a:endParaRPr lang="en-US" sz="2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50%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9" marR="9939" marT="9939" marB="0" anchor="b"/>
                </a:tc>
                <a:extLst>
                  <a:ext uri="{0D108BD9-81ED-4DB2-BD59-A6C34878D82A}">
                    <a16:rowId xmlns:a16="http://schemas.microsoft.com/office/drawing/2014/main" val="2328621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294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B58F8-C550-3903-8E0E-AC44A950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Outcomes to be Tracked – BJA and ARPA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CC12-4A54-24D0-B021-5D8BD604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911799" cy="45462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Recidivism</a:t>
            </a:r>
          </a:p>
          <a:p>
            <a:pPr lvl="1"/>
            <a:r>
              <a:rPr lang="en-US" dirty="0"/>
              <a:t>Reduce number of future bookings</a:t>
            </a:r>
          </a:p>
          <a:p>
            <a:pPr lvl="1"/>
            <a:r>
              <a:rPr lang="en-US" dirty="0"/>
              <a:t>Increase time between bookings</a:t>
            </a:r>
          </a:p>
          <a:p>
            <a:pPr lvl="1"/>
            <a:r>
              <a:rPr lang="en-US" dirty="0"/>
              <a:t>Reduce number of FTAs/warrants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Community service connectivity</a:t>
            </a:r>
          </a:p>
          <a:p>
            <a:pPr lvl="1"/>
            <a:r>
              <a:rPr lang="en-US" dirty="0"/>
              <a:t>Warm hand-offs to treatment</a:t>
            </a:r>
          </a:p>
          <a:p>
            <a:pPr lvl="1"/>
            <a:r>
              <a:rPr lang="en-US" dirty="0"/>
              <a:t>Medicaid referrals</a:t>
            </a:r>
          </a:p>
          <a:p>
            <a:pPr lvl="1"/>
            <a:r>
              <a:rPr lang="en-US" dirty="0"/>
              <a:t>Term of engagement in services</a:t>
            </a:r>
          </a:p>
          <a:p>
            <a:pPr lvl="1"/>
            <a:endParaRPr lang="en-US" dirty="0"/>
          </a:p>
          <a:p>
            <a:r>
              <a:rPr lang="en-US" dirty="0"/>
              <a:t>Initial data reporting to occur 6-12 months after program start</a:t>
            </a:r>
            <a:r>
              <a:rPr lang="en-US" sz="1400" dirty="0"/>
              <a:t>.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38136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B58F8-C550-3903-8E0E-AC44A950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Conclusion and Next Steps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CC12-4A54-24D0-B021-5D8BD604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JRRP is still very new, with many planned resources and data still to come</a:t>
            </a:r>
          </a:p>
          <a:p>
            <a:endParaRPr lang="en-US" dirty="0"/>
          </a:p>
          <a:p>
            <a:r>
              <a:rPr lang="en-US" dirty="0"/>
              <a:t>Continue to explore data and evaluate system and resource gaps more thoroughly</a:t>
            </a:r>
          </a:p>
          <a:p>
            <a:endParaRPr lang="en-US" dirty="0"/>
          </a:p>
          <a:p>
            <a:r>
              <a:rPr lang="en-US" dirty="0"/>
              <a:t>Recommendation: Establish work group to examine release times</a:t>
            </a:r>
          </a:p>
          <a:p>
            <a:pPr lvl="1"/>
            <a:r>
              <a:rPr lang="en-US" dirty="0"/>
              <a:t>Representation from agencies to include: CJS, Sheriff, LDA, DA, and Others?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2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9657C4-5A6D-3F8D-DE8A-CA39E1B18F96}"/>
              </a:ext>
            </a:extLst>
          </p:cNvPr>
          <p:cNvSpPr txBox="1">
            <a:spLocks/>
          </p:cNvSpPr>
          <p:nvPr/>
        </p:nvSpPr>
        <p:spPr>
          <a:xfrm>
            <a:off x="369970" y="2023557"/>
            <a:ext cx="5857600" cy="1836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you!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A9813-5E1C-8781-63AB-E6412291D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029" y="281997"/>
            <a:ext cx="3271293" cy="103075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B27CC4-11B6-DE22-6E5E-870316B93D1D}"/>
              </a:ext>
            </a:extLst>
          </p:cNvPr>
          <p:cNvSpPr txBox="1">
            <a:spLocks/>
          </p:cNvSpPr>
          <p:nvPr/>
        </p:nvSpPr>
        <p:spPr>
          <a:xfrm>
            <a:off x="2153744" y="3708075"/>
            <a:ext cx="2449828" cy="1026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D3D1DA-6155-7E40-D2C7-83DF517D1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935" y="2955275"/>
            <a:ext cx="1721703" cy="172170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04A88F2-77F8-E7C7-7B05-E9B8D2003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11" y="2846285"/>
            <a:ext cx="1661444" cy="1721704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7E07DA02-6185-DD3E-98F8-FB888BA97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16" y="4961450"/>
            <a:ext cx="2294010" cy="1207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1309E4-7174-8109-D232-612F6C315B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242" y="887092"/>
            <a:ext cx="1606463" cy="1504286"/>
          </a:xfrm>
          <a:prstGeom prst="rect">
            <a:avLst/>
          </a:prstGeom>
        </p:spPr>
      </p:pic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A0E84E08-9C90-AF3A-D016-8A5BDBAC66A4}"/>
              </a:ext>
            </a:extLst>
          </p:cNvPr>
          <p:cNvSpPr/>
          <p:nvPr/>
        </p:nvSpPr>
        <p:spPr>
          <a:xfrm rot="1405003">
            <a:off x="6410756" y="-595600"/>
            <a:ext cx="986393" cy="8147045"/>
          </a:xfrm>
          <a:prstGeom prst="flowChartInputOutput">
            <a:avLst/>
          </a:prstGeom>
          <a:solidFill>
            <a:srgbClr val="8B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64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Soft Opening</a:t>
            </a:r>
          </a:p>
        </p:txBody>
      </p:sp>
      <p:pic>
        <p:nvPicPr>
          <p:cNvPr id="10" name="Content Placeholder 9" descr="A group of women sitting at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7A059A11-9A46-E9F1-AA69-D2B0F5FF45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11206" r="22161"/>
          <a:stretch/>
        </p:blipFill>
        <p:spPr>
          <a:xfrm>
            <a:off x="-1" y="0"/>
            <a:ext cx="6907021" cy="6857999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6634263" y="1622669"/>
            <a:ext cx="5282119" cy="453818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endParaRPr lang="en-US" sz="2000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April 1, 2022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Began helping clients who were exiting the jail, provided hands-on staff training and enhanced relationships with stakeholders.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We were able to identify barriers and establish pathways to solutions.</a:t>
            </a:r>
          </a:p>
        </p:txBody>
      </p:sp>
    </p:spTree>
    <p:extLst>
      <p:ext uri="{BB962C8B-B14F-4D97-AF65-F5344CB8AC3E}">
        <p14:creationId xmlns:p14="http://schemas.microsoft.com/office/powerpoint/2010/main" val="41781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800106-EA6C-D286-1971-E2ED96E118D4}"/>
              </a:ext>
            </a:extLst>
          </p:cNvPr>
          <p:cNvSpPr/>
          <p:nvPr/>
        </p:nvSpPr>
        <p:spPr>
          <a:xfrm>
            <a:off x="672014" y="1"/>
            <a:ext cx="4655429" cy="6857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8210D33-E3B4-20B7-6602-9A5E319757D8}"/>
              </a:ext>
            </a:extLst>
          </p:cNvPr>
          <p:cNvSpPr txBox="1">
            <a:spLocks/>
          </p:cNvSpPr>
          <p:nvPr/>
        </p:nvSpPr>
        <p:spPr>
          <a:xfrm>
            <a:off x="1157424" y="424491"/>
            <a:ext cx="3375915" cy="2136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6000" b="1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Top Client</a:t>
            </a:r>
          </a:p>
        </p:txBody>
      </p:sp>
      <p:grpSp>
        <p:nvGrpSpPr>
          <p:cNvPr id="41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9D5669F-B162-B770-6E14-20998EE7517D}"/>
              </a:ext>
            </a:extLst>
          </p:cNvPr>
          <p:cNvSpPr/>
          <p:nvPr/>
        </p:nvSpPr>
        <p:spPr>
          <a:xfrm>
            <a:off x="5437238" y="-1786"/>
            <a:ext cx="672871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 descr="Scales of Justice">
            <a:extLst>
              <a:ext uri="{FF2B5EF4-FFF2-40B4-BE49-F238E27FC236}">
                <a16:creationId xmlns:a16="http://schemas.microsoft.com/office/drawing/2014/main" id="{F4F0E36E-03BF-F5E1-C8F0-F05439297F78}"/>
              </a:ext>
            </a:extLst>
          </p:cNvPr>
          <p:cNvSpPr/>
          <p:nvPr/>
        </p:nvSpPr>
        <p:spPr>
          <a:xfrm>
            <a:off x="6304256" y="508058"/>
            <a:ext cx="1361769" cy="143701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41C98F-32F4-E715-6317-6CC0A36BFB56}"/>
              </a:ext>
            </a:extLst>
          </p:cNvPr>
          <p:cNvSpPr/>
          <p:nvPr/>
        </p:nvSpPr>
        <p:spPr>
          <a:xfrm>
            <a:off x="6546691" y="900065"/>
            <a:ext cx="5494182" cy="141822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F71532E-D86C-3E94-E486-42DB98FBE3AE}"/>
              </a:ext>
            </a:extLst>
          </p:cNvPr>
          <p:cNvSpPr txBox="1"/>
          <p:nvPr/>
        </p:nvSpPr>
        <p:spPr>
          <a:xfrm>
            <a:off x="7849397" y="596602"/>
            <a:ext cx="3573582" cy="14182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096" tIns="150096" rIns="150096" bIns="150096" numCol="1" spcCol="1270" anchor="ctr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 kern="1200" dirty="0">
                <a:solidFill>
                  <a:schemeClr val="bg1"/>
                </a:solidFill>
                <a:latin typeface="Calibri Light" panose="020F0302020204030204"/>
              </a:rPr>
              <a:t>Legal and Supervision</a:t>
            </a:r>
            <a:endParaRPr lang="en-US" sz="4000" b="1" kern="1200" dirty="0">
              <a:solidFill>
                <a:schemeClr val="bg1"/>
              </a:solidFill>
            </a:endParaRPr>
          </a:p>
        </p:txBody>
      </p:sp>
      <p:sp>
        <p:nvSpPr>
          <p:cNvPr id="61" name="Rectangle 60" descr="Stethoscope">
            <a:extLst>
              <a:ext uri="{FF2B5EF4-FFF2-40B4-BE49-F238E27FC236}">
                <a16:creationId xmlns:a16="http://schemas.microsoft.com/office/drawing/2014/main" id="{EA2E34A7-4081-03F7-F1AF-03D406A1137F}"/>
              </a:ext>
            </a:extLst>
          </p:cNvPr>
          <p:cNvSpPr/>
          <p:nvPr/>
        </p:nvSpPr>
        <p:spPr>
          <a:xfrm>
            <a:off x="6343556" y="2602163"/>
            <a:ext cx="1423234" cy="138151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A8F8FE-38F5-6161-1B50-3F4BC0366F1A}"/>
              </a:ext>
            </a:extLst>
          </p:cNvPr>
          <p:cNvSpPr/>
          <p:nvPr/>
        </p:nvSpPr>
        <p:spPr>
          <a:xfrm>
            <a:off x="6676680" y="2453126"/>
            <a:ext cx="5410641" cy="141822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C8B5F08-9D93-2A5C-E7D8-9430A98370BC}"/>
              </a:ext>
            </a:extLst>
          </p:cNvPr>
          <p:cNvSpPr txBox="1"/>
          <p:nvPr/>
        </p:nvSpPr>
        <p:spPr>
          <a:xfrm>
            <a:off x="8487297" y="2734084"/>
            <a:ext cx="5410641" cy="14182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096" tIns="150096" rIns="150096" bIns="150096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 strike="noStrike" kern="1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Medicaid</a:t>
            </a:r>
            <a:endParaRPr lang="en-US" sz="4000" b="1" strike="noStrike" kern="12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Rectangle 65" descr="Suburban scene">
            <a:extLst>
              <a:ext uri="{FF2B5EF4-FFF2-40B4-BE49-F238E27FC236}">
                <a16:creationId xmlns:a16="http://schemas.microsoft.com/office/drawing/2014/main" id="{591DE462-87D2-857C-EDEF-058264BEAE01}"/>
              </a:ext>
            </a:extLst>
          </p:cNvPr>
          <p:cNvSpPr/>
          <p:nvPr/>
        </p:nvSpPr>
        <p:spPr>
          <a:xfrm>
            <a:off x="6546691" y="4700025"/>
            <a:ext cx="1221884" cy="1418226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2EEA352-2706-12DA-E53C-72C98C17AB8E}"/>
              </a:ext>
            </a:extLst>
          </p:cNvPr>
          <p:cNvSpPr/>
          <p:nvPr/>
        </p:nvSpPr>
        <p:spPr>
          <a:xfrm>
            <a:off x="6824601" y="4246571"/>
            <a:ext cx="5411239" cy="141822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89FB415-0CBB-53E2-C802-08BB11F39FE3}"/>
              </a:ext>
            </a:extLst>
          </p:cNvPr>
          <p:cNvSpPr txBox="1"/>
          <p:nvPr/>
        </p:nvSpPr>
        <p:spPr>
          <a:xfrm>
            <a:off x="8501955" y="4764203"/>
            <a:ext cx="5411239" cy="14182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096" tIns="150096" rIns="150096" bIns="150096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Housing</a:t>
            </a:r>
            <a:endParaRPr lang="en-US" sz="4000" b="1" kern="12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FA12137-3291-A774-F1D7-3E5CFAC891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7" y="3789630"/>
            <a:ext cx="4057823" cy="26661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0" name="Subtitle 2">
            <a:extLst>
              <a:ext uri="{FF2B5EF4-FFF2-40B4-BE49-F238E27FC236}">
                <a16:creationId xmlns:a16="http://schemas.microsoft.com/office/drawing/2014/main" id="{1B2A5DD3-619D-BF3E-201F-74BA22027D68}"/>
              </a:ext>
            </a:extLst>
          </p:cNvPr>
          <p:cNvSpPr txBox="1">
            <a:spLocks/>
          </p:cNvSpPr>
          <p:nvPr/>
        </p:nvSpPr>
        <p:spPr>
          <a:xfrm>
            <a:off x="1733444" y="1870649"/>
            <a:ext cx="3072477" cy="982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6000" b="1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Needs</a:t>
            </a:r>
          </a:p>
        </p:txBody>
      </p:sp>
    </p:spTree>
    <p:extLst>
      <p:ext uri="{BB962C8B-B14F-4D97-AF65-F5344CB8AC3E}">
        <p14:creationId xmlns:p14="http://schemas.microsoft.com/office/powerpoint/2010/main" val="271542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433D5A6-F9A9-CAAC-4294-7DF526CC3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076645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88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9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AD45E1CC-C999-5F2D-9814-FBC49E72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418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Shelter Survey 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0D7C8B-1D6D-5748-4CEB-2EC80E18E3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592753"/>
              </p:ext>
            </p:extLst>
          </p:nvPr>
        </p:nvGraphicFramePr>
        <p:xfrm>
          <a:off x="432223" y="1822348"/>
          <a:ext cx="11327549" cy="476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Graphic 2" descr="Questions outline">
            <a:extLst>
              <a:ext uri="{FF2B5EF4-FFF2-40B4-BE49-F238E27FC236}">
                <a16:creationId xmlns:a16="http://schemas.microsoft.com/office/drawing/2014/main" id="{0DD0210B-4DFE-D320-805F-17C8CFF66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6933" y="102862"/>
            <a:ext cx="1368583" cy="1368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980D6B-E341-4330-AE0D-6E3AFFDA04B3}"/>
              </a:ext>
            </a:extLst>
          </p:cNvPr>
          <p:cNvCxnSpPr/>
          <p:nvPr/>
        </p:nvCxnSpPr>
        <p:spPr>
          <a:xfrm>
            <a:off x="-3" y="1563896"/>
            <a:ext cx="12192000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18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4B8D1-3815-4A8D-DE67-6704133C8D56}"/>
              </a:ext>
            </a:extLst>
          </p:cNvPr>
          <p:cNvSpPr/>
          <p:nvPr/>
        </p:nvSpPr>
        <p:spPr>
          <a:xfrm>
            <a:off x="-1" y="2096986"/>
            <a:ext cx="12192001" cy="2256115"/>
          </a:xfrm>
          <a:prstGeom prst="rect">
            <a:avLst/>
          </a:prstGeom>
          <a:solidFill>
            <a:srgbClr val="8B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74479F88-27B2-61AF-529E-39DFEAFA2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/>
          <a:stretch/>
        </p:blipFill>
        <p:spPr>
          <a:xfrm>
            <a:off x="914388" y="1089498"/>
            <a:ext cx="7364937" cy="4825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F3D76C3-A022-9074-BAAD-D6558A7E765D}"/>
                  </a:ext>
                </a:extLst>
              </p14:cNvPr>
              <p14:cNvContentPartPr/>
              <p14:nvPr/>
            </p14:nvContentPartPr>
            <p14:xfrm rot="21091003">
              <a:off x="5452430" y="4972019"/>
              <a:ext cx="2884687" cy="32385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F3D76C3-A022-9074-BAAD-D6558A7E76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21091003">
                <a:off x="5389359" y="4909327"/>
                <a:ext cx="3010469" cy="448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14E9138-B4A4-BF0D-E445-30F46F6E8CB0}"/>
                  </a:ext>
                </a:extLst>
              </p14:cNvPr>
              <p14:cNvContentPartPr/>
              <p14:nvPr/>
            </p14:nvContentPartPr>
            <p14:xfrm rot="21225867">
              <a:off x="5540043" y="4995117"/>
              <a:ext cx="2814113" cy="352426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14E9138-B4A4-BF0D-E445-30F46F6E8C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21225867">
                <a:off x="5477140" y="4931861"/>
                <a:ext cx="2939560" cy="478576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A6DB403-98ED-ED1E-916C-B994457B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792" y="2096986"/>
            <a:ext cx="3003741" cy="2256115"/>
          </a:xfrm>
          <a:solidFill>
            <a:srgbClr val="8B1E4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Many Wins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77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8210D33-E3B4-20B7-6602-9A5E319757D8}"/>
              </a:ext>
            </a:extLst>
          </p:cNvPr>
          <p:cNvSpPr txBox="1">
            <a:spLocks/>
          </p:cNvSpPr>
          <p:nvPr/>
        </p:nvSpPr>
        <p:spPr>
          <a:xfrm>
            <a:off x="333809" y="2195513"/>
            <a:ext cx="3197013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Budget and Funding</a:t>
            </a:r>
          </a:p>
        </p:txBody>
      </p:sp>
      <p:sp>
        <p:nvSpPr>
          <p:cNvPr id="55" name="TextBox 2">
            <a:extLst>
              <a:ext uri="{FF2B5EF4-FFF2-40B4-BE49-F238E27FC236}">
                <a16:creationId xmlns:a16="http://schemas.microsoft.com/office/drawing/2014/main" id="{9E4B49A3-80CA-CCB4-BB06-F847585E1686}"/>
              </a:ext>
            </a:extLst>
          </p:cNvPr>
          <p:cNvSpPr txBox="1"/>
          <p:nvPr/>
        </p:nvSpPr>
        <p:spPr>
          <a:xfrm>
            <a:off x="4300622" y="542179"/>
            <a:ext cx="7289799" cy="553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sz="2400" dirty="0"/>
              <a:t>Project Budget Three Years: $5,307,740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Funding: Grant, County &amp; ARPA</a:t>
            </a:r>
          </a:p>
          <a:p>
            <a:pPr marL="800100" lvl="1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$1,000,000 Bureau of Justice Grant: Innovations in Re-entry Initiative Building System Capacity and Testing Re-entry Strategies </a:t>
            </a:r>
          </a:p>
          <a:p>
            <a:pPr marL="1828800" lvl="3" indent="-3429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400" dirty="0"/>
              <a:t>Planning</a:t>
            </a:r>
          </a:p>
          <a:p>
            <a:pPr marL="1828800" lvl="3" indent="-3429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400" dirty="0"/>
              <a:t>Implementation</a:t>
            </a:r>
          </a:p>
          <a:p>
            <a:pPr marL="1828800" lvl="3" indent="-342900">
              <a:lnSpc>
                <a:spcPct val="90000"/>
              </a:lnSpc>
              <a:spcAft>
                <a:spcPts val="1800"/>
              </a:spcAft>
              <a:buFont typeface="Calibri" panose="020F0502020204030204" pitchFamily="34" charset="0"/>
              <a:buChar char="-"/>
            </a:pPr>
            <a:r>
              <a:rPr lang="en-US" sz="2400" dirty="0"/>
              <a:t>Evaluation</a:t>
            </a:r>
          </a:p>
          <a:p>
            <a:pPr marL="800100" lvl="1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$1,000,000 County Match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$3,307,740 ARPA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1" name="Graphic 58" descr="Money">
            <a:extLst>
              <a:ext uri="{FF2B5EF4-FFF2-40B4-BE49-F238E27FC236}">
                <a16:creationId xmlns:a16="http://schemas.microsoft.com/office/drawing/2014/main" id="{0D08EE0E-597E-032B-B3DF-9CDB06BC7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478" y="3429000"/>
            <a:ext cx="1720394" cy="172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9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4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1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34" y="-23989"/>
            <a:ext cx="6006192" cy="132490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E4B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Forward</a:t>
            </a:r>
          </a:p>
        </p:txBody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2E4B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DDB7E2-CF97-CF7F-A91D-E03ED8C92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" r="62241" b="1"/>
          <a:stretch/>
        </p:blipFill>
        <p:spPr>
          <a:xfrm rot="21600000">
            <a:off x="7523826" y="862763"/>
            <a:ext cx="3788081" cy="515114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5D3369-7545-0396-25D2-067812314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536750"/>
              </p:ext>
            </p:extLst>
          </p:nvPr>
        </p:nvGraphicFramePr>
        <p:xfrm>
          <a:off x="447472" y="1206229"/>
          <a:ext cx="6842674" cy="497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53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4">
      <a:dk1>
        <a:srgbClr val="434F5B"/>
      </a:dk1>
      <a:lt1>
        <a:sysClr val="window" lastClr="FFFFFF"/>
      </a:lt1>
      <a:dk2>
        <a:srgbClr val="800000"/>
      </a:dk2>
      <a:lt2>
        <a:srgbClr val="E7E6E6"/>
      </a:lt2>
      <a:accent1>
        <a:srgbClr val="5C6D7E"/>
      </a:accent1>
      <a:accent2>
        <a:srgbClr val="5C6D7E"/>
      </a:accent2>
      <a:accent3>
        <a:srgbClr val="AC956F"/>
      </a:accent3>
      <a:accent4>
        <a:srgbClr val="FFC000"/>
      </a:accent4>
      <a:accent5>
        <a:srgbClr val="DEDEE0"/>
      </a:accent5>
      <a:accent6>
        <a:srgbClr val="5C6D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2108a944-59a2-47fa-ad31-02a134c28b71" xsi:nil="true"/>
    <Folders xmlns="2108a944-59a2-47fa-ad31-02a134c28b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FF908A30A73D4CA78FB89C050A6F48" ma:contentTypeVersion="13" ma:contentTypeDescription="Create a new document." ma:contentTypeScope="" ma:versionID="4783a9a64395b9b11a0959125c9e1ee5">
  <xsd:schema xmlns:xsd="http://www.w3.org/2001/XMLSchema" xmlns:xs="http://www.w3.org/2001/XMLSchema" xmlns:p="http://schemas.microsoft.com/office/2006/metadata/properties" xmlns:ns2="2108a944-59a2-47fa-ad31-02a134c28b71" xmlns:ns3="bd11fb0c-b986-40e8-9838-48a666e4f5f7" targetNamespace="http://schemas.microsoft.com/office/2006/metadata/properties" ma:root="true" ma:fieldsID="6e414166a0b2a3711c33c6017a5eb860" ns2:_="" ns3:_="">
    <xsd:import namespace="2108a944-59a2-47fa-ad31-02a134c28b71"/>
    <xsd:import namespace="bd11fb0c-b986-40e8-9838-48a666e4f5f7"/>
    <xsd:element name="properties">
      <xsd:complexType>
        <xsd:sequence>
          <xsd:element name="documentManagement">
            <xsd:complexType>
              <xsd:all>
                <xsd:element ref="ns2:Fold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opic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8a944-59a2-47fa-ad31-02a134c28b71" elementFormDefault="qualified">
    <xsd:import namespace="http://schemas.microsoft.com/office/2006/documentManagement/types"/>
    <xsd:import namespace="http://schemas.microsoft.com/office/infopath/2007/PartnerControls"/>
    <xsd:element name="Folders" ma:index="8" nillable="true" ma:displayName="Folders" ma:format="Dropdown" ma:internalName="Folders">
      <xsd:simpleType>
        <xsd:restriction base="dms:Choice">
          <xsd:enumeration value="Budget - CJI"/>
          <xsd:enumeration value="CJAC Meeting"/>
          <xsd:enumeration value="Letterhead - CJAC"/>
          <xsd:enumeration value="Contracts"/>
          <xsd:enumeration value="Contract Invoices"/>
          <xsd:enumeration value="Contract Vendor Forms"/>
          <xsd:enumeration value="Template"/>
          <xsd:enumeration value="Data Sharing Agreements"/>
          <xsd:enumeration value="Expungement"/>
          <xsd:enumeration value="Facilities"/>
          <xsd:enumeration value="CODA Subcommittee"/>
          <xsd:enumeration value="Pretrial Work Group"/>
          <xsd:enumeration value="Policies"/>
          <xsd:enumeration value="Youth Work Group"/>
          <xsd:enumeration value="Logo - CJI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opic" ma:index="16" nillable="true" ma:displayName="Topic" ma:format="Dropdown" ma:internalName="Topic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1fb0c-b986-40e8-9838-48a666e4f5f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9A5335-4F57-4E72-84CB-EE66D40DB7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BF290D-3028-4EFE-A1B5-F4A80BC9D6B5}">
  <ds:schemaRefs>
    <ds:schemaRef ds:uri="ffaed977-ede5-4f28-a050-76afa48c3c4a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effe79d-f7c9-4a29-9318-b5210ec5ba33"/>
  </ds:schemaRefs>
</ds:datastoreItem>
</file>

<file path=customXml/itemProps3.xml><?xml version="1.0" encoding="utf-8"?>
<ds:datastoreItem xmlns:ds="http://schemas.openxmlformats.org/officeDocument/2006/customXml" ds:itemID="{E553C3EB-6520-4487-84FC-CC06CAF8A4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962</Words>
  <Application>Microsoft Office PowerPoint</Application>
  <PresentationFormat>Widescreen</PresentationFormat>
  <Paragraphs>254</Paragraphs>
  <Slides>26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JRRP provides a short-term location to wait for information, services, and referrals</vt:lpstr>
      <vt:lpstr>The Soft Opening</vt:lpstr>
      <vt:lpstr>PowerPoint Presentation</vt:lpstr>
      <vt:lpstr>PowerPoint Presentation</vt:lpstr>
      <vt:lpstr>Shelter Survey Results</vt:lpstr>
      <vt:lpstr>One of Many Wins</vt:lpstr>
      <vt:lpstr>PowerPoint Presentation</vt:lpstr>
      <vt:lpstr>Moving Forward</vt:lpstr>
      <vt:lpstr>PowerPoint Presentation</vt:lpstr>
      <vt:lpstr>Data Notes</vt:lpstr>
      <vt:lpstr>Data Notes</vt:lpstr>
      <vt:lpstr>General Statistics</vt:lpstr>
      <vt:lpstr>General Statistics</vt:lpstr>
      <vt:lpstr>Example Case: Sean</vt:lpstr>
      <vt:lpstr>Example Case: Sean</vt:lpstr>
      <vt:lpstr>Interactions by Selected Release Types</vt:lpstr>
      <vt:lpstr>Interactions by Selected Release Types</vt:lpstr>
      <vt:lpstr>JRRP Demographics</vt:lpstr>
      <vt:lpstr>PowerPoint Presentation</vt:lpstr>
      <vt:lpstr>When do qualifying releases happen?</vt:lpstr>
      <vt:lpstr>When do qualifying releases happen?</vt:lpstr>
      <vt:lpstr>Interactions by Service Provided</vt:lpstr>
      <vt:lpstr>Outcomes to be Tracked – BJA and ARPA</vt:lpstr>
      <vt:lpstr>Conclusion and 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Salt Lake County Jail Resource and Reentry Program (JRRP)</dc:title>
  <dc:creator>Brian Lohrke</dc:creator>
  <cp:lastModifiedBy>Tucker Samuelsen</cp:lastModifiedBy>
  <cp:revision>24</cp:revision>
  <cp:lastPrinted>2022-07-14T21:59:46Z</cp:lastPrinted>
  <dcterms:created xsi:type="dcterms:W3CDTF">2022-05-18T15:21:04Z</dcterms:created>
  <dcterms:modified xsi:type="dcterms:W3CDTF">2022-08-09T19:41:22Z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0x0101000FFF908A30A73D4CA78FB89C050A6F48</vt:lpwstr>
  </property>
</Properties>
</file>