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81" r:id="rId3"/>
    <p:sldId id="283" r:id="rId4"/>
    <p:sldId id="282" r:id="rId5"/>
    <p:sldId id="256" r:id="rId6"/>
    <p:sldId id="271" r:id="rId7"/>
    <p:sldId id="296" r:id="rId8"/>
    <p:sldId id="273" r:id="rId9"/>
    <p:sldId id="310" r:id="rId10"/>
    <p:sldId id="311" r:id="rId11"/>
    <p:sldId id="300" r:id="rId12"/>
    <p:sldId id="292" r:id="rId13"/>
    <p:sldId id="309" r:id="rId14"/>
    <p:sldId id="2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69634"/>
  </p:normalViewPr>
  <p:slideViewPr>
    <p:cSldViewPr snapToGrid="0" snapToObjects="1">
      <p:cViewPr varScale="1">
        <p:scale>
          <a:sx n="76" d="100"/>
          <a:sy n="76" d="100"/>
        </p:scale>
        <p:origin x="13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DCC26F-CF67-4275-B455-7E087486842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7A01C7A-A79C-4731-820A-AFDCA9F5611E}">
      <dgm:prSet/>
      <dgm:spPr/>
      <dgm:t>
        <a:bodyPr/>
        <a:lstStyle/>
        <a:p>
          <a:r>
            <a:rPr lang="en-US" dirty="0"/>
            <a:t>For individuals convicted in district court of sex offense committed as juvenile (except transfer):</a:t>
          </a:r>
        </a:p>
      </dgm:t>
    </dgm:pt>
    <dgm:pt modelId="{6CFE4F49-054E-43C9-9DA6-BFCF56A341AE}" type="parTrans" cxnId="{D0F515B6-AF4E-4A2D-8130-14EDFF983664}">
      <dgm:prSet/>
      <dgm:spPr/>
      <dgm:t>
        <a:bodyPr/>
        <a:lstStyle/>
        <a:p>
          <a:endParaRPr lang="en-US"/>
        </a:p>
      </dgm:t>
    </dgm:pt>
    <dgm:pt modelId="{6A8FF222-C460-49BD-82BD-B7CFA2805CBB}" type="sibTrans" cxnId="{D0F515B6-AF4E-4A2D-8130-14EDFF983664}">
      <dgm:prSet/>
      <dgm:spPr/>
      <dgm:t>
        <a:bodyPr/>
        <a:lstStyle/>
        <a:p>
          <a:endParaRPr lang="en-US"/>
        </a:p>
      </dgm:t>
    </dgm:pt>
    <dgm:pt modelId="{6173B438-3F89-41D6-AC8C-B234DAD14753}">
      <dgm:prSet/>
      <dgm:spPr/>
      <dgm:t>
        <a:bodyPr/>
        <a:lstStyle/>
        <a:p>
          <a:r>
            <a:rPr lang="en-US" dirty="0"/>
            <a:t>No registration</a:t>
          </a:r>
        </a:p>
      </dgm:t>
    </dgm:pt>
    <dgm:pt modelId="{4804E101-7863-4D80-B9A3-D304386C0367}" type="parTrans" cxnId="{0666C7F8-B408-4749-987B-32B1D974A14D}">
      <dgm:prSet/>
      <dgm:spPr/>
      <dgm:t>
        <a:bodyPr/>
        <a:lstStyle/>
        <a:p>
          <a:endParaRPr lang="en-US"/>
        </a:p>
      </dgm:t>
    </dgm:pt>
    <dgm:pt modelId="{9A0837BD-685A-4414-8257-0F4082A00FEF}" type="sibTrans" cxnId="{0666C7F8-B408-4749-987B-32B1D974A14D}">
      <dgm:prSet/>
      <dgm:spPr/>
      <dgm:t>
        <a:bodyPr/>
        <a:lstStyle/>
        <a:p>
          <a:endParaRPr lang="en-US"/>
        </a:p>
      </dgm:t>
    </dgm:pt>
    <dgm:pt modelId="{BE1D42EC-5A7B-4D57-AD12-1F2AB3267002}">
      <dgm:prSet/>
      <dgm:spPr/>
      <dgm:t>
        <a:bodyPr/>
        <a:lstStyle/>
        <a:p>
          <a:r>
            <a:rPr lang="en-US" dirty="0"/>
            <a:t>Presumptive probation unless facts stated on the record why incarceration necessary</a:t>
          </a:r>
        </a:p>
      </dgm:t>
    </dgm:pt>
    <dgm:pt modelId="{4679B498-D302-4BD5-AB44-3CDEE19656C0}" type="parTrans" cxnId="{D8A310FE-181B-411A-91EB-5848ADBC4732}">
      <dgm:prSet/>
      <dgm:spPr/>
      <dgm:t>
        <a:bodyPr/>
        <a:lstStyle/>
        <a:p>
          <a:endParaRPr lang="en-US"/>
        </a:p>
      </dgm:t>
    </dgm:pt>
    <dgm:pt modelId="{341CDC33-FA06-45F3-8BF3-99146F6EA1A6}" type="sibTrans" cxnId="{D8A310FE-181B-411A-91EB-5848ADBC4732}">
      <dgm:prSet/>
      <dgm:spPr/>
      <dgm:t>
        <a:bodyPr/>
        <a:lstStyle/>
        <a:p>
          <a:endParaRPr lang="en-US"/>
        </a:p>
      </dgm:t>
    </dgm:pt>
    <dgm:pt modelId="{FE372317-2318-4553-9786-2FA2221DBA83}">
      <dgm:prSet/>
      <dgm:spPr/>
      <dgm:t>
        <a:bodyPr/>
        <a:lstStyle/>
        <a:p>
          <a:r>
            <a:rPr lang="en-US" dirty="0"/>
            <a:t>Able to expunge conviction</a:t>
          </a:r>
        </a:p>
      </dgm:t>
    </dgm:pt>
    <dgm:pt modelId="{89D581E5-B885-4D62-B6FA-58ED6F849378}" type="parTrans" cxnId="{5A52978E-13D3-4171-B60A-6D8D072F6F3C}">
      <dgm:prSet/>
      <dgm:spPr/>
      <dgm:t>
        <a:bodyPr/>
        <a:lstStyle/>
        <a:p>
          <a:endParaRPr lang="en-US"/>
        </a:p>
      </dgm:t>
    </dgm:pt>
    <dgm:pt modelId="{76132F96-1090-4126-AFE4-C615C682FEC0}" type="sibTrans" cxnId="{5A52978E-13D3-4171-B60A-6D8D072F6F3C}">
      <dgm:prSet/>
      <dgm:spPr/>
      <dgm:t>
        <a:bodyPr/>
        <a:lstStyle/>
        <a:p>
          <a:endParaRPr lang="en-US"/>
        </a:p>
      </dgm:t>
    </dgm:pt>
    <dgm:pt modelId="{6B4D74D0-3DEC-4A6C-8A53-4C5D7C4CFD54}">
      <dgm:prSet/>
      <dgm:spPr/>
      <dgm:t>
        <a:bodyPr/>
        <a:lstStyle/>
        <a:p>
          <a:r>
            <a:rPr lang="en-US" dirty="0"/>
            <a:t>Does not apply to individuals convicted of sex offense after age 18</a:t>
          </a:r>
        </a:p>
      </dgm:t>
    </dgm:pt>
    <dgm:pt modelId="{DCB64CDE-F40F-4535-B0AF-D8F7B2CDD4D0}" type="parTrans" cxnId="{CD75B813-141A-4F1F-ABC2-638D7EBAFBE5}">
      <dgm:prSet/>
      <dgm:spPr/>
      <dgm:t>
        <a:bodyPr/>
        <a:lstStyle/>
        <a:p>
          <a:endParaRPr lang="en-US"/>
        </a:p>
      </dgm:t>
    </dgm:pt>
    <dgm:pt modelId="{E9C942EA-5835-453D-874D-28A5FDEAE499}" type="sibTrans" cxnId="{CD75B813-141A-4F1F-ABC2-638D7EBAFBE5}">
      <dgm:prSet/>
      <dgm:spPr/>
      <dgm:t>
        <a:bodyPr/>
        <a:lstStyle/>
        <a:p>
          <a:endParaRPr lang="en-US"/>
        </a:p>
      </dgm:t>
    </dgm:pt>
    <dgm:pt modelId="{ECD1B4C3-6E79-3942-B1B2-816BD1D1671C}" type="pres">
      <dgm:prSet presAssocID="{59DCC26F-CF67-4275-B455-7E0874868426}" presName="linear" presStyleCnt="0">
        <dgm:presLayoutVars>
          <dgm:animLvl val="lvl"/>
          <dgm:resizeHandles val="exact"/>
        </dgm:presLayoutVars>
      </dgm:prSet>
      <dgm:spPr/>
    </dgm:pt>
    <dgm:pt modelId="{DE567AFC-51D7-2C41-A33E-2B2AA4EBDBFA}" type="pres">
      <dgm:prSet presAssocID="{37A01C7A-A79C-4731-820A-AFDCA9F5611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B26BB8D-D3FD-2B43-BE80-4E051262DB1D}" type="pres">
      <dgm:prSet presAssocID="{37A01C7A-A79C-4731-820A-AFDCA9F5611E}" presName="childText" presStyleLbl="revTx" presStyleIdx="0" presStyleCnt="1">
        <dgm:presLayoutVars>
          <dgm:bulletEnabled val="1"/>
        </dgm:presLayoutVars>
      </dgm:prSet>
      <dgm:spPr/>
    </dgm:pt>
    <dgm:pt modelId="{8AF4540E-6CF0-294D-AE54-9A5658B2EDC4}" type="pres">
      <dgm:prSet presAssocID="{6B4D74D0-3DEC-4A6C-8A53-4C5D7C4CFD5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2894707-A648-0043-851D-5DFFD69001F0}" type="presOf" srcId="{6B4D74D0-3DEC-4A6C-8A53-4C5D7C4CFD54}" destId="{8AF4540E-6CF0-294D-AE54-9A5658B2EDC4}" srcOrd="0" destOrd="0" presId="urn:microsoft.com/office/officeart/2005/8/layout/vList2"/>
    <dgm:cxn modelId="{CD75B813-141A-4F1F-ABC2-638D7EBAFBE5}" srcId="{59DCC26F-CF67-4275-B455-7E0874868426}" destId="{6B4D74D0-3DEC-4A6C-8A53-4C5D7C4CFD54}" srcOrd="1" destOrd="0" parTransId="{DCB64CDE-F40F-4535-B0AF-D8F7B2CDD4D0}" sibTransId="{E9C942EA-5835-453D-874D-28A5FDEAE499}"/>
    <dgm:cxn modelId="{0127EA33-6D88-5642-995B-AD735FE41ABD}" type="presOf" srcId="{FE372317-2318-4553-9786-2FA2221DBA83}" destId="{FB26BB8D-D3FD-2B43-BE80-4E051262DB1D}" srcOrd="0" destOrd="2" presId="urn:microsoft.com/office/officeart/2005/8/layout/vList2"/>
    <dgm:cxn modelId="{849BC969-4290-BF41-BA34-E86391F18078}" type="presOf" srcId="{BE1D42EC-5A7B-4D57-AD12-1F2AB3267002}" destId="{FB26BB8D-D3FD-2B43-BE80-4E051262DB1D}" srcOrd="0" destOrd="1" presId="urn:microsoft.com/office/officeart/2005/8/layout/vList2"/>
    <dgm:cxn modelId="{C954B772-F41B-B64E-AC69-30B2AA850870}" type="presOf" srcId="{59DCC26F-CF67-4275-B455-7E0874868426}" destId="{ECD1B4C3-6E79-3942-B1B2-816BD1D1671C}" srcOrd="0" destOrd="0" presId="urn:microsoft.com/office/officeart/2005/8/layout/vList2"/>
    <dgm:cxn modelId="{5A52978E-13D3-4171-B60A-6D8D072F6F3C}" srcId="{37A01C7A-A79C-4731-820A-AFDCA9F5611E}" destId="{FE372317-2318-4553-9786-2FA2221DBA83}" srcOrd="2" destOrd="0" parTransId="{89D581E5-B885-4D62-B6FA-58ED6F849378}" sibTransId="{76132F96-1090-4126-AFE4-C615C682FEC0}"/>
    <dgm:cxn modelId="{D0F515B6-AF4E-4A2D-8130-14EDFF983664}" srcId="{59DCC26F-CF67-4275-B455-7E0874868426}" destId="{37A01C7A-A79C-4731-820A-AFDCA9F5611E}" srcOrd="0" destOrd="0" parTransId="{6CFE4F49-054E-43C9-9DA6-BFCF56A341AE}" sibTransId="{6A8FF222-C460-49BD-82BD-B7CFA2805CBB}"/>
    <dgm:cxn modelId="{76433EC5-C873-DB49-A25C-C66315220936}" type="presOf" srcId="{6173B438-3F89-41D6-AC8C-B234DAD14753}" destId="{FB26BB8D-D3FD-2B43-BE80-4E051262DB1D}" srcOrd="0" destOrd="0" presId="urn:microsoft.com/office/officeart/2005/8/layout/vList2"/>
    <dgm:cxn modelId="{1F5C58D4-F6BB-7D4A-BFD8-BC0F7C47BB44}" type="presOf" srcId="{37A01C7A-A79C-4731-820A-AFDCA9F5611E}" destId="{DE567AFC-51D7-2C41-A33E-2B2AA4EBDBFA}" srcOrd="0" destOrd="0" presId="urn:microsoft.com/office/officeart/2005/8/layout/vList2"/>
    <dgm:cxn modelId="{0666C7F8-B408-4749-987B-32B1D974A14D}" srcId="{37A01C7A-A79C-4731-820A-AFDCA9F5611E}" destId="{6173B438-3F89-41D6-AC8C-B234DAD14753}" srcOrd="0" destOrd="0" parTransId="{4804E101-7863-4D80-B9A3-D304386C0367}" sibTransId="{9A0837BD-685A-4414-8257-0F4082A00FEF}"/>
    <dgm:cxn modelId="{D8A310FE-181B-411A-91EB-5848ADBC4732}" srcId="{37A01C7A-A79C-4731-820A-AFDCA9F5611E}" destId="{BE1D42EC-5A7B-4D57-AD12-1F2AB3267002}" srcOrd="1" destOrd="0" parTransId="{4679B498-D302-4BD5-AB44-3CDEE19656C0}" sibTransId="{341CDC33-FA06-45F3-8BF3-99146F6EA1A6}"/>
    <dgm:cxn modelId="{34CB2212-7130-234F-B45D-A399E1634802}" type="presParOf" srcId="{ECD1B4C3-6E79-3942-B1B2-816BD1D1671C}" destId="{DE567AFC-51D7-2C41-A33E-2B2AA4EBDBFA}" srcOrd="0" destOrd="0" presId="urn:microsoft.com/office/officeart/2005/8/layout/vList2"/>
    <dgm:cxn modelId="{B4F9DE8E-43B1-B44A-9B83-5574C1FF67B4}" type="presParOf" srcId="{ECD1B4C3-6E79-3942-B1B2-816BD1D1671C}" destId="{FB26BB8D-D3FD-2B43-BE80-4E051262DB1D}" srcOrd="1" destOrd="0" presId="urn:microsoft.com/office/officeart/2005/8/layout/vList2"/>
    <dgm:cxn modelId="{A79BFB6B-3AB9-B844-B973-F1E83C1F025A}" type="presParOf" srcId="{ECD1B4C3-6E79-3942-B1B2-816BD1D1671C}" destId="{8AF4540E-6CF0-294D-AE54-9A5658B2EDC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67AFC-51D7-2C41-A33E-2B2AA4EBDBFA}">
      <dsp:nvSpPr>
        <dsp:cNvPr id="0" name=""/>
        <dsp:cNvSpPr/>
      </dsp:nvSpPr>
      <dsp:spPr>
        <a:xfrm>
          <a:off x="0" y="83798"/>
          <a:ext cx="6630174" cy="1814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For individuals convicted in district court of sex offense committed as juvenile (except transfer):</a:t>
          </a:r>
        </a:p>
      </dsp:txBody>
      <dsp:txXfrm>
        <a:off x="88585" y="172383"/>
        <a:ext cx="6453004" cy="1637500"/>
      </dsp:txXfrm>
    </dsp:sp>
    <dsp:sp modelId="{FB26BB8D-D3FD-2B43-BE80-4E051262DB1D}">
      <dsp:nvSpPr>
        <dsp:cNvPr id="0" name=""/>
        <dsp:cNvSpPr/>
      </dsp:nvSpPr>
      <dsp:spPr>
        <a:xfrm>
          <a:off x="0" y="1898468"/>
          <a:ext cx="6630174" cy="1707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508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No registration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Presumptive probation unless facts stated on the record why incarceration necessary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Able to expunge conviction</a:t>
          </a:r>
        </a:p>
      </dsp:txBody>
      <dsp:txXfrm>
        <a:off x="0" y="1898468"/>
        <a:ext cx="6630174" cy="1707750"/>
      </dsp:txXfrm>
    </dsp:sp>
    <dsp:sp modelId="{8AF4540E-6CF0-294D-AE54-9A5658B2EDC4}">
      <dsp:nvSpPr>
        <dsp:cNvPr id="0" name=""/>
        <dsp:cNvSpPr/>
      </dsp:nvSpPr>
      <dsp:spPr>
        <a:xfrm>
          <a:off x="0" y="3606219"/>
          <a:ext cx="6630174" cy="181467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Does not apply to individuals convicted of sex offense after age 18</a:t>
          </a:r>
        </a:p>
      </dsp:txBody>
      <dsp:txXfrm>
        <a:off x="88585" y="3694804"/>
        <a:ext cx="6453004" cy="163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21563-C193-AD4F-826F-046AA3ED8FCA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25125-AD84-154A-8119-66A3B031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11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774 bills filed</a:t>
            </a:r>
          </a:p>
          <a:p>
            <a:r>
              <a:rPr lang="en-US"/>
              <a:t>502 bills passed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56535-D8E7-416E-852C-7B2A21BEAE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71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Rep. Hollins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25125-AD84-154A-8119-66A3B031C5C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621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Sen.</a:t>
            </a:r>
            <a:r>
              <a:rPr lang="en-US" baseline="0" dirty="0"/>
              <a:t> Harper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56535-D8E7-416E-852C-7B2A21BEAEB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894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Rep.</a:t>
            </a:r>
            <a:r>
              <a:rPr lang="en-US" baseline="0" dirty="0"/>
              <a:t> Snow</a:t>
            </a:r>
          </a:p>
          <a:p>
            <a:r>
              <a:rPr lang="en-US" baseline="0" dirty="0"/>
              <a:t>Link to comparison between old and new statute</a:t>
            </a:r>
          </a:p>
          <a:p>
            <a:r>
              <a:rPr lang="en-US" dirty="0"/>
              <a:t>https://</a:t>
            </a:r>
            <a:r>
              <a:rPr lang="en-US" dirty="0" err="1"/>
              <a:t>le.utah.gov</a:t>
            </a:r>
            <a:r>
              <a:rPr lang="en-US"/>
              <a:t>/lrgc/Recodification/ComparisonOldNew.pdf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56535-D8E7-416E-852C-7B2A21BEAE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03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Sen. </a:t>
            </a:r>
            <a:r>
              <a:rPr lang="en-US" err="1"/>
              <a:t>McCay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56535-D8E7-416E-852C-7B2A21BEAE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16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Senator Thatcher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56535-D8E7-416E-852C-7B2A21BEAE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5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Rep. </a:t>
            </a:r>
            <a:r>
              <a:rPr lang="en-US" err="1"/>
              <a:t>Judkins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56535-D8E7-416E-852C-7B2A21BEA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01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56535-D8E7-416E-852C-7B2A21BEA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86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25125-AD84-154A-8119-66A3B031C5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83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Rep. Snow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25125-AD84-154A-8119-66A3B031C5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06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Rep. Hall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56535-D8E7-416E-852C-7B2A21BEA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7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Sen. Thatcher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56535-D8E7-416E-852C-7B2A21BEAEB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731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Rep. Watkins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56535-D8E7-416E-852C-7B2A21BEAEB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 Snow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25125-AD84-154A-8119-66A3B031C5C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8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D6A1D-EF9F-C945-A284-BCBB25826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A2B5-A3A5-9A4B-8688-525ED4C97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58901-1AC0-A14E-9EB1-FFFBBA46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6FDB-8E27-2148-9016-30F6B52B8D6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23477-5FF1-E64B-A135-747ECA5AD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9DD03-928E-2444-8B78-7715A00FE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00E2-05BC-B84A-AB9F-8A444480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9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1A98-0B8A-F740-AB79-01217A20B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6EA855-6ED7-1D42-874D-E7AE3BF04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C50FA-EF39-7849-808C-8DB586887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6FDB-8E27-2148-9016-30F6B52B8D6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26063-E2DA-6B4E-BCF6-742F55D05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A5012-EB55-0549-856D-BC1217D7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00E2-05BC-B84A-AB9F-8A444480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1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093D96-09A4-FB4D-94A5-89155DF81B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40787-B359-FD44-9681-D850E519C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CF25D-FA23-144B-9BFF-B5FC2693C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6FDB-8E27-2148-9016-30F6B52B8D6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A2CB6-4E23-4649-B6E7-CAEDF46AE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10A12-E544-764E-85DB-BC4890037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00E2-05BC-B84A-AB9F-8A444480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EF43C-7C15-E849-A553-067542BF7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9F92D-CCE9-7F4A-B11A-8134714D0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ADA0B-D4DC-CE42-8286-2C84A89E0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6FDB-8E27-2148-9016-30F6B52B8D6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B85CB-8EB6-2F41-907B-E17C9E9C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F1895-2324-2E44-8635-50C9CE28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00E2-05BC-B84A-AB9F-8A444480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5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2A3D7-AA1F-C54F-9454-7B7B9656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03DED-726C-DB41-8F7A-9D47D0FC6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F2D91-CF95-4F4E-B954-40B91280D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6FDB-8E27-2148-9016-30F6B52B8D6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9A6FC-0110-064C-AA37-EF6C1C26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EE10F-B61A-EA40-99A8-3EF4BD5C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00E2-05BC-B84A-AB9F-8A444480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1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96CD5-C94B-594B-9E41-8ED099EFF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D2628-C422-C24E-B92C-763B475908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37953-3396-714F-A03D-173D01846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2CF2E-7F1E-CB4D-83D2-FE8274CD1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6FDB-8E27-2148-9016-30F6B52B8D6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1861C-167D-164E-98C5-5E7206766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31E7E-BA6A-0F4E-B579-B796C2DE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00E2-05BC-B84A-AB9F-8A444480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0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0B165-E645-D942-974B-4C0BA092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DD698-F424-CA45-8B53-1E889CC71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D6F0B-92A6-1E48-9EE7-760A0A355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02605C-BEB2-D743-9B74-0C79E475F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178733-D174-C741-837B-C48F339970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87D1E4-E81E-564E-B1B9-36ACD062A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6FDB-8E27-2148-9016-30F6B52B8D6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63645C-59B3-A24F-9546-BB7CC52B4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E74D90-02E6-A249-819A-8AF711246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00E2-05BC-B84A-AB9F-8A444480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3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2013-3C2C-7646-9602-17C08C146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11B093-6A18-CD4F-BA73-DDB16DDC7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6FDB-8E27-2148-9016-30F6B52B8D6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8C78E-E08F-B146-89C8-B220EC054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896849-FCFD-BC4F-AB4B-D66A3775F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00E2-05BC-B84A-AB9F-8A444480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69A5B1-5612-E345-9997-4E2D475FB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6FDB-8E27-2148-9016-30F6B52B8D6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14EE8E-0B6C-3B47-9745-14E4E7EB8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C7255-900C-7841-BFAE-595AD2DEC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00E2-05BC-B84A-AB9F-8A444480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4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380E3-67D4-9E4F-847B-27A4A0C30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07E9F-2472-354C-BF1F-9BB54FB60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F6E3E-955A-C642-AE12-15E89D5B1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618CB-EFA3-8C4B-8BCD-9F39C6DA5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6FDB-8E27-2148-9016-30F6B52B8D6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271AC-81A3-8C45-8B8F-D6B81B6CA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0E1E9-34F9-9242-B10C-1978544E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00E2-05BC-B84A-AB9F-8A444480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6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1FD3E-C8F5-6B4E-B974-7A5FB179B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8B720E-F185-F940-8F2B-70ED49AD8A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F6E29-2BEC-CA4B-ACDD-8409C8CD7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F9B38-AD19-D84F-BD00-A0E19FE44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6FDB-8E27-2148-9016-30F6B52B8D6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09CE9-2063-5840-8775-ADCBC339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3589E-ACEC-D143-9E91-57D50576E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200E2-05BC-B84A-AB9F-8A444480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7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9DCB45-F715-8347-A0FE-BD3765AA7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B78DE-7696-4243-B58E-18FBDA8E5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CEF20-49FA-C148-A023-B8FFD230CF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46FDB-8E27-2148-9016-30F6B52B8D6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E7D3B-6477-5543-9BF6-BA8B91285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5530B-1DC5-4A4C-B651-0B8154F8C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200E2-05BC-B84A-AB9F-8A444480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2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sltrib.com/news/education/2021/02/16/incarcerated-youths-utah/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6484" y="4019529"/>
            <a:ext cx="747522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dirty="0">
                <a:solidFill>
                  <a:srgbClr val="334E56"/>
                </a:solidFill>
              </a:rPr>
              <a:t>Legislative Update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5" r="2" b="10724"/>
          <a:stretch/>
        </p:blipFill>
        <p:spPr>
          <a:xfrm>
            <a:off x="1706880" y="256540"/>
            <a:ext cx="8778240" cy="376427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BF90D53-B1D3-4942-B676-9A8610642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998" y="5791200"/>
            <a:ext cx="1186002" cy="686344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F40CA1F2-2C64-F342-A2D2-6AEE86B2F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094" y="4020816"/>
            <a:ext cx="9144000" cy="165576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Juvenile Justice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1AE7E-8D74-C247-970E-224DCD703EA2}"/>
              </a:ext>
            </a:extLst>
          </p:cNvPr>
          <p:cNvSpPr txBox="1"/>
          <p:nvPr/>
        </p:nvSpPr>
        <p:spPr>
          <a:xfrm>
            <a:off x="1706880" y="5791200"/>
            <a:ext cx="5090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Pamela </a:t>
            </a:r>
            <a:r>
              <a:rPr lang="en-US" dirty="0" err="1"/>
              <a:t>Vickrey</a:t>
            </a:r>
            <a:endParaRPr lang="en-US"/>
          </a:p>
          <a:p>
            <a:r>
              <a:rPr lang="en-US"/>
              <a:t>Executive Director Utah Juvenile Defender Attorneys</a:t>
            </a:r>
          </a:p>
        </p:txBody>
      </p:sp>
    </p:spTree>
    <p:extLst>
      <p:ext uri="{BB962C8B-B14F-4D97-AF65-F5344CB8AC3E}">
        <p14:creationId xmlns:p14="http://schemas.microsoft.com/office/powerpoint/2010/main" val="366537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6DC7606E-57C9-094D-B190-5C0D30658F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2" t="6796" r="8401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4096FF-5876-6F43-B1DD-05AD31B5D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56" y="354331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 dirty="0"/>
              <a:t>HB345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F95713-7A95-FC45-89BF-786E2F969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83" y="1630660"/>
            <a:ext cx="4398068" cy="4671286"/>
          </a:xfrm>
        </p:spPr>
        <p:txBody>
          <a:bodyPr anchor="t">
            <a:normAutofit fontScale="25000" lnSpcReduction="20000"/>
          </a:bodyPr>
          <a:lstStyle/>
          <a:p>
            <a:r>
              <a:rPr lang="en-US" sz="7200" dirty="0"/>
              <a:t>Goal </a:t>
            </a:r>
          </a:p>
          <a:p>
            <a:pPr lvl="1"/>
            <a:r>
              <a:rPr lang="en-US" sz="7200" dirty="0"/>
              <a:t>To make mandatory what is included in training</a:t>
            </a:r>
          </a:p>
          <a:p>
            <a:pPr lvl="1"/>
            <a:r>
              <a:rPr lang="en-US" sz="7200" dirty="0"/>
              <a:t>Schools with SROs must collect data</a:t>
            </a:r>
          </a:p>
          <a:p>
            <a:pPr lvl="1"/>
            <a:r>
              <a:rPr lang="en-US" sz="7200" dirty="0"/>
              <a:t>Prohibit SROS in elementary schools</a:t>
            </a:r>
          </a:p>
          <a:p>
            <a:pPr lvl="1"/>
            <a:endParaRPr lang="en-US" sz="7200" dirty="0"/>
          </a:p>
          <a:p>
            <a:r>
              <a:rPr lang="en-US" sz="7200" dirty="0"/>
              <a:t>Outcome </a:t>
            </a:r>
          </a:p>
          <a:p>
            <a:pPr lvl="1"/>
            <a:r>
              <a:rPr lang="en-US" sz="7200" dirty="0"/>
              <a:t>Adds to training school personnel</a:t>
            </a:r>
          </a:p>
          <a:p>
            <a:pPr lvl="1"/>
            <a:r>
              <a:rPr lang="en-US" sz="7200" dirty="0"/>
              <a:t>Adds to training:</a:t>
            </a:r>
          </a:p>
          <a:p>
            <a:pPr lvl="2"/>
            <a:r>
              <a:rPr lang="en-US" sz="7200" dirty="0"/>
              <a:t>Developing and supporting successful relationships with students</a:t>
            </a:r>
          </a:p>
          <a:p>
            <a:pPr lvl="2"/>
            <a:r>
              <a:rPr lang="en-US" sz="7200" dirty="0"/>
              <a:t>Legal parameters of searching and questioning students on school property</a:t>
            </a:r>
          </a:p>
          <a:p>
            <a:pPr lvl="2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6330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SB 90 – Child Welfare Amendments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/>
              <a:t>Clarifies training needed for case worker</a:t>
            </a:r>
          </a:p>
          <a:p>
            <a:r>
              <a:rPr lang="en-US" dirty="0"/>
              <a:t>Prohibits court from receiving unsubstantiated DCFS reports in divorce/custody proceeding</a:t>
            </a:r>
          </a:p>
          <a:p>
            <a:r>
              <a:rPr lang="en-US" dirty="0"/>
              <a:t>Creates requirements when near fatality occurs</a:t>
            </a:r>
          </a:p>
          <a:p>
            <a:r>
              <a:rPr lang="en-US" dirty="0"/>
              <a:t>Cannot expunge adjudication for neglect, abuse, dependency or termination</a:t>
            </a:r>
          </a:p>
          <a:p>
            <a:r>
              <a:rPr lang="en-US" dirty="0"/>
              <a:t>Cannot seal juvenile records on MIS/LIS unless substantiated or stipulation</a:t>
            </a:r>
          </a:p>
        </p:txBody>
      </p:sp>
    </p:spTree>
    <p:extLst>
      <p:ext uri="{BB962C8B-B14F-4D97-AF65-F5344CB8AC3E}">
        <p14:creationId xmlns:p14="http://schemas.microsoft.com/office/powerpoint/2010/main" val="372406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 285 – Juvenile Recodification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Recodifies juvenile code</a:t>
            </a:r>
          </a:p>
          <a:p>
            <a:r>
              <a:rPr lang="en-US" dirty="0"/>
              <a:t>Section 80 created</a:t>
            </a:r>
          </a:p>
        </p:txBody>
      </p:sp>
      <p:pic>
        <p:nvPicPr>
          <p:cNvPr id="8194" name="Picture 2" descr="C:\Users\monicadiaz\AppData\Local\Microsoft\Windows\INetCache\IE\8KKMOCHH\20171024-stravato-texas-juvenile-justice-3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7477"/>
            <a:ext cx="4038600" cy="269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194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SB 219 – Truancy Enforcement Moratorium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76401"/>
            <a:ext cx="4038600" cy="36877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/>
              <a:t>Suspends truancy/comp </a:t>
            </a:r>
            <a:r>
              <a:rPr lang="en-US" sz="3600" err="1"/>
              <a:t>ed</a:t>
            </a:r>
            <a:r>
              <a:rPr lang="en-US" sz="3600"/>
              <a:t> criminalization until June 1, 2022</a:t>
            </a:r>
          </a:p>
        </p:txBody>
      </p:sp>
      <p:pic>
        <p:nvPicPr>
          <p:cNvPr id="7170" name="Picture 2" descr="C:\Users\monicadiaz\AppData\Local\Microsoft\Windows\INetCache\IE\1TZV0VQV\truancy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2456656"/>
            <a:ext cx="3981450" cy="28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958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SB 51 – Gang/Group Enhancement Amendments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Increases number of people from 2 to 3 that can be considered a group</a:t>
            </a:r>
          </a:p>
          <a:p>
            <a:r>
              <a:rPr lang="en-US"/>
              <a:t>Changes offenses that can be enhanced</a:t>
            </a:r>
          </a:p>
          <a:p>
            <a:r>
              <a:rPr lang="en-US"/>
              <a:t>Changes penalty for some enhanced offenses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85415"/>
            <a:ext cx="4038600" cy="1955532"/>
          </a:xfrm>
        </p:spPr>
      </p:pic>
    </p:spTree>
    <p:extLst>
      <p:ext uri="{BB962C8B-B14F-4D97-AF65-F5344CB8AC3E}">
        <p14:creationId xmlns:p14="http://schemas.microsoft.com/office/powerpoint/2010/main" val="995074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/>
              <a:t>HB 158 – Juvenile Interrogation Amendments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/>
              <a:t>Requires a child (under 18) subject to interrogation:</a:t>
            </a:r>
          </a:p>
          <a:p>
            <a:pPr lvl="1"/>
            <a:r>
              <a:rPr lang="en-US" sz="1800"/>
              <a:t>Be informed of constitutional rights</a:t>
            </a:r>
          </a:p>
          <a:p>
            <a:pPr lvl="1"/>
            <a:r>
              <a:rPr lang="en-US" sz="1800"/>
              <a:t>Have a parent or friendly adult present for interrogation</a:t>
            </a:r>
          </a:p>
          <a:p>
            <a:pPr lvl="1"/>
            <a:r>
              <a:rPr lang="en-US" sz="1800"/>
              <a:t>Parent/friendly adult consent to interrogation</a:t>
            </a:r>
          </a:p>
        </p:txBody>
      </p:sp>
    </p:spTree>
    <p:extLst>
      <p:ext uri="{BB962C8B-B14F-4D97-AF65-F5344CB8AC3E}">
        <p14:creationId xmlns:p14="http://schemas.microsoft.com/office/powerpoint/2010/main" val="3726558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Juvenile Interrogation Amendments Cont.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981201"/>
            <a:ext cx="8229600" cy="4525963"/>
          </a:xfrm>
        </p:spPr>
        <p:txBody>
          <a:bodyPr/>
          <a:lstStyle/>
          <a:p>
            <a:r>
              <a:rPr lang="en-US"/>
              <a:t>Exceptions to parent/friendly adults:</a:t>
            </a:r>
          </a:p>
          <a:p>
            <a:pPr lvl="1"/>
            <a:r>
              <a:rPr lang="en-US"/>
              <a:t>Emancipation</a:t>
            </a:r>
          </a:p>
          <a:p>
            <a:pPr lvl="1"/>
            <a:r>
              <a:rPr lang="en-US"/>
              <a:t>Misrepresented age and reliance on misrepresentation</a:t>
            </a:r>
          </a:p>
          <a:p>
            <a:pPr lvl="1"/>
            <a:r>
              <a:rPr lang="en-US"/>
              <a:t>Reasonable efforts to contact parent and no contact within 1 hour</a:t>
            </a:r>
          </a:p>
        </p:txBody>
      </p:sp>
    </p:spTree>
    <p:extLst>
      <p:ext uri="{BB962C8B-B14F-4D97-AF65-F5344CB8AC3E}">
        <p14:creationId xmlns:p14="http://schemas.microsoft.com/office/powerpoint/2010/main" val="2950286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Juvenile Interrogation Amendments Cont.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If a minor (25 and under) is interrogated in a youth facility or a child (under 18) in a youth facility/jail must have:</a:t>
            </a:r>
          </a:p>
          <a:p>
            <a:pPr lvl="1"/>
            <a:r>
              <a:rPr lang="en-US" sz="1800"/>
              <a:t>Meaningful opportunity to consult with counsel</a:t>
            </a:r>
          </a:p>
          <a:p>
            <a:pPr lvl="1"/>
            <a:r>
              <a:rPr lang="en-US" sz="1800"/>
              <a:t>Counsel present for interrogation</a:t>
            </a:r>
          </a:p>
          <a:p>
            <a:pPr lvl="1"/>
            <a:endParaRPr lang="en-US" sz="180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2" r="21901" b="-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03283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20D543-DA8D-634C-8693-9B002DCC4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HB410 –     Passed    but not Enrolled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E4EC8D-5455-A04B-826D-20640425A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0" y="2438400"/>
            <a:ext cx="4944151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/>
              <a:t>Requires that a youth that is being tried as an adult be held in a juvenile detention facility and if they are committed to prison, they be housed in a juvenile facility until the age of 21, unless a safety or security risk exists. Current law is 18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/>
              <a:t>Clean up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500"/>
              <a:t>Ensures that the presumptive Length of Stay guidelines do not apply for a secure care commitment or parole for any offense that involves loss of life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500"/>
              <a:t>Youth aging out of JJS with a sex specific offense must register as a sex offender. When we created an extended jurisdiction option last year, we did not adjust for those youth that age out under this extension (25). 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/>
          </a:p>
        </p:txBody>
      </p:sp>
      <p:sp>
        <p:nvSpPr>
          <p:cNvPr id="1030" name="Rectangle 136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History of the Juvenile Justice System — SmallasaGiant.com">
            <a:extLst>
              <a:ext uri="{FF2B5EF4-FFF2-40B4-BE49-F238E27FC236}">
                <a16:creationId xmlns:a16="http://schemas.microsoft.com/office/drawing/2014/main" id="{873D8EEB-4DA7-6E4B-8479-7897E9D51D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709" y="2202200"/>
            <a:ext cx="4475531" cy="24503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9A8464F5-DB45-0C42-997A-6F4E84170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1" y="1653400"/>
            <a:ext cx="665843" cy="548800"/>
          </a:xfrm>
          <a:prstGeom prst="rect">
            <a:avLst/>
          </a:prstGeom>
        </p:spPr>
      </p:pic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93CEB131-CD80-8446-B851-2B888D7F1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583" y="730750"/>
            <a:ext cx="472575" cy="33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43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629266"/>
            <a:ext cx="510235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HB 67 – Juvenile Sentencing Amendments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9224" y="2438400"/>
            <a:ext cx="5102351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Clarifies that a secure care commitment does not end when a criminal sentence is imposed</a:t>
            </a:r>
          </a:p>
          <a:p>
            <a:pPr marL="0"/>
            <a:endParaRPr lang="en-US" sz="2000"/>
          </a:p>
          <a:p>
            <a:r>
              <a:rPr lang="en-US" sz="2000"/>
              <a:t>Allows a jail or prison sentence to be served in secure care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0112" y="0"/>
            <a:ext cx="5961888" cy="6858000"/>
          </a:xfrm>
          <a:prstGeom prst="rect">
            <a:avLst/>
          </a:prstGeom>
          <a:solidFill>
            <a:srgbClr val="354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484633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4945"/>
            <a:ext cx="2322576" cy="2322576"/>
          </a:xfrm>
          <a:prstGeom prst="rect">
            <a:avLst/>
          </a:prstGeom>
        </p:spPr>
      </p:pic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39D6C490-0229-4573-9696-B73E5B3A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3511296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168" y="4432846"/>
            <a:ext cx="4206240" cy="9001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18790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5">
            <a:extLst>
              <a:ext uri="{FF2B5EF4-FFF2-40B4-BE49-F238E27FC236}">
                <a16:creationId xmlns:a16="http://schemas.microsoft.com/office/drawing/2014/main" id="{7D144591-E9E9-4209-8701-3BB48A917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084" y="547712"/>
            <a:ext cx="3337715" cy="5577367"/>
          </a:xfrm>
        </p:spPr>
        <p:txBody>
          <a:bodyPr>
            <a:normAutofit/>
          </a:bodyPr>
          <a:lstStyle/>
          <a:p>
            <a:r>
              <a:rPr lang="en-US" dirty="0"/>
              <a:t>SB 50 – Juvenile Offender Penalty Amendments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CE39A3-AAB6-4950-A2C8-0A7D0DF4B2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525075"/>
              </p:ext>
            </p:extLst>
          </p:nvPr>
        </p:nvGraphicFramePr>
        <p:xfrm>
          <a:off x="838200" y="620392"/>
          <a:ext cx="6630174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6311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nicadiaz\AppData\Local\Microsoft\Windows\INetCache\IE\Z1NPVY60\520px-Drug_Test[1]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9" r="-1" b="3927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HB 73 – Drug Testing Amendments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1600" dirty="0"/>
              <a:t>Judge, DCFS, or GAL may not require an individual to drug test by means of hair or fingernail tests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020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28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Arc 30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F5A9A8-39D1-1F42-A0CB-22ACFF733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542" y="486184"/>
            <a:ext cx="736399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HB279 </a:t>
            </a:r>
          </a:p>
        </p:txBody>
      </p:sp>
      <p:pic>
        <p:nvPicPr>
          <p:cNvPr id="12" name="Picture 11" descr="A picture containing table, accessory&#10;&#10;Description automatically generated">
            <a:extLst>
              <a:ext uri="{FF2B5EF4-FFF2-40B4-BE49-F238E27FC236}">
                <a16:creationId xmlns:a16="http://schemas.microsoft.com/office/drawing/2014/main" id="{F2983F8F-3C86-C34C-AA30-8E18555304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7" b="-7"/>
          <a:stretch/>
        </p:blipFill>
        <p:spPr>
          <a:xfrm>
            <a:off x="581526" y="258142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10" name="Content Placeholder 9" descr="Text, background pattern&#10;&#10;Description automatically generated">
            <a:extLst>
              <a:ext uri="{FF2B5EF4-FFF2-40B4-BE49-F238E27FC236}">
                <a16:creationId xmlns:a16="http://schemas.microsoft.com/office/drawing/2014/main" id="{8574F308-0B65-C94B-B1F8-6F5C55D38D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r="3" b="3"/>
          <a:stretch/>
        </p:blipFill>
        <p:spPr>
          <a:xfrm>
            <a:off x="581526" y="3486449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8DFA7-FE85-B847-9277-8578072D0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84542" y="1946684"/>
            <a:ext cx="736399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2000" dirty="0"/>
              <a:t>Enables youth attending school in JJS Secure Care Facilities to qualify for concurrent enrollment credits</a:t>
            </a:r>
          </a:p>
          <a:p>
            <a:pPr lvl="0"/>
            <a:r>
              <a:rPr lang="en-US" sz="2000" dirty="0"/>
              <a:t>Creates the Dixie State Higher Education for Incarcerated Youth Program</a:t>
            </a:r>
          </a:p>
          <a:p>
            <a:pPr lvl="0"/>
            <a:r>
              <a:rPr lang="en-US" sz="2000" dirty="0"/>
              <a:t>Provides an option for incarcerated youth to participate in higher education courses through virtual learning through DSU</a:t>
            </a:r>
          </a:p>
          <a:p>
            <a:pPr lvl="0"/>
            <a:r>
              <a:rPr lang="en-US" sz="2000" dirty="0"/>
              <a:t>Creates a pathway for incarcerated youth to receive certificates, Associates, or Bachelor’s degrees through DSU</a:t>
            </a:r>
          </a:p>
          <a:p>
            <a:pPr lvl="0"/>
            <a:r>
              <a:rPr lang="en-US" sz="2000" dirty="0"/>
              <a:t>Provides on going funding to DSU to administer the program and fund youth</a:t>
            </a:r>
          </a:p>
          <a:p>
            <a:pPr lvl="0"/>
            <a:r>
              <a:rPr lang="en-US" sz="2000" dirty="0">
                <a:hlinkClick r:id="rId5"/>
              </a:rPr>
              <a:t>https://www.sltrib.com/news/education/2021/02/16/incarcerated-youths-utah/</a:t>
            </a:r>
            <a:endParaRPr lang="en-US" sz="2000" dirty="0"/>
          </a:p>
          <a:p>
            <a:pPr lvl="0"/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3098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692</Words>
  <Application>Microsoft Office PowerPoint</Application>
  <PresentationFormat>Widescreen</PresentationFormat>
  <Paragraphs>99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Legislative Update</vt:lpstr>
      <vt:lpstr>HB 158 – Juvenile Interrogation Amendments</vt:lpstr>
      <vt:lpstr>Juvenile Interrogation Amendments Cont.</vt:lpstr>
      <vt:lpstr>Juvenile Interrogation Amendments Cont.</vt:lpstr>
      <vt:lpstr>HB410 –     Passed    but not Enrolled</vt:lpstr>
      <vt:lpstr>HB 67 – Juvenile Sentencing Amendments</vt:lpstr>
      <vt:lpstr>SB 50 – Juvenile Offender Penalty Amendments</vt:lpstr>
      <vt:lpstr>HB 73 – Drug Testing Amendments</vt:lpstr>
      <vt:lpstr>HB279 </vt:lpstr>
      <vt:lpstr>HB345</vt:lpstr>
      <vt:lpstr>SB 90 – Child Welfare Amendments</vt:lpstr>
      <vt:lpstr>HB 285 – Juvenile Recodification</vt:lpstr>
      <vt:lpstr>SB 219 – Truancy Enforcement Moratorium</vt:lpstr>
      <vt:lpstr>SB 51 – Gang/Group Enhancement Amendments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Legislative Update</dc:title>
  <dc:creator>Pam Vickrey</dc:creator>
  <cp:lastModifiedBy>Tucker Samuelsen</cp:lastModifiedBy>
  <cp:revision>12</cp:revision>
  <dcterms:created xsi:type="dcterms:W3CDTF">2021-04-14T15:15:43Z</dcterms:created>
  <dcterms:modified xsi:type="dcterms:W3CDTF">2021-04-14T18:39:03Z</dcterms:modified>
</cp:coreProperties>
</file>