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357" r:id="rId5"/>
    <p:sldId id="257" r:id="rId6"/>
    <p:sldId id="525" r:id="rId7"/>
    <p:sldId id="530" r:id="rId8"/>
    <p:sldId id="413" r:id="rId9"/>
    <p:sldId id="460" r:id="rId10"/>
    <p:sldId id="503" r:id="rId11"/>
    <p:sldId id="485" r:id="rId12"/>
    <p:sldId id="383" r:id="rId13"/>
    <p:sldId id="456" r:id="rId14"/>
    <p:sldId id="484" r:id="rId15"/>
    <p:sldId id="497" r:id="rId16"/>
    <p:sldId id="492" r:id="rId17"/>
    <p:sldId id="273" r:id="rId18"/>
    <p:sldId id="275" r:id="rId19"/>
    <p:sldId id="276" r:id="rId20"/>
    <p:sldId id="532" r:id="rId21"/>
    <p:sldId id="340" r:id="rId22"/>
    <p:sldId id="286" r:id="rId23"/>
    <p:sldId id="375" r:id="rId24"/>
    <p:sldId id="491" r:id="rId25"/>
    <p:sldId id="547" r:id="rId26"/>
  </p:sldIdLst>
  <p:sldSz cx="9144000" cy="6858000" type="screen4x3"/>
  <p:notesSz cx="6950075" cy="9236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ffrey Eason" initials="JE" lastIdx="2" clrIdx="0">
    <p:extLst>
      <p:ext uri="{19B8F6BF-5375-455C-9EA6-DF929625EA0E}">
        <p15:presenceInfo xmlns:p15="http://schemas.microsoft.com/office/powerpoint/2012/main" userId="S::JEason@slco.org::980a5fc9-d3cf-44fc-b51f-29c9328e321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  <a:srgbClr val="8B1E41"/>
    <a:srgbClr val="CA9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599" autoAdjust="0"/>
    <p:restoredTop sz="80024" autoAdjust="0"/>
  </p:normalViewPr>
  <p:slideViewPr>
    <p:cSldViewPr snapToGrid="0" snapToObjects="1">
      <p:cViewPr varScale="1">
        <p:scale>
          <a:sx n="101" d="100"/>
          <a:sy n="101" d="100"/>
        </p:scale>
        <p:origin x="1512" y="114"/>
      </p:cViewPr>
      <p:guideLst>
        <p:guide orient="horz" pos="2160"/>
        <p:guide pos="2904"/>
      </p:guideLst>
    </p:cSldViewPr>
  </p:slideViewPr>
  <p:outlineViewPr>
    <p:cViewPr>
      <p:scale>
        <a:sx n="33" d="100"/>
        <a:sy n="33" d="100"/>
      </p:scale>
      <p:origin x="0" y="-1078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85" d="100"/>
          <a:sy n="85" d="100"/>
        </p:scale>
        <p:origin x="247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A1A4853-E304-48EB-A540-2AB0255EED5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2"/>
            <a:ext cx="3011012" cy="463391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B4027C-EBCC-4F63-A747-103E86AA6A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37477" y="2"/>
            <a:ext cx="3011012" cy="463391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fld id="{C8DF7662-9E73-4FC8-8FF6-1B24C3B9CEF3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1FA172-B4D6-491F-855E-47ED7EC65E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686"/>
            <a:ext cx="3011012" cy="463391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F74AA7-F4BC-4423-9BA8-51181FF0506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37477" y="8772686"/>
            <a:ext cx="3011012" cy="463391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fld id="{AED83F17-F434-42E3-BF42-70569C6CF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7224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1699" cy="463408"/>
          </a:xfrm>
          <a:prstGeom prst="rect">
            <a:avLst/>
          </a:prstGeom>
        </p:spPr>
        <p:txBody>
          <a:bodyPr vert="horz" lIns="92474" tIns="46236" rIns="92474" bIns="4623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71" y="0"/>
            <a:ext cx="3011699" cy="463408"/>
          </a:xfrm>
          <a:prstGeom prst="rect">
            <a:avLst/>
          </a:prstGeom>
        </p:spPr>
        <p:txBody>
          <a:bodyPr vert="horz" lIns="92474" tIns="46236" rIns="92474" bIns="46236" rtlCol="0"/>
          <a:lstStyle>
            <a:lvl1pPr algn="r">
              <a:defRPr sz="1200"/>
            </a:lvl1pPr>
          </a:lstStyle>
          <a:p>
            <a:fld id="{57BD37CE-1BCA-47AB-BDAB-EA85FFB2B2D3}" type="datetimeFigureOut">
              <a:rPr lang="en-US" smtClean="0"/>
              <a:t>8/11/2020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74" tIns="46236" rIns="92474" bIns="4623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5"/>
            <a:ext cx="5560060" cy="3636705"/>
          </a:xfrm>
          <a:prstGeom prst="rect">
            <a:avLst/>
          </a:prstGeom>
        </p:spPr>
        <p:txBody>
          <a:bodyPr vert="horz" lIns="92474" tIns="46236" rIns="92474" bIns="4623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671"/>
            <a:ext cx="3011699" cy="463407"/>
          </a:xfrm>
          <a:prstGeom prst="rect">
            <a:avLst/>
          </a:prstGeom>
        </p:spPr>
        <p:txBody>
          <a:bodyPr vert="horz" lIns="92474" tIns="46236" rIns="92474" bIns="46236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71" y="8772671"/>
            <a:ext cx="3011699" cy="463407"/>
          </a:xfrm>
          <a:prstGeom prst="rect">
            <a:avLst/>
          </a:prstGeom>
        </p:spPr>
        <p:txBody>
          <a:bodyPr vert="horz" lIns="92474" tIns="46236" rIns="92474" bIns="46236" rtlCol="0" anchor="b"/>
          <a:lstStyle>
            <a:lvl1pPr algn="r">
              <a:defRPr sz="1200"/>
            </a:lvl1pPr>
          </a:lstStyle>
          <a:p>
            <a:fld id="{359C4C8A-EE7B-48D1-899B-93B0102EBB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53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185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6971">
              <a:defRPr/>
            </a:pPr>
            <a:fld id="{359C4C8A-EE7B-48D1-899B-93B0102EBB57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56971">
                <a:defRPr/>
              </a:pPr>
              <a:t>10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658799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Presenter – Brandon Allgier</a:t>
            </a:r>
          </a:p>
          <a:p>
            <a:endParaRPr lang="en-US" dirty="0"/>
          </a:p>
          <a:p>
            <a:r>
              <a:rPr lang="en-US" dirty="0"/>
              <a:t>Total is approximately 140 – Down from 200 last meeting….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6477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29304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124363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7019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9307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13603-EA33-5145-B812-5C8767EA6C3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0346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3419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050" dirty="0"/>
              <a:t>August 19 will be a final vote and few standards to review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5844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213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 to record meeting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5027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7596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33BF1-E16D-4BE1-BFCE-385418AC6E54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968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33BF1-E16D-4BE1-BFCE-385418AC6E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13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859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364" indent="-171364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20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1412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900" dirty="0"/>
              <a:t>Progress since our last meeting….</a:t>
            </a:r>
          </a:p>
          <a:p>
            <a:pPr marL="171450" indent="-171450">
              <a:buFontTx/>
              <a:buChar char="-"/>
            </a:pPr>
            <a:r>
              <a:rPr lang="en-US" sz="900" dirty="0"/>
              <a:t>The Auditor is now live in SharePoint as of August 4</a:t>
            </a:r>
            <a:r>
              <a:rPr lang="en-US" sz="900" baseline="30000" dirty="0"/>
              <a:t>th</a:t>
            </a:r>
            <a:r>
              <a:rPr lang="en-US" sz="900" dirty="0"/>
              <a:t>.  Kudos to the Auditor team and Rob Sieber, Lee Wilstead, and Jerome for hitting some tight deadlines to make this happen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900" dirty="0"/>
              <a:t>SIRE Libraries in production (19/70) (27%)</a:t>
            </a:r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178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E713603-EA33-5145-B812-5C8767EA6C3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6714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97000" y="1154113"/>
            <a:ext cx="4156075" cy="3117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Q3 will be busy for the SWG and PWG groups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 SWG reviewed the 2021 Budget requests for technical feasibilities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 PWG reviewed and prioritized the 2021 Budget requests from a County need perspective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Q4 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 SWG will finalize the updated standards for the year.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 PWG will be re-evaluating the IT Governance Fund proposal (allocation for money for smaller projects)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  GWG will finalize updated Policies for the year.</a:t>
            </a: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9C4C8A-EE7B-48D1-899B-93B0102EBB57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81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229600" cy="685800"/>
          </a:xfrm>
        </p:spPr>
        <p:txBody>
          <a:bodyPr lIns="0" tIns="0" rIns="0" bIns="0"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767" y="1143000"/>
            <a:ext cx="8229600" cy="384142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3FC1442-98E4-463C-A294-75E647E67CE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57200" y="1762812"/>
            <a:ext cx="8229600" cy="4637988"/>
          </a:xfrm>
        </p:spPr>
        <p:txBody>
          <a:bodyPr/>
          <a:lstStyle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757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6406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CFB89-F30B-9D46-9CEB-B9C88BEC7552}" type="datetimeFigureOut">
              <a:rPr lang="en-US" smtClean="0"/>
              <a:t>8/11/2020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7D63C-B224-5F4E-84CB-62AC19F455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50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98862"/>
            <a:ext cx="8229600" cy="4901938"/>
          </a:xfrm>
        </p:spPr>
        <p:txBody>
          <a:bodyPr/>
          <a:lstStyle>
            <a:lvl1pPr marL="0" indent="0">
              <a:buNone/>
              <a:defRPr sz="3000"/>
            </a:lvl1pPr>
            <a:lvl2pPr>
              <a:defRPr b="1">
                <a:solidFill>
                  <a:srgbClr val="666666"/>
                </a:solidFill>
              </a:defRPr>
            </a:lvl2pPr>
          </a:lstStyle>
          <a:p>
            <a:pPr lvl="0"/>
            <a:r>
              <a:rPr lang="en-US" dirty="0"/>
              <a:t>Body</a:t>
            </a:r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C3D0478-5D8E-4387-8354-A769397B8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457200"/>
            <a:ext cx="8229600" cy="685800"/>
          </a:xfrm>
        </p:spPr>
        <p:txBody>
          <a:bodyPr lIns="0" tIns="0" rIns="0" bIns="0" anchor="t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146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 anchorCtr="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866588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866588"/>
          </a:xfrm>
        </p:spPr>
        <p:txBody>
          <a:bodyPr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14933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 with col headings and page sub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50579"/>
            <a:ext cx="38862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516967"/>
            <a:ext cx="3886200" cy="400638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4872" y="2150579"/>
            <a:ext cx="38862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894872" y="2516965"/>
            <a:ext cx="3886200" cy="4006384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798B48D-16AB-4BDC-8143-3F88F55CBA9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53767" y="1159778"/>
            <a:ext cx="8229600" cy="357464"/>
          </a:xfrm>
        </p:spPr>
        <p:txBody>
          <a:bodyPr anchor="b"/>
          <a:lstStyle>
            <a:lvl1pPr marL="0" indent="0" algn="l">
              <a:buNone/>
              <a:defRPr sz="2800" b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E621BB1-73B7-49DA-AB19-1F0A8703C9B2}"/>
              </a:ext>
            </a:extLst>
          </p:cNvPr>
          <p:cNvCxnSpPr/>
          <p:nvPr userDrawn="1"/>
        </p:nvCxnSpPr>
        <p:spPr>
          <a:xfrm>
            <a:off x="4580389" y="2150579"/>
            <a:ext cx="0" cy="437277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5736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 with col heading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38862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024411"/>
            <a:ext cx="3886200" cy="4407021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4872" y="1600200"/>
            <a:ext cx="38862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894872" y="2024409"/>
            <a:ext cx="3886200" cy="4407022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41AD129-B4A8-4B44-B57B-D726BAE50900}"/>
              </a:ext>
            </a:extLst>
          </p:cNvPr>
          <p:cNvCxnSpPr>
            <a:cxnSpLocks/>
          </p:cNvCxnSpPr>
          <p:nvPr userDrawn="1"/>
        </p:nvCxnSpPr>
        <p:spPr>
          <a:xfrm>
            <a:off x="4580389" y="1600202"/>
            <a:ext cx="0" cy="4923149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3459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ows with page subhead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477"/>
            <a:ext cx="82296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271865"/>
            <a:ext cx="8229600" cy="1838223"/>
          </a:xfrm>
        </p:spPr>
        <p:txBody>
          <a:bodyPr lIns="182880"/>
          <a:lstStyle>
            <a:lvl1pPr marL="182880" indent="-182880">
              <a:buFont typeface="Arial" panose="020B0604020202020204" pitchFamily="34" charset="0"/>
              <a:buChar char="•"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r>
              <a:rPr lang="en-US" dirty="0"/>
              <a:t>First Level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D798B48D-16AB-4BDC-8143-3F88F55CBA9E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253767" y="1161338"/>
            <a:ext cx="8229600" cy="357464"/>
          </a:xfrm>
        </p:spPr>
        <p:txBody>
          <a:bodyPr anchor="b"/>
          <a:lstStyle>
            <a:lvl1pPr marL="0" indent="0" algn="l">
              <a:buNone/>
              <a:defRPr sz="2800" b="1">
                <a:solidFill>
                  <a:srgbClr val="66666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17B79EAA-29B2-4756-8B34-0C0260AFFB93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457200" y="4292033"/>
            <a:ext cx="82296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747D6B2-B88E-4D5D-BA8C-D899BDF02CB4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457200" y="4658421"/>
            <a:ext cx="8229600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A4FA24-7F68-4A9E-AF31-870D2F55AF1F}"/>
              </a:ext>
            </a:extLst>
          </p:cNvPr>
          <p:cNvCxnSpPr/>
          <p:nvPr userDrawn="1"/>
        </p:nvCxnSpPr>
        <p:spPr>
          <a:xfrm>
            <a:off x="4580389" y="2150579"/>
            <a:ext cx="0" cy="437277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4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ow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81426"/>
            <a:ext cx="8229600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E0CF34ED-04EC-4755-A57B-6C486362B0BF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7200" y="3786433"/>
            <a:ext cx="8229600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2AABFFE-27A5-4276-8CB4-E53D58130C9D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457200" y="4096259"/>
            <a:ext cx="8229600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6268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ows-split 6/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87B0F32-1E13-4A34-ABAD-1E2F3492EF68}"/>
              </a:ext>
            </a:extLst>
          </p:cNvPr>
          <p:cNvCxnSpPr/>
          <p:nvPr userDrawn="1"/>
        </p:nvCxnSpPr>
        <p:spPr>
          <a:xfrm>
            <a:off x="5712639" y="1681424"/>
            <a:ext cx="0" cy="4804217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3827" y="1371600"/>
            <a:ext cx="7362331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923827" y="1681426"/>
            <a:ext cx="4571996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83654E2E-C34A-471D-A060-53E8C5A62F4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5929458" y="1681426"/>
            <a:ext cx="2318996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6C4F7A4F-24D8-4195-9AC4-1942A6106E6B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923826" y="3672047"/>
            <a:ext cx="7324624" cy="290970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A58321B7-7AA1-4013-A717-28A43B33D179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923827" y="3981873"/>
            <a:ext cx="4571997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019DBEC-D3E0-4ED7-A8DF-8D1592613CE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929456" y="3981873"/>
            <a:ext cx="2318994" cy="1838223"/>
          </a:xfrm>
        </p:spPr>
        <p:txBody>
          <a:bodyPr lIns="182880"/>
          <a:lstStyle>
            <a:lvl1pPr marL="0" indent="0">
              <a:buNone/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81110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239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6858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8381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9" r:id="rId5"/>
    <p:sldLayoutId id="2147483658" r:id="rId6"/>
    <p:sldLayoutId id="2147483660" r:id="rId7"/>
    <p:sldLayoutId id="2147483661" r:id="rId8"/>
    <p:sldLayoutId id="2147483654" r:id="rId9"/>
    <p:sldLayoutId id="2147483657" r:id="rId10"/>
    <p:sldLayoutId id="2147483662" r:id="rId11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kern="1200">
          <a:solidFill>
            <a:srgbClr val="8B1E4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457200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1" kern="1200">
          <a:solidFill>
            <a:srgbClr val="666666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sharepoint1.slcounty.org/sites/AdminSvcs/IS/PMO/ppm/_layouts/15/WopiFrame.aspx?sourcedoc=%7b1E9649CB-7BC2-4608-8A90-43ABE9700ED9%7d&amp;file=TAB%202021%20Prioritization%20-.xlsx&amp;action=defaul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package" Target="../embeddings/Microsoft_Excel_Worksheet.xlsx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smartsheet.com/dashboards/9gCwCwxX8HR3Hpr9485r9QXmMRCfh7RPC2cGCHr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82EC027-48C0-4AF5-9E4D-67905D746226}"/>
              </a:ext>
            </a:extLst>
          </p:cNvPr>
          <p:cNvSpPr/>
          <p:nvPr/>
        </p:nvSpPr>
        <p:spPr>
          <a:xfrm>
            <a:off x="0" y="3574512"/>
            <a:ext cx="9144000" cy="3145162"/>
          </a:xfrm>
          <a:prstGeom prst="rect">
            <a:avLst/>
          </a:prstGeom>
          <a:solidFill>
            <a:srgbClr val="666666"/>
          </a:solidFill>
          <a:ln>
            <a:noFill/>
          </a:ln>
          <a:effectLst>
            <a:outerShdw blurRad="40000" dist="23000" dir="5400000" rotWithShape="0">
              <a:srgbClr val="666666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7745" y="3727616"/>
            <a:ext cx="5838825" cy="1171575"/>
          </a:xfrm>
        </p:spPr>
        <p:txBody>
          <a:bodyPr vert="horz" wrap="none" lIns="0" tIns="0" rIns="0" bIns="0" rtlCol="0">
            <a:normAutofit/>
          </a:bodyPr>
          <a:lstStyle/>
          <a:p>
            <a:pPr algn="l">
              <a:spcBef>
                <a:spcPct val="0"/>
              </a:spcBef>
            </a:pPr>
            <a:r>
              <a:rPr lang="en-US" sz="6400" dirty="0">
                <a:solidFill>
                  <a:schemeClr val="bg1"/>
                </a:solidFill>
                <a:latin typeface="Century Gothic" panose="020B0502020202020204" pitchFamily="34" charset="0"/>
                <a:ea typeface="+mj-ea"/>
                <a:cs typeface="+mj-cs"/>
              </a:rPr>
              <a:t>August 13, 2020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F031FAAE-1962-447D-8953-17594BB98E23}"/>
              </a:ext>
            </a:extLst>
          </p:cNvPr>
          <p:cNvGrpSpPr/>
          <p:nvPr/>
        </p:nvGrpSpPr>
        <p:grpSpPr>
          <a:xfrm>
            <a:off x="502467" y="599301"/>
            <a:ext cx="8171016" cy="4814673"/>
            <a:chOff x="1190625" y="1121835"/>
            <a:chExt cx="6400800" cy="43264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CBF9AF3-DEBA-4F8A-BD57-F9D48474F6CB}"/>
                </a:ext>
              </a:extLst>
            </p:cNvPr>
            <p:cNvSpPr/>
            <p:nvPr/>
          </p:nvSpPr>
          <p:spPr>
            <a:xfrm>
              <a:off x="1190625" y="1141984"/>
              <a:ext cx="6400800" cy="2871216"/>
            </a:xfrm>
            <a:prstGeom prst="rect">
              <a:avLst/>
            </a:prstGeom>
            <a:blipFill dpi="0" rotWithShape="1">
              <a:blip r:embed="rId4"/>
              <a:srcRect/>
              <a:stretch>
                <a:fillRect/>
              </a:stretch>
            </a:blipFill>
            <a:ln w="254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9559628-7097-40CD-B321-AEEE9B3F4FD5}"/>
                </a:ext>
              </a:extLst>
            </p:cNvPr>
            <p:cNvSpPr/>
            <p:nvPr/>
          </p:nvSpPr>
          <p:spPr>
            <a:xfrm>
              <a:off x="1190625" y="1121835"/>
              <a:ext cx="6400800" cy="4326465"/>
            </a:xfrm>
            <a:prstGeom prst="rect">
              <a:avLst/>
            </a:prstGeom>
            <a:noFill/>
            <a:ln w="25400">
              <a:solidFill>
                <a:srgbClr val="CA97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87407270-2AC9-4A12-A4E1-B78FB4092C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2"/>
            <a:ext cx="9144000" cy="721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8745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E537D-2901-4377-935F-1174ACB06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032" y="1858149"/>
            <a:ext cx="8229600" cy="4291923"/>
          </a:xfrm>
        </p:spPr>
        <p:txBody>
          <a:bodyPr/>
          <a:lstStyle/>
          <a:p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dirty="0">
              <a:solidFill>
                <a:schemeClr val="tx1"/>
              </a:solidFill>
              <a:highlight>
                <a:srgbClr val="FFFF00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C8710E-2C45-4651-B57D-AF6A66200D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</a:rPr>
              <a:t>IT Working Group Updates</a:t>
            </a:r>
            <a:b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52002B-26CE-4E05-AC92-F25D4EC83FB7}"/>
              </a:ext>
            </a:extLst>
          </p:cNvPr>
          <p:cNvSpPr/>
          <p:nvPr/>
        </p:nvSpPr>
        <p:spPr>
          <a:xfrm>
            <a:off x="292369" y="2429094"/>
            <a:ext cx="85592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1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6820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52663" y="321177"/>
            <a:ext cx="3249230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790" y="885374"/>
            <a:ext cx="2743200" cy="1581290"/>
          </a:xfrm>
        </p:spPr>
        <p:txBody>
          <a:bodyPr vert="horz" lIns="91440" tIns="45720" rIns="91440" bIns="45720" rtlCol="0" anchor="b" anchorCtr="0">
            <a:normAutofit fontScale="90000"/>
          </a:bodyPr>
          <a:lstStyle/>
          <a:p>
            <a:pPr algn="ctr" defTabSz="914400">
              <a:lnSpc>
                <a:spcPct val="90000"/>
              </a:lnSpc>
            </a:pPr>
            <a:r>
              <a:rPr lang="en-US" sz="2600" dirty="0">
                <a:solidFill>
                  <a:srgbClr val="FFFFFF"/>
                </a:solidFill>
              </a:rPr>
              <a:t>Windows 7 Replacement Update – Brandon </a:t>
            </a:r>
            <a:r>
              <a:rPr lang="en-US" sz="2600">
                <a:solidFill>
                  <a:srgbClr val="FFFFFF"/>
                </a:solidFill>
              </a:rPr>
              <a:t>Allgier </a:t>
            </a:r>
            <a:br>
              <a:rPr lang="en-US" sz="2600" dirty="0">
                <a:solidFill>
                  <a:srgbClr val="FFFFFF"/>
                </a:solidFill>
              </a:rPr>
            </a:br>
            <a:br>
              <a:rPr lang="en-US" sz="2600" dirty="0">
                <a:solidFill>
                  <a:srgbClr val="FFFFFF"/>
                </a:solidFill>
              </a:rPr>
            </a:br>
            <a:endParaRPr lang="en-US" sz="2600" dirty="0">
              <a:solidFill>
                <a:srgbClr val="FFFFFF"/>
              </a:solidFill>
            </a:endParaRP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93346" y="3910267"/>
            <a:ext cx="1940093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74809F4C-FD19-45D8-973C-74126CA1B3A5}"/>
              </a:ext>
            </a:extLst>
          </p:cNvPr>
          <p:cNvSpPr txBox="1">
            <a:spLocks/>
          </p:cNvSpPr>
          <p:nvPr/>
        </p:nvSpPr>
        <p:spPr>
          <a:xfrm>
            <a:off x="491790" y="3823016"/>
            <a:ext cx="2743200" cy="158129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8B1E4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914400">
              <a:lnSpc>
                <a:spcPct val="90000"/>
              </a:lnSpc>
            </a:pPr>
            <a:r>
              <a:rPr lang="en-US" sz="2000" dirty="0">
                <a:solidFill>
                  <a:srgbClr val="FFFFFF"/>
                </a:solidFill>
              </a:rPr>
              <a:t>*Counts are likely affected by COVID</a:t>
            </a:r>
            <a:br>
              <a:rPr lang="en-US" sz="2600" dirty="0">
                <a:solidFill>
                  <a:srgbClr val="FFFFFF"/>
                </a:solidFill>
              </a:rPr>
            </a:br>
            <a:endParaRPr lang="en-US" sz="2600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3E869E-735C-4EA0-A0F5-90EE72900AEB}"/>
              </a:ext>
            </a:extLst>
          </p:cNvPr>
          <p:cNvSpPr txBox="1"/>
          <p:nvPr/>
        </p:nvSpPr>
        <p:spPr>
          <a:xfrm>
            <a:off x="4729796" y="353075"/>
            <a:ext cx="3935693" cy="369332"/>
          </a:xfrm>
          <a:prstGeom prst="rect">
            <a:avLst/>
          </a:prstGeom>
          <a:noFill/>
          <a:ln w="12700"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Remaining Windows 7 Machines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CFC7E56-894C-4AEE-9196-5D63E4009B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072258"/>
              </p:ext>
            </p:extLst>
          </p:nvPr>
        </p:nvGraphicFramePr>
        <p:xfrm>
          <a:off x="4760266" y="885373"/>
          <a:ext cx="3891944" cy="5615346"/>
        </p:xfrm>
        <a:graphic>
          <a:graphicData uri="http://schemas.openxmlformats.org/drawingml/2006/table">
            <a:tbl>
              <a:tblPr/>
              <a:tblGrid>
                <a:gridCol w="2923999">
                  <a:extLst>
                    <a:ext uri="{9D8B030D-6E8A-4147-A177-3AD203B41FA5}">
                      <a16:colId xmlns:a16="http://schemas.microsoft.com/office/drawing/2014/main" val="961786413"/>
                    </a:ext>
                  </a:extLst>
                </a:gridCol>
                <a:gridCol w="967945">
                  <a:extLst>
                    <a:ext uri="{9D8B030D-6E8A-4147-A177-3AD203B41FA5}">
                      <a16:colId xmlns:a16="http://schemas.microsoft.com/office/drawing/2014/main" val="844419337"/>
                    </a:ext>
                  </a:extLst>
                </a:gridCol>
              </a:tblGrid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Addressing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846294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Aging &amp; Adult Services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124356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Animal Services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8212310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Council - Tax Administration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1822849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Attorney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8079194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District Attorney - Tax Admin.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9432057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Engineering &amp; Flood Control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2739519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Facilities Management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8440623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Facilities Services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4452204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Fleet Management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551430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Health Department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789345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Information Services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3324173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Mayor Administration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4658986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Mayor's Finance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496034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Parks &amp; Recreation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6398867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Printing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6841498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 Works Operations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112157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Recorder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911062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Sanitation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2859826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Sheriff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415834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Solid Waste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6534350"/>
                  </a:ext>
                </a:extLst>
              </a:tr>
              <a:tr h="25524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Unified Police Department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062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7343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331075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Budget Update</a:t>
            </a:r>
            <a:br>
              <a:rPr lang="en-US" dirty="0"/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Tony Jolley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237503-EEA4-4563-A196-7753A27D9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Link to 2021 Prioritization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541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Data Working Group Update</a:t>
            </a:r>
            <a:br>
              <a:rPr lang="en-US" dirty="0"/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Javaid Lal  </a:t>
            </a:r>
            <a:r>
              <a:rPr lang="en-US" sz="4000" dirty="0">
                <a:highlight>
                  <a:srgbClr val="FFFF00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9767029-5EEA-4C2B-ABA4-1863624CE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40244"/>
            <a:ext cx="8229600" cy="4060556"/>
          </a:xfrm>
        </p:spPr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903901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889DB2D-D0DC-4196-BFDC-6A190311CD30}"/>
              </a:ext>
            </a:extLst>
          </p:cNvPr>
          <p:cNvSpPr txBox="1">
            <a:spLocks/>
          </p:cNvSpPr>
          <p:nvPr/>
        </p:nvSpPr>
        <p:spPr>
          <a:xfrm>
            <a:off x="628650" y="1229063"/>
            <a:ext cx="7886700" cy="755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8B1E4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Request for Data Coordinators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Update 08/04/2020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1214DB2-DB79-4EB5-A166-D7DBE59CE9E6}"/>
              </a:ext>
            </a:extLst>
          </p:cNvPr>
          <p:cNvGraphicFramePr>
            <a:graphicFrameLocks noGrp="1"/>
          </p:cNvGraphicFramePr>
          <p:nvPr/>
        </p:nvGraphicFramePr>
        <p:xfrm>
          <a:off x="467590" y="2118127"/>
          <a:ext cx="8047760" cy="40406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11940">
                  <a:extLst>
                    <a:ext uri="{9D8B030D-6E8A-4147-A177-3AD203B41FA5}">
                      <a16:colId xmlns:a16="http://schemas.microsoft.com/office/drawing/2014/main" val="2463983293"/>
                    </a:ext>
                  </a:extLst>
                </a:gridCol>
                <a:gridCol w="2011940">
                  <a:extLst>
                    <a:ext uri="{9D8B030D-6E8A-4147-A177-3AD203B41FA5}">
                      <a16:colId xmlns:a16="http://schemas.microsoft.com/office/drawing/2014/main" val="345955257"/>
                    </a:ext>
                  </a:extLst>
                </a:gridCol>
                <a:gridCol w="2011940">
                  <a:extLst>
                    <a:ext uri="{9D8B030D-6E8A-4147-A177-3AD203B41FA5}">
                      <a16:colId xmlns:a16="http://schemas.microsoft.com/office/drawing/2014/main" val="3736268014"/>
                    </a:ext>
                  </a:extLst>
                </a:gridCol>
                <a:gridCol w="2011940">
                  <a:extLst>
                    <a:ext uri="{9D8B030D-6E8A-4147-A177-3AD203B41FA5}">
                      <a16:colId xmlns:a16="http://schemas.microsoft.com/office/drawing/2014/main" val="4193220848"/>
                    </a:ext>
                  </a:extLst>
                </a:gridCol>
              </a:tblGrid>
              <a:tr h="478860">
                <a:tc>
                  <a:txBody>
                    <a:bodyPr/>
                    <a:lstStyle/>
                    <a:p>
                      <a:r>
                        <a:rPr lang="en-US" sz="1600" dirty="0"/>
                        <a:t>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Coordinator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564623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Teresa Curtis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Aging and Adult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Beth Hornbaker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205265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Animal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Samantha Smink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Auditor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Brenda Nelson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571089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Criminal Justice Advisory Council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Tucker Samuelsen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Contracts And Procurement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Tiggy Antigone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16256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Criminal Justice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Brandi Hopkins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Council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Shykell Ledford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903333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Facilities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Terry Colon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Fleet Management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Camille Briggs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987131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Flood Control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Bonnie McCallister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Human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Marcus Christensen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5996862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Mayor Financial Admin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John Pectol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Office of Data &amp; Innovation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Roxie McSwain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6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65013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889DB2D-D0DC-4196-BFDC-6A190311CD30}"/>
              </a:ext>
            </a:extLst>
          </p:cNvPr>
          <p:cNvSpPr txBox="1">
            <a:spLocks/>
          </p:cNvSpPr>
          <p:nvPr/>
        </p:nvSpPr>
        <p:spPr>
          <a:xfrm>
            <a:off x="628650" y="1229063"/>
            <a:ext cx="7886700" cy="755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8B1E4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Request for Data Coordinators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Update 08/04/2020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81214DB2-DB79-4EB5-A166-D7DBE59CE9E6}"/>
              </a:ext>
            </a:extLst>
          </p:cNvPr>
          <p:cNvGraphicFramePr>
            <a:graphicFrameLocks noGrp="1"/>
          </p:cNvGraphicFramePr>
          <p:nvPr/>
        </p:nvGraphicFramePr>
        <p:xfrm>
          <a:off x="467590" y="2118127"/>
          <a:ext cx="8047760" cy="37358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11940">
                  <a:extLst>
                    <a:ext uri="{9D8B030D-6E8A-4147-A177-3AD203B41FA5}">
                      <a16:colId xmlns:a16="http://schemas.microsoft.com/office/drawing/2014/main" val="2463983293"/>
                    </a:ext>
                  </a:extLst>
                </a:gridCol>
                <a:gridCol w="2011940">
                  <a:extLst>
                    <a:ext uri="{9D8B030D-6E8A-4147-A177-3AD203B41FA5}">
                      <a16:colId xmlns:a16="http://schemas.microsoft.com/office/drawing/2014/main" val="345955257"/>
                    </a:ext>
                  </a:extLst>
                </a:gridCol>
                <a:gridCol w="2011940">
                  <a:extLst>
                    <a:ext uri="{9D8B030D-6E8A-4147-A177-3AD203B41FA5}">
                      <a16:colId xmlns:a16="http://schemas.microsoft.com/office/drawing/2014/main" val="3736268014"/>
                    </a:ext>
                  </a:extLst>
                </a:gridCol>
                <a:gridCol w="2011940">
                  <a:extLst>
                    <a:ext uri="{9D8B030D-6E8A-4147-A177-3AD203B41FA5}">
                      <a16:colId xmlns:a16="http://schemas.microsoft.com/office/drawing/2014/main" val="4193220848"/>
                    </a:ext>
                  </a:extLst>
                </a:gridCol>
              </a:tblGrid>
              <a:tr h="478860">
                <a:tc>
                  <a:txBody>
                    <a:bodyPr/>
                    <a:lstStyle/>
                    <a:p>
                      <a:r>
                        <a:rPr lang="en-US" sz="1600" dirty="0"/>
                        <a:t>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Coordinator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Agency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Data Coordinator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564623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Office of Regional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Vikram Ravi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Public Works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Steve Arnold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1205265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Recorder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Gordon Swenson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Records Management &amp; Archives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Karri Krattley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1571089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SLCO Arts and Culture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Mark Lawrence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Solid Waste Management Facility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Elaine McIntosh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316256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r>
                        <a:rPr lang="en-US" sz="1400" b="1" dirty="0"/>
                        <a:t>Youth Services Division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Jenny 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Zap Fund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Jenn Waterhouse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903333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987131"/>
                  </a:ext>
                </a:extLst>
              </a:tr>
              <a:tr h="485510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86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4870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3889DB2D-D0DC-4196-BFDC-6A190311CD30}"/>
              </a:ext>
            </a:extLst>
          </p:cNvPr>
          <p:cNvSpPr txBox="1">
            <a:spLocks/>
          </p:cNvSpPr>
          <p:nvPr/>
        </p:nvSpPr>
        <p:spPr>
          <a:xfrm>
            <a:off x="628650" y="1229063"/>
            <a:ext cx="7886700" cy="755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8B1E4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Data Coordinators </a:t>
            </a:r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3600" dirty="0"/>
              <a:t>Next Steps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45AD4C4-9359-4D4A-97EE-869D1A7F9A5E}"/>
              </a:ext>
            </a:extLst>
          </p:cNvPr>
          <p:cNvSpPr txBox="1"/>
          <p:nvPr/>
        </p:nvSpPr>
        <p:spPr>
          <a:xfrm>
            <a:off x="628650" y="2350604"/>
            <a:ext cx="7886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Training for Data Coordinators – August – September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Systems inventory framework – October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Phase 1 systems inventory – November – December </a:t>
            </a:r>
          </a:p>
        </p:txBody>
      </p:sp>
    </p:spTree>
    <p:extLst>
      <p:ext uri="{BB962C8B-B14F-4D97-AF65-F5344CB8AC3E}">
        <p14:creationId xmlns:p14="http://schemas.microsoft.com/office/powerpoint/2010/main" val="19134272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3014" y="585107"/>
            <a:ext cx="8229600" cy="86590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Communication Items - Mayor and Council</a:t>
            </a:r>
            <a:br>
              <a:rPr lang="en-US" sz="31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Zach Posner &amp; Chair</a:t>
            </a:r>
            <a:b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sz="31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latin typeface="Calibri Light" panose="020F0302020204030204" pitchFamily="34" charset="0"/>
              </a:rPr>
            </a:br>
            <a:r>
              <a:rPr lang="en-US" dirty="0">
                <a:latin typeface="Calibri Light" panose="020F0302020204030204" pitchFamily="34" charset="0"/>
              </a:rPr>
              <a:t> </a:t>
            </a:r>
            <a:br>
              <a:rPr lang="en-US" dirty="0">
                <a:latin typeface="Calibri Light" panose="020F0302020204030204" pitchFamily="34" charset="0"/>
              </a:rPr>
            </a:b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0F83A1-F7A4-4599-B849-5E3227C3E5A8}"/>
              </a:ext>
            </a:extLst>
          </p:cNvPr>
          <p:cNvSpPr txBox="1"/>
          <p:nvPr/>
        </p:nvSpPr>
        <p:spPr>
          <a:xfrm>
            <a:off x="514350" y="2705100"/>
            <a:ext cx="7105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Voting Equipment approval</a:t>
            </a:r>
          </a:p>
        </p:txBody>
      </p:sp>
    </p:spTree>
    <p:extLst>
      <p:ext uri="{BB962C8B-B14F-4D97-AF65-F5344CB8AC3E}">
        <p14:creationId xmlns:p14="http://schemas.microsoft.com/office/powerpoint/2010/main" val="28365038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7402" y="683842"/>
            <a:ext cx="8229600" cy="86590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Meeting Schedule For 2020</a:t>
            </a:r>
            <a:br>
              <a:rPr lang="en-US" sz="400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>
                <a:latin typeface="Calibri Light" panose="020F0302020204030204" pitchFamily="34" charset="0"/>
                <a:cs typeface="Calibri Light" panose="020F0302020204030204" pitchFamily="34" charset="0"/>
              </a:rPr>
              <a:t>Kristine Pepin</a:t>
            </a:r>
            <a:br>
              <a:rPr lang="en-US" sz="36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AB0D3-7981-40D2-8A6E-3D0B555D3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943" y="2437844"/>
            <a:ext cx="8498114" cy="4112385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 Light" panose="020F0302020204030204" pitchFamily="34" charset="0"/>
              </a:rPr>
              <a:t>August 19th – Wednesday – 9:00 AM to 10:00 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 Light" panose="020F0302020204030204" pitchFamily="34" charset="0"/>
              </a:rPr>
              <a:t>October 22nd – 9:00 AM  – 10:30 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Calibri Light" panose="020F0302020204030204" pitchFamily="34" charset="0"/>
              </a:rPr>
              <a:t>December 10th  – 9:00 AM – 10:30 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300" dirty="0">
              <a:latin typeface="Calibri Light" panose="020F0302020204030204" pitchFamily="34" charset="0"/>
            </a:endParaRPr>
          </a:p>
          <a:p>
            <a:endParaRPr lang="en-US" sz="2800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4576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Review Action Items</a:t>
            </a:r>
            <a:b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Kristine Pepin</a:t>
            </a:r>
          </a:p>
        </p:txBody>
      </p:sp>
    </p:spTree>
    <p:extLst>
      <p:ext uri="{BB962C8B-B14F-4D97-AF65-F5344CB8AC3E}">
        <p14:creationId xmlns:p14="http://schemas.microsoft.com/office/powerpoint/2010/main" val="14071796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10E-2C45-4651-B57D-AF6A66200D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Remote Meeting Instructions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Trevor Hebditch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4BC80-8829-4F8C-BD37-0C5895340B4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67601" y="642765"/>
            <a:ext cx="80524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F47CE-EF65-4139-A2B0-ADF11F8DAED7}"/>
              </a:ext>
            </a:extLst>
          </p:cNvPr>
          <p:cNvSpPr txBox="1"/>
          <p:nvPr/>
        </p:nvSpPr>
        <p:spPr>
          <a:xfrm>
            <a:off x="106020" y="2199861"/>
            <a:ext cx="8666921" cy="3416320"/>
          </a:xfrm>
          <a:prstGeom prst="rect">
            <a:avLst/>
          </a:prstGeom>
          <a:noFill/>
          <a:ln w="28575">
            <a:solidFill>
              <a:schemeClr val="accent6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This meeting is being recorded.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If you want to make a comment, please raise your hand or put your comment in the chat.  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Any comment in the chat will be addressed for the recording.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If you are joining via phone, you will be muted initially.  During Public Comments, your phone will be unmuted and you will be able to make a comment if desired.   You may also need to press “*6” to unmute your line.</a:t>
            </a:r>
          </a:p>
        </p:txBody>
      </p:sp>
    </p:spTree>
    <p:extLst>
      <p:ext uri="{BB962C8B-B14F-4D97-AF65-F5344CB8AC3E}">
        <p14:creationId xmlns:p14="http://schemas.microsoft.com/office/powerpoint/2010/main" val="1132334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2">
            <a:extLst>
              <a:ext uri="{FF2B5EF4-FFF2-40B4-BE49-F238E27FC236}">
                <a16:creationId xmlns:a16="http://schemas.microsoft.com/office/drawing/2014/main" id="{8A982519-A4D9-482E-A82E-373B0A4A869B}"/>
              </a:ext>
            </a:extLst>
          </p:cNvPr>
          <p:cNvSpPr txBox="1">
            <a:spLocks/>
          </p:cNvSpPr>
          <p:nvPr/>
        </p:nvSpPr>
        <p:spPr>
          <a:xfrm>
            <a:off x="2579101" y="2179169"/>
            <a:ext cx="3788398" cy="137159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8B1E4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0" dirty="0">
                <a:solidFill>
                  <a:srgbClr val="CA97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Thank</a:t>
            </a:r>
          </a:p>
        </p:txBody>
      </p:sp>
      <p:sp>
        <p:nvSpPr>
          <p:cNvPr id="9" name="Title 2">
            <a:extLst>
              <a:ext uri="{FF2B5EF4-FFF2-40B4-BE49-F238E27FC236}">
                <a16:creationId xmlns:a16="http://schemas.microsoft.com/office/drawing/2014/main" id="{E436B391-C05D-40BA-8626-B7E09DD96D9C}"/>
              </a:ext>
            </a:extLst>
          </p:cNvPr>
          <p:cNvSpPr txBox="1">
            <a:spLocks/>
          </p:cNvSpPr>
          <p:nvPr/>
        </p:nvSpPr>
        <p:spPr>
          <a:xfrm>
            <a:off x="3374879" y="3295809"/>
            <a:ext cx="2394408" cy="137159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8B1E4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0" dirty="0">
                <a:solidFill>
                  <a:srgbClr val="CA97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You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5BDE6DED-E5A2-427A-BAF0-B7DC723E0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40307" y="2190344"/>
            <a:ext cx="3788398" cy="1371597"/>
          </a:xfrm>
        </p:spPr>
        <p:txBody>
          <a:bodyPr>
            <a:noAutofit/>
          </a:bodyPr>
          <a:lstStyle/>
          <a:p>
            <a:r>
              <a:rPr lang="en-US" sz="10000" dirty="0">
                <a:latin typeface="Calibri Light" panose="020F0302020204030204" pitchFamily="34" charset="0"/>
                <a:cs typeface="Calibri Light" panose="020F0302020204030204" pitchFamily="34" charset="0"/>
              </a:rPr>
              <a:t>Thank</a:t>
            </a:r>
          </a:p>
        </p:txBody>
      </p:sp>
      <p:sp>
        <p:nvSpPr>
          <p:cNvPr id="7" name="Title 2">
            <a:extLst>
              <a:ext uri="{FF2B5EF4-FFF2-40B4-BE49-F238E27FC236}">
                <a16:creationId xmlns:a16="http://schemas.microsoft.com/office/drawing/2014/main" id="{EB0C6FFC-004B-4139-9FB7-1D3A493A33E4}"/>
              </a:ext>
            </a:extLst>
          </p:cNvPr>
          <p:cNvSpPr txBox="1">
            <a:spLocks/>
          </p:cNvSpPr>
          <p:nvPr/>
        </p:nvSpPr>
        <p:spPr>
          <a:xfrm>
            <a:off x="3448454" y="3322234"/>
            <a:ext cx="4262075" cy="18759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1" kern="1200">
                <a:solidFill>
                  <a:srgbClr val="8B1E4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0000" dirty="0">
                <a:latin typeface="Calibri Light" panose="020F0302020204030204" pitchFamily="34" charset="0"/>
                <a:cs typeface="Calibri Light" panose="020F0302020204030204" pitchFamily="34" charset="0"/>
              </a:rPr>
              <a:t>You!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30E5552-F984-466D-997C-159A3E5D4ECD}"/>
              </a:ext>
            </a:extLst>
          </p:cNvPr>
          <p:cNvSpPr/>
          <p:nvPr/>
        </p:nvSpPr>
        <p:spPr>
          <a:xfrm>
            <a:off x="1574948" y="1278080"/>
            <a:ext cx="59191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8B1E41"/>
                </a:solidFill>
                <a:latin typeface="Calibri Light" panose="020F0302020204030204" pitchFamily="34" charset="0"/>
                <a:ea typeface="+mj-ea"/>
                <a:cs typeface="+mj-cs"/>
              </a:rPr>
              <a:t>Next Meeting – 08/19/2020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EBA29D8-AE53-4F95-B19D-BAB2896A46BE}"/>
              </a:ext>
            </a:extLst>
          </p:cNvPr>
          <p:cNvSpPr txBox="1"/>
          <p:nvPr/>
        </p:nvSpPr>
        <p:spPr>
          <a:xfrm>
            <a:off x="5486401" y="6278252"/>
            <a:ext cx="3299791" cy="3693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Motion and Vote to Adjourn</a:t>
            </a:r>
          </a:p>
        </p:txBody>
      </p:sp>
    </p:spTree>
    <p:extLst>
      <p:ext uri="{BB962C8B-B14F-4D97-AF65-F5344CB8AC3E}">
        <p14:creationId xmlns:p14="http://schemas.microsoft.com/office/powerpoint/2010/main" val="16611306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D1DF1-8BA1-4D8A-AF36-9606A6BFC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60" y="456093"/>
            <a:ext cx="8229600" cy="398150"/>
          </a:xfrm>
        </p:spPr>
        <p:txBody>
          <a:bodyPr>
            <a:normAutofit/>
          </a:bodyPr>
          <a:lstStyle/>
          <a:p>
            <a:r>
              <a:rPr lang="en-US" sz="2400" dirty="0"/>
              <a:t>TO-DO List 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D66B5-F7EC-4D08-8EAD-43E7310DB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2" y="949677"/>
            <a:ext cx="8399153" cy="3961106"/>
          </a:xfrm>
        </p:spPr>
        <p:txBody>
          <a:bodyPr>
            <a:normAutofit fontScale="32500" lnSpcReduction="20000"/>
          </a:bodyPr>
          <a:lstStyle/>
          <a:p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72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44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endParaRPr lang="en-US" sz="2600" dirty="0"/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endParaRPr lang="en-US" sz="2600" strike="sngStrike" dirty="0"/>
          </a:p>
          <a:p>
            <a:endParaRPr lang="en-US" sz="2600" dirty="0"/>
          </a:p>
          <a:p>
            <a:pPr marL="514350" indent="-514350">
              <a:buFont typeface="+mj-lt"/>
              <a:buAutoNum type="arabicPeriod"/>
            </a:pPr>
            <a:endParaRPr lang="en-US" sz="2600" dirty="0"/>
          </a:p>
          <a:p>
            <a:endParaRPr lang="en-US" sz="2400" dirty="0"/>
          </a:p>
          <a:p>
            <a:pPr lvl="1" indent="0">
              <a:buNone/>
            </a:pPr>
            <a:r>
              <a:rPr lang="en-US" sz="2600" b="0" dirty="0">
                <a:solidFill>
                  <a:schemeClr val="tx1"/>
                </a:solidFill>
              </a:rPr>
              <a:t> </a:t>
            </a:r>
          </a:p>
          <a:p>
            <a:pPr marL="171450" indent="-514350">
              <a:buFont typeface="+mj-lt"/>
              <a:buAutoNum type="arabicPeriod"/>
            </a:pPr>
            <a:endParaRPr lang="en-US" sz="2400" dirty="0"/>
          </a:p>
          <a:p>
            <a:pPr marL="1714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200" dirty="0"/>
          </a:p>
          <a:p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C307BBD4-4478-45A2-8F1C-2144D3820F1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0418488"/>
              </p:ext>
            </p:extLst>
          </p:nvPr>
        </p:nvGraphicFramePr>
        <p:xfrm>
          <a:off x="469900" y="863600"/>
          <a:ext cx="8355013" cy="594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6248458" imgH="6191314" progId="Excel.Sheet.12">
                  <p:embed/>
                </p:oleObj>
              </mc:Choice>
              <mc:Fallback>
                <p:oleObj name="Worksheet" r:id="rId4" imgW="6248458" imgH="6191314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C307BBD4-4478-45A2-8F1C-2144D3820F1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9900" y="863600"/>
                        <a:ext cx="8355013" cy="5946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358306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1148578"/>
            <a:ext cx="8610600" cy="5426243"/>
          </a:xfrm>
        </p:spPr>
        <p:txBody>
          <a:bodyPr>
            <a:normAutofit fontScale="77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Public Comments </a:t>
            </a:r>
            <a:r>
              <a:rPr lang="en-US" sz="1500" dirty="0">
                <a:latin typeface="Calibri Light" panose="020F0302020204030204" pitchFamily="34" charset="0"/>
              </a:rPr>
              <a:t>- Chair - 3 min </a:t>
            </a:r>
            <a:r>
              <a:rPr lang="en-US" sz="1500" b="1" dirty="0">
                <a:latin typeface="Calibri Light" panose="020F0302020204030204" pitchFamily="34" charset="0"/>
              </a:rPr>
              <a:t>(10:00 – 10:03)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highlight>
                  <a:srgbClr val="FFFF00"/>
                </a:highlight>
                <a:latin typeface="Calibri Light" panose="020F0302020204030204" pitchFamily="34" charset="0"/>
              </a:rPr>
              <a:t>Approve </a:t>
            </a:r>
            <a:r>
              <a:rPr lang="en-US" sz="2900" dirty="0">
                <a:latin typeface="Calibri Light" panose="020F0302020204030204" pitchFamily="34" charset="0"/>
              </a:rPr>
              <a:t>Minutes from 7/09/20 Meeting </a:t>
            </a:r>
            <a:r>
              <a:rPr lang="en-US" sz="1700" dirty="0">
                <a:latin typeface="Calibri Light" panose="020F0302020204030204" pitchFamily="34" charset="0"/>
              </a:rPr>
              <a:t>- </a:t>
            </a:r>
            <a:r>
              <a:rPr lang="en-US" sz="1500" dirty="0">
                <a:latin typeface="Calibri Light" panose="020F0302020204030204" pitchFamily="34" charset="0"/>
              </a:rPr>
              <a:t>Chair - 2 min </a:t>
            </a:r>
            <a:r>
              <a:rPr lang="en-US" sz="1500" b="1" dirty="0">
                <a:latin typeface="Calibri Light" panose="020F0302020204030204" pitchFamily="34" charset="0"/>
              </a:rPr>
              <a:t>(10:03 – 10:05)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Follow-Up Items: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900" b="0" dirty="0">
                <a:solidFill>
                  <a:schemeClr val="tx1"/>
                </a:solidFill>
                <a:latin typeface="Calibri Light" panose="020F0302020204030204" pitchFamily="34" charset="0"/>
              </a:rPr>
              <a:t>SharePoint Document Management Update </a:t>
            </a:r>
            <a:r>
              <a:rPr lang="en-US" sz="15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Tony Jolley  5 min </a:t>
            </a:r>
            <a:r>
              <a:rPr lang="en-US" sz="1500" dirty="0">
                <a:solidFill>
                  <a:schemeClr val="tx1"/>
                </a:solidFill>
                <a:latin typeface="Calibri Light" panose="020F0302020204030204" pitchFamily="34" charset="0"/>
              </a:rPr>
              <a:t>(10:05 – 10:10)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700" b="0" dirty="0">
                <a:solidFill>
                  <a:schemeClr val="tx1"/>
                </a:solidFill>
                <a:latin typeface="Calibri Light" panose="020F0302020204030204" pitchFamily="34" charset="0"/>
              </a:rPr>
              <a:t>County-Wide Website Redesign Update </a:t>
            </a:r>
            <a:r>
              <a:rPr lang="en-US" sz="14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 Megan Hillyard– 5 min </a:t>
            </a:r>
            <a:r>
              <a:rPr lang="en-US" sz="1400" dirty="0">
                <a:solidFill>
                  <a:schemeClr val="tx1"/>
                </a:solidFill>
                <a:latin typeface="Calibri Light" panose="020F0302020204030204" pitchFamily="34" charset="0"/>
              </a:rPr>
              <a:t>(10:10 – 10:15)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Working Groups Milestone Chart (Discussion/Direction) </a:t>
            </a:r>
            <a:r>
              <a:rPr lang="en-US" sz="2600" dirty="0">
                <a:latin typeface="Calibri Light" panose="020F0302020204030204" pitchFamily="34" charset="0"/>
              </a:rPr>
              <a:t>– </a:t>
            </a:r>
            <a:r>
              <a:rPr lang="en-US" sz="1500" dirty="0">
                <a:latin typeface="Calibri Light" panose="020F0302020204030204" pitchFamily="34" charset="0"/>
              </a:rPr>
              <a:t>Zach Posner – 3 min </a:t>
            </a:r>
          </a:p>
          <a:p>
            <a:r>
              <a:rPr lang="en-US" sz="1400" b="1" dirty="0">
                <a:latin typeface="Calibri Light" panose="020F0302020204030204" pitchFamily="34" charset="0"/>
              </a:rPr>
              <a:t>															(10:15-10:18)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IT Working Group Updates  </a:t>
            </a:r>
            <a:endParaRPr lang="en-US" sz="2300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0" dirty="0">
                <a:solidFill>
                  <a:prstClr val="black"/>
                </a:solidFill>
                <a:latin typeface="Calibri Light" panose="020F0302020204030204" pitchFamily="34" charset="0"/>
              </a:rPr>
              <a:t>SWG - Windows 7 Replacement Update (Informational)  </a:t>
            </a:r>
            <a:r>
              <a:rPr lang="en-US" sz="14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Brandon Allgier - 5 min </a:t>
            </a:r>
            <a:r>
              <a:rPr lang="en-US" sz="1400" dirty="0">
                <a:solidFill>
                  <a:schemeClr val="tx1"/>
                </a:solidFill>
                <a:latin typeface="Calibri Light" panose="020F0302020204030204" pitchFamily="34" charset="0"/>
              </a:rPr>
              <a:t>(10:18 – 10:23)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0" dirty="0">
                <a:solidFill>
                  <a:prstClr val="black"/>
                </a:solidFill>
                <a:latin typeface="Calibri Light" panose="020F0302020204030204" pitchFamily="34" charset="0"/>
              </a:rPr>
              <a:t>PWG - Budget Update – (Discussion/Direction) </a:t>
            </a:r>
            <a:r>
              <a:rPr lang="en-US" sz="900" dirty="0">
                <a:latin typeface="Calibri Light" panose="020F0302020204030204" pitchFamily="34" charset="0"/>
              </a:rPr>
              <a:t>– </a:t>
            </a:r>
            <a:r>
              <a:rPr lang="en-US" sz="1400" b="0" dirty="0">
                <a:solidFill>
                  <a:schemeClr val="tx1"/>
                </a:solidFill>
                <a:latin typeface="Calibri Light" panose="020F0302020204030204" pitchFamily="34" charset="0"/>
              </a:rPr>
              <a:t>Tony Jolley– 60 min </a:t>
            </a:r>
            <a:r>
              <a:rPr lang="en-US" sz="1400" dirty="0">
                <a:solidFill>
                  <a:schemeClr val="tx1"/>
                </a:solidFill>
                <a:latin typeface="Calibri Light" panose="020F0302020204030204" pitchFamily="34" charset="0"/>
              </a:rPr>
              <a:t>(10:23 – 11:23)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prstClr val="black"/>
                </a:solidFill>
                <a:latin typeface="Calibri Light" panose="020F0302020204030204" pitchFamily="34" charset="0"/>
              </a:rPr>
              <a:t>Data Governance Working Group Update – (Informational) </a:t>
            </a:r>
            <a:r>
              <a:rPr lang="en-US" sz="1500" dirty="0">
                <a:solidFill>
                  <a:prstClr val="black"/>
                </a:solidFill>
                <a:latin typeface="Calibri Light" panose="020F0302020204030204" pitchFamily="34" charset="0"/>
              </a:rPr>
              <a:t>– Javaid Lal 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 pitchFamily="34" charset="0"/>
              </a:rPr>
              <a:t>– 3 min </a:t>
            </a:r>
          </a:p>
          <a:p>
            <a:r>
              <a:rPr lang="en-US" sz="1400" b="1" dirty="0">
                <a:solidFill>
                  <a:prstClr val="black"/>
                </a:solidFill>
                <a:latin typeface="Calibri Light" panose="020F0302020204030204" pitchFamily="34" charset="0"/>
              </a:rPr>
              <a:t>															      (11:23-11:26)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 Light" panose="020F0302020204030204" pitchFamily="34" charset="0"/>
              </a:rPr>
              <a:t>Communication Items - Mayor &amp; Council </a:t>
            </a:r>
            <a:r>
              <a:rPr lang="en-US" sz="1500" dirty="0">
                <a:solidFill>
                  <a:prstClr val="black"/>
                </a:solidFill>
                <a:latin typeface="Calibri Light" panose="020F0302020204030204" pitchFamily="34" charset="0"/>
              </a:rPr>
              <a:t>– Zach Posner &amp; Chair – 1 min </a:t>
            </a:r>
            <a:r>
              <a:rPr lang="en-US" sz="1500" b="1" dirty="0">
                <a:solidFill>
                  <a:prstClr val="black"/>
                </a:solidFill>
                <a:latin typeface="Calibri Light" panose="020F0302020204030204" pitchFamily="34" charset="0"/>
              </a:rPr>
              <a:t>(11:26 – 11:27)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2020 Meeting Schedule (Informational) </a:t>
            </a:r>
            <a:r>
              <a:rPr lang="en-US" sz="1500" dirty="0">
                <a:latin typeface="Calibri Light" panose="020F0302020204030204" pitchFamily="34" charset="0"/>
              </a:rPr>
              <a:t>– Kristine Pepin - 1 min </a:t>
            </a:r>
            <a:r>
              <a:rPr lang="en-US" sz="1500" b="1" dirty="0">
                <a:latin typeface="Calibri Light" panose="020F0302020204030204" pitchFamily="34" charset="0"/>
              </a:rPr>
              <a:t>(11:27 – 11:28)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Review Action Items </a:t>
            </a:r>
            <a:r>
              <a:rPr lang="en-US" sz="1500" dirty="0">
                <a:latin typeface="Calibri Light" panose="020F0302020204030204" pitchFamily="34" charset="0"/>
              </a:rPr>
              <a:t>– Kristine Pepin -  2 min </a:t>
            </a:r>
            <a:r>
              <a:rPr lang="en-US" sz="1500" b="1" dirty="0">
                <a:latin typeface="Calibri Light" panose="020F0302020204030204" pitchFamily="34" charset="0"/>
              </a:rPr>
              <a:t>(11:28 – 11:30)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highlight>
                  <a:srgbClr val="FFFF00"/>
                </a:highlight>
                <a:latin typeface="Calibri Light" panose="020F0302020204030204" pitchFamily="34" charset="0"/>
              </a:rPr>
              <a:t>Next Meeting </a:t>
            </a:r>
            <a:r>
              <a:rPr lang="en-US" sz="2900" dirty="0">
                <a:latin typeface="Calibri Light" panose="020F0302020204030204" pitchFamily="34" charset="0"/>
              </a:rPr>
              <a:t>– 8/19/20 </a:t>
            </a:r>
            <a:r>
              <a:rPr lang="en-US" sz="1500" dirty="0">
                <a:latin typeface="Calibri Light" panose="020F0302020204030204" pitchFamily="34" charset="0"/>
              </a:rPr>
              <a:t>– Chair  - 1 min </a:t>
            </a:r>
            <a:r>
              <a:rPr lang="en-US" sz="1500" b="1">
                <a:latin typeface="Calibri Light" panose="020F0302020204030204" pitchFamily="34" charset="0"/>
              </a:rPr>
              <a:t>(11:30 – 11:31)</a:t>
            </a:r>
            <a:endParaRPr lang="en-US" sz="1500" b="1" dirty="0">
              <a:latin typeface="Calibri Light" panose="020F0302020204030204" pitchFamily="34" charset="0"/>
            </a:endParaRP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  <a:b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3412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66700" y="1143002"/>
            <a:ext cx="8610600" cy="5426243"/>
          </a:xfrm>
        </p:spPr>
        <p:txBody>
          <a:bodyPr>
            <a:normAutofit fontScale="850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Public Comments </a:t>
            </a:r>
            <a:r>
              <a:rPr lang="en-US" sz="1500" dirty="0">
                <a:latin typeface="Calibri Light" panose="020F0302020204030204" pitchFamily="34" charset="0"/>
              </a:rPr>
              <a:t>- Chair - 3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Approve Minutes from 7/09/20 Meeting </a:t>
            </a:r>
            <a:r>
              <a:rPr lang="en-US" sz="1700" dirty="0">
                <a:latin typeface="Calibri Light" panose="020F0302020204030204" pitchFamily="34" charset="0"/>
              </a:rPr>
              <a:t>- </a:t>
            </a:r>
            <a:r>
              <a:rPr lang="en-US" sz="1500" dirty="0">
                <a:latin typeface="Calibri Light" panose="020F0302020204030204" pitchFamily="34" charset="0"/>
              </a:rPr>
              <a:t>Chair - 2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Follow-Up Items (Informational):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900" b="0" dirty="0">
                <a:solidFill>
                  <a:schemeClr val="tx1"/>
                </a:solidFill>
                <a:latin typeface="Calibri Light" panose="020F0302020204030204" pitchFamily="34" charset="0"/>
              </a:rPr>
              <a:t>SharePoint Document Management Update </a:t>
            </a:r>
            <a:r>
              <a:rPr lang="en-US" sz="15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Tony Jolley– 5 min </a:t>
            </a:r>
            <a:endParaRPr lang="en-US" sz="1500" dirty="0">
              <a:solidFill>
                <a:schemeClr val="tx1"/>
              </a:solidFill>
              <a:latin typeface="Calibri Light" panose="020F0302020204030204" pitchFamily="34" charset="0"/>
            </a:endParaRP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2700" b="0" dirty="0">
                <a:solidFill>
                  <a:schemeClr val="tx1"/>
                </a:solidFill>
                <a:latin typeface="Calibri Light" panose="020F0302020204030204" pitchFamily="34" charset="0"/>
              </a:rPr>
              <a:t>County-Wide Website Redesign Update</a:t>
            </a:r>
            <a:r>
              <a:rPr lang="en-US" sz="14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 Megan Hillyard– 5 min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Working Groups Milestone Chart (Discussion/Direction) </a:t>
            </a:r>
            <a:r>
              <a:rPr lang="en-US" sz="2600" dirty="0">
                <a:latin typeface="Calibri Light" panose="020F0302020204030204" pitchFamily="34" charset="0"/>
              </a:rPr>
              <a:t>– </a:t>
            </a:r>
            <a:r>
              <a:rPr lang="en-US" sz="1500" dirty="0">
                <a:latin typeface="Calibri Light" panose="020F0302020204030204" pitchFamily="34" charset="0"/>
              </a:rPr>
              <a:t>Tony Jolley– 3 min </a:t>
            </a:r>
            <a:endParaRPr lang="en-US" sz="1400" dirty="0">
              <a:latin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IT Working Group Updates  </a:t>
            </a:r>
            <a:endParaRPr lang="en-US" sz="2300" dirty="0">
              <a:solidFill>
                <a:prstClr val="black"/>
              </a:solidFill>
              <a:latin typeface="Calibri Light" panose="020F030202020403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0" dirty="0">
                <a:solidFill>
                  <a:prstClr val="black"/>
                </a:solidFill>
                <a:latin typeface="Calibri Light" panose="020F0302020204030204" pitchFamily="34" charset="0"/>
              </a:rPr>
              <a:t>SWG - Windows 7 Replacement Update (Informational)  </a:t>
            </a:r>
            <a:r>
              <a:rPr lang="en-US" sz="1400" b="0" dirty="0">
                <a:solidFill>
                  <a:schemeClr val="tx1"/>
                </a:solidFill>
                <a:latin typeface="Calibri Light" panose="020F0302020204030204" pitchFamily="34" charset="0"/>
              </a:rPr>
              <a:t>– Brandon Allgier - 5 min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300" b="0" dirty="0">
                <a:solidFill>
                  <a:prstClr val="black"/>
                </a:solidFill>
                <a:latin typeface="Calibri Light" panose="020F0302020204030204" pitchFamily="34" charset="0"/>
              </a:rPr>
              <a:t>PWG - Budget Update – (Discussion/Direction) </a:t>
            </a:r>
            <a:r>
              <a:rPr lang="en-US" sz="900" dirty="0">
                <a:latin typeface="Calibri Light" panose="020F0302020204030204" pitchFamily="34" charset="0"/>
              </a:rPr>
              <a:t>– </a:t>
            </a:r>
            <a:r>
              <a:rPr lang="en-US" sz="1400" b="0" dirty="0">
                <a:solidFill>
                  <a:schemeClr val="tx1"/>
                </a:solidFill>
                <a:latin typeface="Calibri Light" panose="020F0302020204030204" pitchFamily="34" charset="0"/>
              </a:rPr>
              <a:t>Tony Jolley– 60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solidFill>
                  <a:prstClr val="black"/>
                </a:solidFill>
                <a:latin typeface="Calibri Light" panose="020F0302020204030204" pitchFamily="34" charset="0"/>
              </a:rPr>
              <a:t>Data Governance Working Group Update – (Informational) </a:t>
            </a:r>
            <a:r>
              <a:rPr lang="en-US" sz="1500" dirty="0">
                <a:solidFill>
                  <a:prstClr val="black"/>
                </a:solidFill>
                <a:latin typeface="Calibri Light" panose="020F0302020204030204" pitchFamily="34" charset="0"/>
              </a:rPr>
              <a:t>– Javaid Lal </a:t>
            </a:r>
            <a:r>
              <a:rPr lang="en-US" sz="1400" dirty="0">
                <a:solidFill>
                  <a:prstClr val="black"/>
                </a:solidFill>
                <a:latin typeface="Calibri Light" panose="020F0302020204030204" pitchFamily="34" charset="0"/>
              </a:rPr>
              <a:t>– 3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 Light" panose="020F0302020204030204" pitchFamily="34" charset="0"/>
              </a:rPr>
              <a:t>Communication Items - Mayor &amp; Council </a:t>
            </a:r>
            <a:r>
              <a:rPr lang="en-US" sz="1500" dirty="0">
                <a:solidFill>
                  <a:prstClr val="black"/>
                </a:solidFill>
                <a:latin typeface="Calibri Light" panose="020F0302020204030204" pitchFamily="34" charset="0"/>
              </a:rPr>
              <a:t>– Zach Posner &amp; Chair – 1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2020 Meeting Schedule (Informational) </a:t>
            </a:r>
            <a:r>
              <a:rPr lang="en-US" sz="1500" dirty="0">
                <a:latin typeface="Calibri Light" panose="020F0302020204030204" pitchFamily="34" charset="0"/>
              </a:rPr>
              <a:t>– Kristine Pepin - 1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Review Action Items </a:t>
            </a:r>
            <a:r>
              <a:rPr lang="en-US" sz="1500" dirty="0">
                <a:latin typeface="Calibri Light" panose="020F0302020204030204" pitchFamily="34" charset="0"/>
              </a:rPr>
              <a:t>– Kristine Pepin -  2 min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900" dirty="0">
                <a:latin typeface="Calibri Light" panose="020F0302020204030204" pitchFamily="34" charset="0"/>
              </a:rPr>
              <a:t>Next Meeting – 8/19/20 </a:t>
            </a:r>
            <a:r>
              <a:rPr lang="en-US" sz="1500" dirty="0">
                <a:latin typeface="Calibri Light" panose="020F0302020204030204" pitchFamily="34" charset="0"/>
              </a:rPr>
              <a:t>– Chair  - 1 min</a:t>
            </a:r>
          </a:p>
          <a:p>
            <a:endParaRPr lang="en-US" sz="1600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Agenda</a:t>
            </a:r>
            <a:b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b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endParaRPr lang="en-US" sz="40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4557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10E-2C45-4651-B57D-AF6A66200D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Public Comments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Chair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4BC80-8829-4F8C-BD37-0C5895340B4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67601" y="642767"/>
            <a:ext cx="8052419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endParaRPr lang="en-US" sz="36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634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10E-2C45-4651-B57D-AF6A66200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Approve Minutes</a:t>
            </a:r>
            <a:b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Chair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71039BF-9B7A-4E7F-9037-A90626E2D93B}"/>
              </a:ext>
            </a:extLst>
          </p:cNvPr>
          <p:cNvSpPr txBox="1"/>
          <p:nvPr/>
        </p:nvSpPr>
        <p:spPr>
          <a:xfrm>
            <a:off x="5764697" y="6278252"/>
            <a:ext cx="3021494" cy="369332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Motion and Roll Call Vote</a:t>
            </a:r>
          </a:p>
        </p:txBody>
      </p:sp>
    </p:spTree>
    <p:extLst>
      <p:ext uri="{BB962C8B-B14F-4D97-AF65-F5344CB8AC3E}">
        <p14:creationId xmlns:p14="http://schemas.microsoft.com/office/powerpoint/2010/main" val="164822624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682F8F-3212-44D6-915F-6C1A8B9C35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Review Follow-Up Items</a:t>
            </a:r>
            <a:b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Cherie Root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09783DB0-C47B-4DDB-B6F0-54B81B13EC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115880"/>
              </p:ext>
            </p:extLst>
          </p:nvPr>
        </p:nvGraphicFramePr>
        <p:xfrm>
          <a:off x="531343" y="1748447"/>
          <a:ext cx="7926859" cy="2195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8116">
                  <a:extLst>
                    <a:ext uri="{9D8B030D-6E8A-4147-A177-3AD203B41FA5}">
                      <a16:colId xmlns:a16="http://schemas.microsoft.com/office/drawing/2014/main" val="3661376051"/>
                    </a:ext>
                  </a:extLst>
                </a:gridCol>
                <a:gridCol w="2878743">
                  <a:extLst>
                    <a:ext uri="{9D8B030D-6E8A-4147-A177-3AD203B41FA5}">
                      <a16:colId xmlns:a16="http://schemas.microsoft.com/office/drawing/2014/main" val="674377844"/>
                    </a:ext>
                  </a:extLst>
                </a:gridCol>
              </a:tblGrid>
              <a:tr h="3083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</a:rPr>
                        <a:t>TASK</a:t>
                      </a:r>
                      <a:endParaRPr lang="en-US" sz="2000" b="1" u="non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u="none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</a:rPr>
                        <a:t>RESPONSIBLE</a:t>
                      </a:r>
                      <a:endParaRPr lang="en-US" sz="2000" b="1" u="none" dirty="0">
                        <a:solidFill>
                          <a:schemeClr val="tx1"/>
                        </a:solidFill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549706"/>
                  </a:ext>
                </a:extLst>
              </a:tr>
              <a:tr h="31515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Windows 7 Replacement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Solution Working Group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35904"/>
                  </a:ext>
                </a:extLst>
              </a:tr>
              <a:tr h="389612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SharePoint Document Management Update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Tony Jolley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9533484"/>
                  </a:ext>
                </a:extLst>
              </a:tr>
              <a:tr h="34710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County-Wide Website Redesign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Megan Hillyard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15290"/>
                  </a:ext>
                </a:extLst>
              </a:tr>
              <a:tr h="42504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Voting System &amp; Equipment Update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Jerome Battle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424002"/>
                  </a:ext>
                </a:extLst>
              </a:tr>
              <a:tr h="406916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Policy Updates to Council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Mark Evans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61694"/>
                  </a:ext>
                </a:extLst>
              </a:tr>
            </a:tbl>
          </a:graphicData>
        </a:graphic>
      </p:graphicFrame>
      <p:graphicFrame>
        <p:nvGraphicFramePr>
          <p:cNvPr id="5" name="Content Placeholder 6">
            <a:extLst>
              <a:ext uri="{FF2B5EF4-FFF2-40B4-BE49-F238E27FC236}">
                <a16:creationId xmlns:a16="http://schemas.microsoft.com/office/drawing/2014/main" id="{B7E627EB-6AD1-4288-B542-43509591A74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5783477"/>
              </p:ext>
            </p:extLst>
          </p:nvPr>
        </p:nvGraphicFramePr>
        <p:xfrm>
          <a:off x="531342" y="5811583"/>
          <a:ext cx="2202335" cy="934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2335">
                  <a:extLst>
                    <a:ext uri="{9D8B030D-6E8A-4147-A177-3AD203B41FA5}">
                      <a16:colId xmlns:a16="http://schemas.microsoft.com/office/drawing/2014/main" val="3661376051"/>
                    </a:ext>
                  </a:extLst>
                </a:gridCol>
              </a:tblGrid>
              <a:tr h="283528">
                <a:tc>
                  <a:txBody>
                    <a:bodyPr/>
                    <a:lstStyle/>
                    <a:p>
                      <a:pPr marL="0" marR="0" indent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Complete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87310"/>
                  </a:ext>
                </a:extLst>
              </a:tr>
              <a:tr h="28352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Separate Slide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715290"/>
                  </a:ext>
                </a:extLst>
              </a:tr>
              <a:tr h="283528"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In-Process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900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62938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1A78A0FF-78ED-4BAB-B408-3EAFA05C99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8853" y="1659467"/>
            <a:ext cx="8526294" cy="5198533"/>
          </a:xfrm>
        </p:spPr>
        <p:txBody>
          <a:bodyPr vert="horz" lIns="0" tIns="0" rIns="0" bIns="0" rtlCol="0" anchor="t">
            <a:no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Libraries in Production</a:t>
            </a: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 – increased by 1</a:t>
            </a: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685800" lvl="1" indent="-685800" algn="l">
              <a:buFont typeface="Arial" panose="020B0604020202020204" pitchFamily="34" charset="0"/>
              <a:buChar char="•"/>
            </a:pPr>
            <a:endParaRPr lang="en-US" sz="2000" b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143000" lvl="2" indent="-6858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Auditor – Complete</a:t>
            </a:r>
          </a:p>
          <a:p>
            <a:pPr marL="1600200" lvl="4" indent="-685800" algn="l">
              <a:buFont typeface="Arial" panose="020B0604020202020204" pitchFamily="34" charset="0"/>
              <a:buChar char="•"/>
            </a:pPr>
            <a:r>
              <a:rPr lang="en-US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Board of Equalization (BoE) - Live August 4, 2020</a:t>
            </a:r>
          </a:p>
          <a:p>
            <a:pPr marL="685800" lvl="1" indent="-685800" algn="l">
              <a:buFont typeface="Arial" panose="020B0604020202020204" pitchFamily="34" charset="0"/>
              <a:buChar char="•"/>
            </a:pPr>
            <a:r>
              <a:rPr lang="en-US" sz="2000" b="0" dirty="0">
                <a:latin typeface="Calibri Light" panose="020F0302020204030204" pitchFamily="34" charset="0"/>
                <a:cs typeface="Calibri Light" panose="020F0302020204030204" pitchFamily="34" charset="0"/>
              </a:rPr>
              <a:t>Remaining Agencies</a:t>
            </a:r>
          </a:p>
          <a:p>
            <a:pPr marL="1143000" lvl="2" indent="-6858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Treasurer – Customize Scan Tool</a:t>
            </a:r>
          </a:p>
          <a:p>
            <a:pPr marL="1143000" lvl="2" indent="-6858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Surveyor – Connect to Web Services</a:t>
            </a:r>
          </a:p>
          <a:p>
            <a:pPr marL="1143000" lvl="2" indent="-685800" algn="l">
              <a:buFont typeface="Arial" panose="020B0604020202020204" pitchFamily="34" charset="0"/>
              <a:buChar char="•"/>
            </a:pPr>
            <a:r>
              <a:rPr lang="en-US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Assessor – Customize Scan Tool—</a:t>
            </a:r>
            <a:r>
              <a:rPr lang="en-US" sz="2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positioning for paperless BoE in 2021</a:t>
            </a:r>
            <a:endParaRPr lang="en-US" sz="2000" b="1" dirty="0">
              <a:latin typeface="Calibri Light"/>
              <a:cs typeface="Calibri Ligh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2000" b="0" dirty="0">
              <a:latin typeface="Calibri Light"/>
              <a:cs typeface="Calibri Light"/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2000" b="0" dirty="0">
              <a:latin typeface="Calibri Light"/>
              <a:cs typeface="Calibri Ligh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16B04C-0F7F-4E42-93F5-95EAB27A75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4123" y="2084953"/>
            <a:ext cx="5180267" cy="24394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SharePoint Document Management</a:t>
            </a:r>
            <a:br>
              <a:rPr lang="en-US" dirty="0"/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Tony Jolley</a:t>
            </a:r>
            <a:endParaRPr lang="en-US" sz="4000" dirty="0">
              <a:highlight>
                <a:srgbClr val="FFFF00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211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0D4AD-F1C7-4438-9C16-9F9A8BDCEC2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County-Wide Website Redesign</a:t>
            </a:r>
            <a:br>
              <a:rPr lang="en-US" dirty="0"/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Megan Hillyard</a:t>
            </a:r>
            <a:endParaRPr lang="en-US" sz="4000" dirty="0">
              <a:highlight>
                <a:srgbClr val="FFFF00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C1C3482-FEF2-4BC5-BF7A-E0D6BB142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73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533" y="540284"/>
            <a:ext cx="8723959" cy="865909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Working Groups – Milestone Chart – </a:t>
            </a:r>
            <a:br>
              <a:rPr lang="en-US" sz="2700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dirty="0">
                <a:latin typeface="Calibri Light" panose="020F0302020204030204" pitchFamily="34" charset="0"/>
                <a:cs typeface="Calibri Light" panose="020F0302020204030204" pitchFamily="34" charset="0"/>
              </a:rPr>
              <a:t>Tony Jolley</a:t>
            </a:r>
            <a:br>
              <a:rPr lang="en-US" dirty="0">
                <a:latin typeface="Calibri Light" panose="020F0302020204030204" pitchFamily="34" charset="0"/>
              </a:rPr>
            </a:br>
            <a:endParaRPr lang="en-US" dirty="0">
              <a:latin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AB0D3-7981-40D2-8A6E-3D0B555D36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9366" y="2745617"/>
            <a:ext cx="8498114" cy="4112385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Calibri Light" panose="020F0302020204030204" pitchFamily="34" charset="0"/>
              </a:rPr>
              <a:t> </a:t>
            </a:r>
            <a:endParaRPr lang="en-US" sz="1600" dirty="0">
              <a:latin typeface="Calibri Light" panose="020F03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E98A54-1528-48E4-9BD0-620C27E18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5417" y="1656306"/>
            <a:ext cx="6579219" cy="4934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89112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915c50f-9a23-4617-a8cb-885ee2479ef0">
      <UserInfo>
        <DisplayName>Ginger K. Watts</DisplayName>
        <AccountId>110</AccountId>
        <AccountType/>
      </UserInfo>
      <UserInfo>
        <DisplayName>Cherie Root</DisplayName>
        <AccountId>414</AccountId>
        <AccountType/>
      </UserInfo>
      <UserInfo>
        <DisplayName>Zachary Posner</DisplayName>
        <AccountId>575</AccountId>
        <AccountType/>
      </UserInfo>
      <UserInfo>
        <DisplayName>Kristine Pepin</DisplayName>
        <AccountId>644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34BA58F1622F468EE2018E1AEAAD0A" ma:contentTypeVersion="1" ma:contentTypeDescription="Create a new document." ma:contentTypeScope="" ma:versionID="4745a3c8837d9eabe269f7951f942a55">
  <xsd:schema xmlns:xsd="http://www.w3.org/2001/XMLSchema" xmlns:xs="http://www.w3.org/2001/XMLSchema" xmlns:p="http://schemas.microsoft.com/office/2006/metadata/properties" xmlns:ns2="3915c50f-9a23-4617-a8cb-885ee2479ef0" targetNamespace="http://schemas.microsoft.com/office/2006/metadata/properties" ma:root="true" ma:fieldsID="648be1671518a9dd493d5a71769bc079" ns2:_="">
    <xsd:import namespace="3915c50f-9a23-4617-a8cb-885ee2479ef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15c50f-9a23-4617-a8cb-885ee2479ef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8E2261F-1F81-4EEF-93BB-90A49E2712D5}">
  <ds:schemaRefs>
    <ds:schemaRef ds:uri="http://purl.org/dc/terms/"/>
    <ds:schemaRef ds:uri="http://schemas.openxmlformats.org/package/2006/metadata/core-properties"/>
    <ds:schemaRef ds:uri="3915c50f-9a23-4617-a8cb-885ee2479ef0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3ABB9C7-F630-45A8-BAB5-B5C50DA29B3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7D9EBD-8733-4EE3-B874-6DEC609EF5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15c50f-9a23-4617-a8cb-885ee2479e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2279</TotalTime>
  <Words>1149</Words>
  <Application>Microsoft Office PowerPoint</Application>
  <PresentationFormat>On-screen Show (4:3)</PresentationFormat>
  <Paragraphs>264</Paragraphs>
  <Slides>22</Slides>
  <Notes>21</Notes>
  <HiddenSlides>2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Century Gothic</vt:lpstr>
      <vt:lpstr>Office Theme</vt:lpstr>
      <vt:lpstr>Microsoft Excel Worksheet</vt:lpstr>
      <vt:lpstr>PowerPoint Presentation</vt:lpstr>
      <vt:lpstr>Remote Meeting Instructions Trevor Hebditch </vt:lpstr>
      <vt:lpstr>Agenda  </vt:lpstr>
      <vt:lpstr>Public Comments Chair</vt:lpstr>
      <vt:lpstr>Approve Minutes Chair</vt:lpstr>
      <vt:lpstr>Review Follow-Up Items Cherie Root</vt:lpstr>
      <vt:lpstr>SharePoint Document Management Tony Jolley</vt:lpstr>
      <vt:lpstr>County-Wide Website Redesign Megan Hillyard</vt:lpstr>
      <vt:lpstr>Working Groups – Milestone Chart –  Tony Jolley </vt:lpstr>
      <vt:lpstr>IT Working Group Updates </vt:lpstr>
      <vt:lpstr>Windows 7 Replacement Update – Brandon Allgier   </vt:lpstr>
      <vt:lpstr>Budget Update Tony Jolley</vt:lpstr>
      <vt:lpstr>Data Working Group Update Javaid Lal   </vt:lpstr>
      <vt:lpstr>PowerPoint Presentation</vt:lpstr>
      <vt:lpstr>PowerPoint Presentation</vt:lpstr>
      <vt:lpstr>PowerPoint Presentation</vt:lpstr>
      <vt:lpstr>Communication Items - Mayor and Council Zach Posner &amp; Chair     </vt:lpstr>
      <vt:lpstr>Meeting Schedule For 2020 Kristine Pepin  </vt:lpstr>
      <vt:lpstr>Review Action Items Kristine Pepin</vt:lpstr>
      <vt:lpstr>Thank</vt:lpstr>
      <vt:lpstr>TO-DO List  </vt:lpstr>
      <vt:lpstr>Agenda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Jolley</dc:creator>
  <cp:lastModifiedBy>Tony Jolley</cp:lastModifiedBy>
  <cp:revision>69</cp:revision>
  <dcterms:created xsi:type="dcterms:W3CDTF">2020-03-11T16:34:17Z</dcterms:created>
  <dcterms:modified xsi:type="dcterms:W3CDTF">2020-08-11T15:39:29Z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0x0101006434BA58F1622F468EE2018E1AEAAD0A</vt:lpwstr>
  </property>
</Properties>
</file>