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</p:sldMasterIdLst>
  <p:notesMasterIdLst>
    <p:notesMasterId r:id="rId42"/>
  </p:notesMasterIdLst>
  <p:handoutMasterIdLst>
    <p:handoutMasterId r:id="rId43"/>
  </p:handoutMasterIdLst>
  <p:sldIdLst>
    <p:sldId id="357" r:id="rId6"/>
    <p:sldId id="257" r:id="rId7"/>
    <p:sldId id="525" r:id="rId8"/>
    <p:sldId id="530" r:id="rId9"/>
    <p:sldId id="413" r:id="rId10"/>
    <p:sldId id="460" r:id="rId11"/>
    <p:sldId id="533" r:id="rId12"/>
    <p:sldId id="498" r:id="rId13"/>
    <p:sldId id="485" r:id="rId14"/>
    <p:sldId id="546" r:id="rId15"/>
    <p:sldId id="543" r:id="rId16"/>
    <p:sldId id="544" r:id="rId17"/>
    <p:sldId id="531" r:id="rId18"/>
    <p:sldId id="454" r:id="rId19"/>
    <p:sldId id="529" r:id="rId20"/>
    <p:sldId id="497" r:id="rId21"/>
    <p:sldId id="383" r:id="rId22"/>
    <p:sldId id="456" r:id="rId23"/>
    <p:sldId id="484" r:id="rId24"/>
    <p:sldId id="537" r:id="rId25"/>
    <p:sldId id="496" r:id="rId26"/>
    <p:sldId id="492" r:id="rId27"/>
    <p:sldId id="534" r:id="rId28"/>
    <p:sldId id="535" r:id="rId29"/>
    <p:sldId id="274" r:id="rId30"/>
    <p:sldId id="275" r:id="rId31"/>
    <p:sldId id="276" r:id="rId32"/>
    <p:sldId id="277" r:id="rId33"/>
    <p:sldId id="278" r:id="rId34"/>
    <p:sldId id="279" r:id="rId35"/>
    <p:sldId id="532" r:id="rId36"/>
    <p:sldId id="340" r:id="rId37"/>
    <p:sldId id="286" r:id="rId38"/>
    <p:sldId id="375" r:id="rId39"/>
    <p:sldId id="491" r:id="rId40"/>
    <p:sldId id="536" r:id="rId4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Eason" initials="JE" lastIdx="2" clrIdx="0">
    <p:extLst>
      <p:ext uri="{19B8F6BF-5375-455C-9EA6-DF929625EA0E}">
        <p15:presenceInfo xmlns:p15="http://schemas.microsoft.com/office/powerpoint/2012/main" userId="S::JEason@slco.org::980a5fc9-d3cf-44fc-b51f-29c9328e3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B1E41"/>
    <a:srgbClr val="CA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3196" autoAdjust="0"/>
  </p:normalViewPr>
  <p:slideViewPr>
    <p:cSldViewPr snapToGrid="0" snapToObjects="1">
      <p:cViewPr varScale="1">
        <p:scale>
          <a:sx n="95" d="100"/>
          <a:sy n="95" d="100"/>
        </p:scale>
        <p:origin x="1128" y="7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-107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4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35C3B-54A2-48CF-B674-4ACCB4DE57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6857E-A575-423C-9736-98420739D782}">
      <dgm:prSet phldrT="[Text]"/>
      <dgm:spPr/>
      <dgm:t>
        <a:bodyPr/>
        <a:lstStyle/>
        <a:p>
          <a:r>
            <a:rPr lang="en-US" dirty="0"/>
            <a:t>Self Assessment</a:t>
          </a:r>
        </a:p>
      </dgm:t>
    </dgm:pt>
    <dgm:pt modelId="{120C62F1-A04D-438C-A0AC-EE10D0AF4C9B}" type="parTrans" cxnId="{5F23DE79-812F-4EE3-9557-8BE4E015F1F8}">
      <dgm:prSet/>
      <dgm:spPr/>
      <dgm:t>
        <a:bodyPr/>
        <a:lstStyle/>
        <a:p>
          <a:endParaRPr lang="en-US"/>
        </a:p>
      </dgm:t>
    </dgm:pt>
    <dgm:pt modelId="{69F036C9-0D27-47E3-89BA-B94851AEC9F5}" type="sibTrans" cxnId="{5F23DE79-812F-4EE3-9557-8BE4E015F1F8}">
      <dgm:prSet/>
      <dgm:spPr/>
      <dgm:t>
        <a:bodyPr/>
        <a:lstStyle/>
        <a:p>
          <a:endParaRPr lang="en-US"/>
        </a:p>
      </dgm:t>
    </dgm:pt>
    <dgm:pt modelId="{3D7670FD-19DA-4914-B60D-BEECE8DAC848}">
      <dgm:prSet/>
      <dgm:spPr/>
      <dgm:t>
        <a:bodyPr/>
        <a:lstStyle/>
        <a:p>
          <a:r>
            <a:rPr lang="en-US" dirty="0"/>
            <a:t>We adapted </a:t>
          </a:r>
        </a:p>
      </dgm:t>
    </dgm:pt>
    <dgm:pt modelId="{E029E46A-3174-4106-BCD5-C7CE5000A769}" type="parTrans" cxnId="{B5BF17A5-0880-43AF-A8DB-868652A2157D}">
      <dgm:prSet/>
      <dgm:spPr/>
      <dgm:t>
        <a:bodyPr/>
        <a:lstStyle/>
        <a:p>
          <a:endParaRPr lang="en-US"/>
        </a:p>
      </dgm:t>
    </dgm:pt>
    <dgm:pt modelId="{6561F810-BCE1-4BEA-A3B5-0BB27C350836}" type="sibTrans" cxnId="{B5BF17A5-0880-43AF-A8DB-868652A2157D}">
      <dgm:prSet/>
      <dgm:spPr/>
      <dgm:t>
        <a:bodyPr/>
        <a:lstStyle/>
        <a:p>
          <a:endParaRPr lang="en-US"/>
        </a:p>
      </dgm:t>
    </dgm:pt>
    <dgm:pt modelId="{1D582C48-1302-4114-B451-363DFFD408F0}">
      <dgm:prSet/>
      <dgm:spPr/>
      <dgm:t>
        <a:bodyPr/>
        <a:lstStyle/>
        <a:p>
          <a:r>
            <a:rPr lang="en-US" dirty="0"/>
            <a:t>Customer satisfaction remained high</a:t>
          </a:r>
        </a:p>
      </dgm:t>
    </dgm:pt>
    <dgm:pt modelId="{C13E2E57-49F2-42AD-A180-7EB30ACBAD6A}" type="parTrans" cxnId="{3E7E085D-EE95-40E1-8B2D-5E15B3F75EA6}">
      <dgm:prSet/>
      <dgm:spPr/>
      <dgm:t>
        <a:bodyPr/>
        <a:lstStyle/>
        <a:p>
          <a:endParaRPr lang="en-US"/>
        </a:p>
      </dgm:t>
    </dgm:pt>
    <dgm:pt modelId="{125B960B-BA21-45C3-BE97-8F3374C454C2}" type="sibTrans" cxnId="{3E7E085D-EE95-40E1-8B2D-5E15B3F75EA6}">
      <dgm:prSet/>
      <dgm:spPr/>
      <dgm:t>
        <a:bodyPr/>
        <a:lstStyle/>
        <a:p>
          <a:endParaRPr lang="en-US"/>
        </a:p>
      </dgm:t>
    </dgm:pt>
    <dgm:pt modelId="{50181D28-3ED8-4FDA-9F87-595997516A1E}">
      <dgm:prSet/>
      <dgm:spPr/>
      <dgm:t>
        <a:bodyPr/>
        <a:lstStyle/>
        <a:p>
          <a:r>
            <a:rPr lang="en-US" dirty="0"/>
            <a:t>Need for better COOP plans</a:t>
          </a:r>
        </a:p>
      </dgm:t>
    </dgm:pt>
    <dgm:pt modelId="{D56AFB1E-A277-41D4-B8AC-3D3E1FA1F6DA}" type="parTrans" cxnId="{25DCBC43-6B17-4ACF-85D8-14E472B82A41}">
      <dgm:prSet/>
      <dgm:spPr/>
      <dgm:t>
        <a:bodyPr/>
        <a:lstStyle/>
        <a:p>
          <a:endParaRPr lang="en-US"/>
        </a:p>
      </dgm:t>
    </dgm:pt>
    <dgm:pt modelId="{FAF08BD9-5FC1-4165-9ED0-C5618C4A2C5F}" type="sibTrans" cxnId="{25DCBC43-6B17-4ACF-85D8-14E472B82A41}">
      <dgm:prSet/>
      <dgm:spPr/>
      <dgm:t>
        <a:bodyPr/>
        <a:lstStyle/>
        <a:p>
          <a:endParaRPr lang="en-US"/>
        </a:p>
      </dgm:t>
    </dgm:pt>
    <dgm:pt modelId="{DAAAA964-43FE-46BB-B868-BCEB3FBF8A9C}">
      <dgm:prSet/>
      <dgm:spPr/>
      <dgm:t>
        <a:bodyPr/>
        <a:lstStyle/>
        <a:p>
          <a:r>
            <a:rPr lang="en-US" dirty="0"/>
            <a:t>Drive to move to laptops in IT paid off</a:t>
          </a:r>
        </a:p>
      </dgm:t>
    </dgm:pt>
    <dgm:pt modelId="{F82FF9FC-2E2D-4EF0-BE73-9BB2A3EC8A48}" type="parTrans" cxnId="{4681E3B8-DC3C-496B-B1A9-68D1822BEA5F}">
      <dgm:prSet/>
      <dgm:spPr/>
      <dgm:t>
        <a:bodyPr/>
        <a:lstStyle/>
        <a:p>
          <a:endParaRPr lang="en-US"/>
        </a:p>
      </dgm:t>
    </dgm:pt>
    <dgm:pt modelId="{760771E9-E928-498C-ACA9-8BD856D4D436}" type="sibTrans" cxnId="{4681E3B8-DC3C-496B-B1A9-68D1822BEA5F}">
      <dgm:prSet/>
      <dgm:spPr/>
      <dgm:t>
        <a:bodyPr/>
        <a:lstStyle/>
        <a:p>
          <a:endParaRPr lang="en-US"/>
        </a:p>
      </dgm:t>
    </dgm:pt>
    <dgm:pt modelId="{0D013E62-9C58-4156-8B58-B2B94A44D45D}">
      <dgm:prSet/>
      <dgm:spPr/>
      <dgm:t>
        <a:bodyPr/>
        <a:lstStyle/>
        <a:p>
          <a:r>
            <a:rPr lang="en-US" dirty="0"/>
            <a:t>Policy</a:t>
          </a:r>
        </a:p>
      </dgm:t>
    </dgm:pt>
    <dgm:pt modelId="{7E82655B-88CA-406E-9B96-96AD2D4D1E90}" type="parTrans" cxnId="{79CF989E-B32B-4AC0-B2E7-49E881DF0221}">
      <dgm:prSet/>
      <dgm:spPr/>
      <dgm:t>
        <a:bodyPr/>
        <a:lstStyle/>
        <a:p>
          <a:endParaRPr lang="en-US"/>
        </a:p>
      </dgm:t>
    </dgm:pt>
    <dgm:pt modelId="{93AE30D5-BBBB-4E96-B06F-DDE13E56A5F3}" type="sibTrans" cxnId="{79CF989E-B32B-4AC0-B2E7-49E881DF0221}">
      <dgm:prSet/>
      <dgm:spPr/>
      <dgm:t>
        <a:bodyPr/>
        <a:lstStyle/>
        <a:p>
          <a:endParaRPr lang="en-US"/>
        </a:p>
      </dgm:t>
    </dgm:pt>
    <dgm:pt modelId="{5F20F401-9325-433C-AB5A-7B53D674AF01}">
      <dgm:prSet/>
      <dgm:spPr/>
      <dgm:t>
        <a:bodyPr/>
        <a:lstStyle/>
        <a:p>
          <a:r>
            <a:rPr lang="en-US" dirty="0"/>
            <a:t>IT has an existing WFH (Work From Home) Policy</a:t>
          </a:r>
        </a:p>
      </dgm:t>
    </dgm:pt>
    <dgm:pt modelId="{66F852FA-9E51-460B-9723-89298678ECDE}" type="parTrans" cxnId="{1776707A-2959-439C-9A8B-54E449299C10}">
      <dgm:prSet/>
      <dgm:spPr/>
      <dgm:t>
        <a:bodyPr/>
        <a:lstStyle/>
        <a:p>
          <a:endParaRPr lang="en-US"/>
        </a:p>
      </dgm:t>
    </dgm:pt>
    <dgm:pt modelId="{3EDD31BE-8049-4EA1-8B0D-14CF6D92F3B2}" type="sibTrans" cxnId="{1776707A-2959-439C-9A8B-54E449299C10}">
      <dgm:prSet/>
      <dgm:spPr/>
      <dgm:t>
        <a:bodyPr/>
        <a:lstStyle/>
        <a:p>
          <a:endParaRPr lang="en-US"/>
        </a:p>
      </dgm:t>
    </dgm:pt>
    <dgm:pt modelId="{850DEE35-90D0-4750-82DE-3350B758CCFE}">
      <dgm:prSet/>
      <dgm:spPr/>
      <dgm:t>
        <a:bodyPr/>
        <a:lstStyle/>
        <a:p>
          <a:r>
            <a:rPr lang="en-US" dirty="0"/>
            <a:t>We recommend agencies adopt their own</a:t>
          </a:r>
        </a:p>
      </dgm:t>
    </dgm:pt>
    <dgm:pt modelId="{E4364EB3-EBFF-49F9-9FBA-7F2C1D404952}" type="parTrans" cxnId="{595C6C6F-B4A4-48FB-B4BD-6EB2837534EB}">
      <dgm:prSet/>
      <dgm:spPr/>
      <dgm:t>
        <a:bodyPr/>
        <a:lstStyle/>
        <a:p>
          <a:endParaRPr lang="en-US"/>
        </a:p>
      </dgm:t>
    </dgm:pt>
    <dgm:pt modelId="{902C8C6D-FE72-43B1-9D29-17BE90306BD7}" type="sibTrans" cxnId="{595C6C6F-B4A4-48FB-B4BD-6EB2837534EB}">
      <dgm:prSet/>
      <dgm:spPr/>
      <dgm:t>
        <a:bodyPr/>
        <a:lstStyle/>
        <a:p>
          <a:endParaRPr lang="en-US"/>
        </a:p>
      </dgm:t>
    </dgm:pt>
    <dgm:pt modelId="{7903CE15-1FE5-43C8-96E6-39B4341232DE}">
      <dgm:prSet/>
      <dgm:spPr/>
      <dgm:t>
        <a:bodyPr/>
        <a:lstStyle/>
        <a:p>
          <a:r>
            <a:rPr lang="en-US" dirty="0"/>
            <a:t>IT will require laptops go home with staff nightly</a:t>
          </a:r>
        </a:p>
      </dgm:t>
    </dgm:pt>
    <dgm:pt modelId="{E9F3D83D-0623-4ED1-8481-BAE456F5E321}" type="parTrans" cxnId="{91585E4C-DDC3-40B8-8A79-9B6BFBA235AC}">
      <dgm:prSet/>
      <dgm:spPr/>
      <dgm:t>
        <a:bodyPr/>
        <a:lstStyle/>
        <a:p>
          <a:endParaRPr lang="en-US"/>
        </a:p>
      </dgm:t>
    </dgm:pt>
    <dgm:pt modelId="{2F71BE73-1801-4313-AE27-1FAAA86B9278}" type="sibTrans" cxnId="{91585E4C-DDC3-40B8-8A79-9B6BFBA235AC}">
      <dgm:prSet/>
      <dgm:spPr/>
      <dgm:t>
        <a:bodyPr/>
        <a:lstStyle/>
        <a:p>
          <a:endParaRPr lang="en-US"/>
        </a:p>
      </dgm:t>
    </dgm:pt>
    <dgm:pt modelId="{9F0132BC-D9D4-4480-B2DF-0E418326A159}">
      <dgm:prSet/>
      <dgm:spPr/>
      <dgm:t>
        <a:bodyPr/>
        <a:lstStyle/>
        <a:p>
          <a:r>
            <a:rPr lang="en-US" dirty="0"/>
            <a:t>Adopt a preference for SAAS and cloud providers via standards</a:t>
          </a:r>
        </a:p>
      </dgm:t>
    </dgm:pt>
    <dgm:pt modelId="{CD117CD4-FD3E-4048-9625-5C53C010AEDA}" type="parTrans" cxnId="{0A417FB0-FF3D-4371-AD64-7AAC983F57B1}">
      <dgm:prSet/>
      <dgm:spPr/>
      <dgm:t>
        <a:bodyPr/>
        <a:lstStyle/>
        <a:p>
          <a:endParaRPr lang="en-US"/>
        </a:p>
      </dgm:t>
    </dgm:pt>
    <dgm:pt modelId="{32AC2517-22A1-4AD5-9069-32EC25DAEF19}" type="sibTrans" cxnId="{0A417FB0-FF3D-4371-AD64-7AAC983F57B1}">
      <dgm:prSet/>
      <dgm:spPr/>
      <dgm:t>
        <a:bodyPr/>
        <a:lstStyle/>
        <a:p>
          <a:endParaRPr lang="en-US"/>
        </a:p>
      </dgm:t>
    </dgm:pt>
    <dgm:pt modelId="{0C886135-C725-4BF0-82FF-AEAA4BA58FB2}">
      <dgm:prSet/>
      <dgm:spPr/>
      <dgm:t>
        <a:bodyPr/>
        <a:lstStyle/>
        <a:p>
          <a:r>
            <a:rPr lang="en-US"/>
            <a:t>Tools </a:t>
          </a:r>
          <a:endParaRPr lang="en-US" dirty="0"/>
        </a:p>
      </dgm:t>
    </dgm:pt>
    <dgm:pt modelId="{311F4770-5613-4A58-82ED-084647EFB0BB}" type="parTrans" cxnId="{E8C2AFE2-F51A-46CA-9D41-127FC500E3A7}">
      <dgm:prSet/>
      <dgm:spPr/>
      <dgm:t>
        <a:bodyPr/>
        <a:lstStyle/>
        <a:p>
          <a:endParaRPr lang="en-US"/>
        </a:p>
      </dgm:t>
    </dgm:pt>
    <dgm:pt modelId="{27268BD5-9807-496F-9D3F-A298AD2D7251}" type="sibTrans" cxnId="{E8C2AFE2-F51A-46CA-9D41-127FC500E3A7}">
      <dgm:prSet/>
      <dgm:spPr/>
      <dgm:t>
        <a:bodyPr/>
        <a:lstStyle/>
        <a:p>
          <a:endParaRPr lang="en-US"/>
        </a:p>
      </dgm:t>
    </dgm:pt>
    <dgm:pt modelId="{29A7FDE5-3306-40E9-8975-402E2D4FF25B}">
      <dgm:prSet/>
      <dgm:spPr/>
      <dgm:t>
        <a:bodyPr/>
        <a:lstStyle/>
        <a:p>
          <a:r>
            <a:rPr lang="en-US" dirty="0"/>
            <a:t>Web-based collaboration tools are essential</a:t>
          </a:r>
        </a:p>
      </dgm:t>
    </dgm:pt>
    <dgm:pt modelId="{410D1E9B-027E-4022-AF7E-B118D2B399A3}" type="parTrans" cxnId="{F642FA28-6863-4E13-AC22-605485363EA4}">
      <dgm:prSet/>
      <dgm:spPr/>
      <dgm:t>
        <a:bodyPr/>
        <a:lstStyle/>
        <a:p>
          <a:endParaRPr lang="en-US"/>
        </a:p>
      </dgm:t>
    </dgm:pt>
    <dgm:pt modelId="{B14C91DE-DDB0-4FAD-824A-D2205838D905}" type="sibTrans" cxnId="{F642FA28-6863-4E13-AC22-605485363EA4}">
      <dgm:prSet/>
      <dgm:spPr/>
      <dgm:t>
        <a:bodyPr/>
        <a:lstStyle/>
        <a:p>
          <a:endParaRPr lang="en-US"/>
        </a:p>
      </dgm:t>
    </dgm:pt>
    <dgm:pt modelId="{57A984FC-7F55-42B9-97D3-99EF5A776252}">
      <dgm:prSet/>
      <dgm:spPr/>
      <dgm:t>
        <a:bodyPr/>
        <a:lstStyle/>
        <a:p>
          <a:r>
            <a:rPr lang="en-US" dirty="0"/>
            <a:t>Migrate to SAAS where possible (as part of refresh)</a:t>
          </a:r>
        </a:p>
      </dgm:t>
    </dgm:pt>
    <dgm:pt modelId="{3DE61039-A001-4DE9-8FBF-A369DF4EE1BC}" type="parTrans" cxnId="{FAE2B7D7-2631-4132-9399-8CA13427A89C}">
      <dgm:prSet/>
      <dgm:spPr/>
      <dgm:t>
        <a:bodyPr/>
        <a:lstStyle/>
        <a:p>
          <a:endParaRPr lang="en-US"/>
        </a:p>
      </dgm:t>
    </dgm:pt>
    <dgm:pt modelId="{7287852D-9A5E-424E-9847-D9F953CAED1A}" type="sibTrans" cxnId="{FAE2B7D7-2631-4132-9399-8CA13427A89C}">
      <dgm:prSet/>
      <dgm:spPr/>
      <dgm:t>
        <a:bodyPr/>
        <a:lstStyle/>
        <a:p>
          <a:endParaRPr lang="en-US"/>
        </a:p>
      </dgm:t>
    </dgm:pt>
    <dgm:pt modelId="{0CF36CD8-D1D4-44C4-8880-B702EA33FD5A}">
      <dgm:prSet/>
      <dgm:spPr/>
      <dgm:t>
        <a:bodyPr/>
        <a:lstStyle/>
        <a:p>
          <a:r>
            <a:rPr lang="en-US" dirty="0"/>
            <a:t>Pre-negotiate disaster planning with key vendors</a:t>
          </a:r>
        </a:p>
      </dgm:t>
    </dgm:pt>
    <dgm:pt modelId="{01DF8973-EF1F-4EC4-ACA7-CE540CC8951F}" type="parTrans" cxnId="{4AA066E6-2E68-4E3C-A76A-F401CB406842}">
      <dgm:prSet/>
      <dgm:spPr/>
      <dgm:t>
        <a:bodyPr/>
        <a:lstStyle/>
        <a:p>
          <a:endParaRPr lang="en-US"/>
        </a:p>
      </dgm:t>
    </dgm:pt>
    <dgm:pt modelId="{32FF23A6-BECA-4EAE-A5F2-196766266017}" type="sibTrans" cxnId="{4AA066E6-2E68-4E3C-A76A-F401CB406842}">
      <dgm:prSet/>
      <dgm:spPr/>
      <dgm:t>
        <a:bodyPr/>
        <a:lstStyle/>
        <a:p>
          <a:endParaRPr lang="en-US"/>
        </a:p>
      </dgm:t>
    </dgm:pt>
    <dgm:pt modelId="{C52B5523-0B69-46C4-A2FD-337CC57BC017}">
      <dgm:prSet/>
      <dgm:spPr/>
      <dgm:t>
        <a:bodyPr/>
        <a:lstStyle/>
        <a:p>
          <a:r>
            <a:rPr lang="en-US" dirty="0"/>
            <a:t>Implement Video Suites as a standard for agency conference rooms</a:t>
          </a:r>
        </a:p>
      </dgm:t>
    </dgm:pt>
    <dgm:pt modelId="{F09E6FF1-0BD1-48CA-92E2-5D80F3015FC4}" type="parTrans" cxnId="{2774EAD9-E192-4976-B8DD-F209C88CBCA7}">
      <dgm:prSet/>
      <dgm:spPr/>
      <dgm:t>
        <a:bodyPr/>
        <a:lstStyle/>
        <a:p>
          <a:endParaRPr lang="en-US"/>
        </a:p>
      </dgm:t>
    </dgm:pt>
    <dgm:pt modelId="{64947734-8FA7-4795-B0B5-D8A807DA4BC3}" type="sibTrans" cxnId="{2774EAD9-E192-4976-B8DD-F209C88CBCA7}">
      <dgm:prSet/>
      <dgm:spPr/>
      <dgm:t>
        <a:bodyPr/>
        <a:lstStyle/>
        <a:p>
          <a:endParaRPr lang="en-US"/>
        </a:p>
      </dgm:t>
    </dgm:pt>
    <dgm:pt modelId="{A077FDBC-EBD9-4A8D-883B-3FC3B15E342D}">
      <dgm:prSet/>
      <dgm:spPr/>
      <dgm:t>
        <a:bodyPr/>
        <a:lstStyle/>
        <a:p>
          <a:r>
            <a:rPr lang="en-US" dirty="0"/>
            <a:t>Morale</a:t>
          </a:r>
        </a:p>
      </dgm:t>
    </dgm:pt>
    <dgm:pt modelId="{62A2B349-57CA-4DE3-ACCC-A73B5EB09D8F}" type="parTrans" cxnId="{8FB22800-89AD-46ED-A9DF-4B940CD459AF}">
      <dgm:prSet/>
      <dgm:spPr/>
      <dgm:t>
        <a:bodyPr/>
        <a:lstStyle/>
        <a:p>
          <a:endParaRPr lang="en-US"/>
        </a:p>
      </dgm:t>
    </dgm:pt>
    <dgm:pt modelId="{456CE62A-21D3-4664-BD17-4C810E2D9254}" type="sibTrans" cxnId="{8FB22800-89AD-46ED-A9DF-4B940CD459AF}">
      <dgm:prSet/>
      <dgm:spPr/>
      <dgm:t>
        <a:bodyPr/>
        <a:lstStyle/>
        <a:p>
          <a:endParaRPr lang="en-US"/>
        </a:p>
      </dgm:t>
    </dgm:pt>
    <dgm:pt modelId="{07C9F629-DE08-47F6-99AC-C00B794F4238}">
      <dgm:prSet/>
      <dgm:spPr/>
      <dgm:t>
        <a:bodyPr/>
        <a:lstStyle/>
        <a:p>
          <a:r>
            <a:rPr lang="en-US" dirty="0"/>
            <a:t>Maintain a sense of connectedness</a:t>
          </a:r>
        </a:p>
      </dgm:t>
    </dgm:pt>
    <dgm:pt modelId="{7CADF3E0-4463-4E3B-B224-583A3822A3F8}" type="parTrans" cxnId="{9392BE3E-A5D4-468E-851F-669CC16061D4}">
      <dgm:prSet/>
      <dgm:spPr/>
      <dgm:t>
        <a:bodyPr/>
        <a:lstStyle/>
        <a:p>
          <a:endParaRPr lang="en-US"/>
        </a:p>
      </dgm:t>
    </dgm:pt>
    <dgm:pt modelId="{1229ED60-8164-41B7-A1CD-BB150F3F589F}" type="sibTrans" cxnId="{9392BE3E-A5D4-468E-851F-669CC16061D4}">
      <dgm:prSet/>
      <dgm:spPr/>
      <dgm:t>
        <a:bodyPr/>
        <a:lstStyle/>
        <a:p>
          <a:endParaRPr lang="en-US"/>
        </a:p>
      </dgm:t>
    </dgm:pt>
    <dgm:pt modelId="{F1F5877A-DC68-4971-8CA2-778180BCBB7A}">
      <dgm:prSet/>
      <dgm:spPr/>
      <dgm:t>
        <a:bodyPr/>
        <a:lstStyle/>
        <a:p>
          <a:r>
            <a:rPr lang="en-US" dirty="0"/>
            <a:t>Be flexible as managers, objectives vs hours</a:t>
          </a:r>
        </a:p>
      </dgm:t>
    </dgm:pt>
    <dgm:pt modelId="{4990B6AD-F83F-4497-AF7E-28E15A32C67E}" type="parTrans" cxnId="{F1243373-910D-4BA9-9FF9-9F52907AF7A2}">
      <dgm:prSet/>
      <dgm:spPr/>
      <dgm:t>
        <a:bodyPr/>
        <a:lstStyle/>
        <a:p>
          <a:endParaRPr lang="en-US"/>
        </a:p>
      </dgm:t>
    </dgm:pt>
    <dgm:pt modelId="{9DFA3C87-5050-49C1-A4A8-B6466816BDC1}" type="sibTrans" cxnId="{F1243373-910D-4BA9-9FF9-9F52907AF7A2}">
      <dgm:prSet/>
      <dgm:spPr/>
      <dgm:t>
        <a:bodyPr/>
        <a:lstStyle/>
        <a:p>
          <a:endParaRPr lang="en-US"/>
        </a:p>
      </dgm:t>
    </dgm:pt>
    <dgm:pt modelId="{AAA11097-01EE-4401-A056-92409FF27392}">
      <dgm:prSet/>
      <dgm:spPr/>
      <dgm:t>
        <a:bodyPr/>
        <a:lstStyle/>
        <a:p>
          <a:r>
            <a:rPr lang="en-US" dirty="0"/>
            <a:t>Incorporate social activities (online happy hours)</a:t>
          </a:r>
        </a:p>
      </dgm:t>
    </dgm:pt>
    <dgm:pt modelId="{B64073C7-3614-45EE-A662-892DD8FE8508}" type="parTrans" cxnId="{245ADBE3-EDE1-422A-B879-28022380AF94}">
      <dgm:prSet/>
      <dgm:spPr/>
      <dgm:t>
        <a:bodyPr/>
        <a:lstStyle/>
        <a:p>
          <a:endParaRPr lang="en-US"/>
        </a:p>
      </dgm:t>
    </dgm:pt>
    <dgm:pt modelId="{54A813E4-BAFE-4DCA-B786-91ABF8B97324}" type="sibTrans" cxnId="{245ADBE3-EDE1-422A-B879-28022380AF94}">
      <dgm:prSet/>
      <dgm:spPr/>
      <dgm:t>
        <a:bodyPr/>
        <a:lstStyle/>
        <a:p>
          <a:endParaRPr lang="en-US"/>
        </a:p>
      </dgm:t>
    </dgm:pt>
    <dgm:pt modelId="{06997460-B874-4CDC-B941-C25C8380DBF6}">
      <dgm:prSet/>
      <dgm:spPr/>
      <dgm:t>
        <a:bodyPr/>
        <a:lstStyle/>
        <a:p>
          <a:r>
            <a:rPr lang="en-US" dirty="0"/>
            <a:t>Informacast – How &amp; When to use</a:t>
          </a:r>
        </a:p>
      </dgm:t>
    </dgm:pt>
    <dgm:pt modelId="{1A45DB65-1D97-42BD-A602-BE60D0C1E3A1}" type="parTrans" cxnId="{900FCFBB-95CF-4916-AC40-65A286AF0758}">
      <dgm:prSet/>
      <dgm:spPr/>
      <dgm:t>
        <a:bodyPr/>
        <a:lstStyle/>
        <a:p>
          <a:endParaRPr lang="en-US"/>
        </a:p>
      </dgm:t>
    </dgm:pt>
    <dgm:pt modelId="{27061878-BD7C-442A-A243-82BCA96D14B7}" type="sibTrans" cxnId="{900FCFBB-95CF-4916-AC40-65A286AF0758}">
      <dgm:prSet/>
      <dgm:spPr/>
      <dgm:t>
        <a:bodyPr/>
        <a:lstStyle/>
        <a:p>
          <a:endParaRPr lang="en-US"/>
        </a:p>
      </dgm:t>
    </dgm:pt>
    <dgm:pt modelId="{DFFE1876-FB90-409C-B094-DCAF23EE6024}" type="pres">
      <dgm:prSet presAssocID="{8B535C3B-54A2-48CF-B674-4ACCB4DE57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45A1963-4C69-417A-A19F-E37513092248}" type="pres">
      <dgm:prSet presAssocID="{EFD6857E-A575-423C-9736-98420739D782}" presName="composite" presStyleCnt="0"/>
      <dgm:spPr/>
    </dgm:pt>
    <dgm:pt modelId="{BF93E378-4452-4E56-83FA-DCD2FC99490D}" type="pres">
      <dgm:prSet presAssocID="{EFD6857E-A575-423C-9736-98420739D782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25331183-AFE6-4AFD-8E15-02012974BD81}" type="pres">
      <dgm:prSet presAssocID="{EFD6857E-A575-423C-9736-98420739D782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1706DC0B-4F1C-41F2-BE86-D4AAD4EB33BF}" type="pres">
      <dgm:prSet presAssocID="{EFD6857E-A575-423C-9736-98420739D782}" presName="Accent" presStyleLbl="parChTrans1D1" presStyleIdx="0" presStyleCnt="4"/>
      <dgm:spPr/>
    </dgm:pt>
    <dgm:pt modelId="{209E1F13-AF57-4DBC-A935-6004A28980DB}" type="pres">
      <dgm:prSet presAssocID="{EFD6857E-A575-423C-9736-98420739D782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87017782-3944-4566-8746-3866ACB208E1}" type="pres">
      <dgm:prSet presAssocID="{69F036C9-0D27-47E3-89BA-B94851AEC9F5}" presName="sibTrans" presStyleCnt="0"/>
      <dgm:spPr/>
    </dgm:pt>
    <dgm:pt modelId="{C031AD1A-0B4B-4324-A8D5-312CE3614078}" type="pres">
      <dgm:prSet presAssocID="{0D013E62-9C58-4156-8B58-B2B94A44D45D}" presName="composite" presStyleCnt="0"/>
      <dgm:spPr/>
    </dgm:pt>
    <dgm:pt modelId="{A6A93A75-68B9-41AE-84D3-4C74C45358C4}" type="pres">
      <dgm:prSet presAssocID="{0D013E62-9C58-4156-8B58-B2B94A44D45D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F61BDB0-F93D-4F2C-9A98-9BFBC175F04D}" type="pres">
      <dgm:prSet presAssocID="{0D013E62-9C58-4156-8B58-B2B94A44D45D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EA0FF6D9-7BA2-47B7-AB7D-D5782B50E643}" type="pres">
      <dgm:prSet presAssocID="{0D013E62-9C58-4156-8B58-B2B94A44D45D}" presName="Accent" presStyleLbl="parChTrans1D1" presStyleIdx="1" presStyleCnt="4"/>
      <dgm:spPr/>
    </dgm:pt>
    <dgm:pt modelId="{98B813A3-8672-4869-97CC-3E846A6B95E7}" type="pres">
      <dgm:prSet presAssocID="{0D013E62-9C58-4156-8B58-B2B94A44D45D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0450375-7E2D-4DEE-9F48-E9A362A64DC6}" type="pres">
      <dgm:prSet presAssocID="{93AE30D5-BBBB-4E96-B06F-DDE13E56A5F3}" presName="sibTrans" presStyleCnt="0"/>
      <dgm:spPr/>
    </dgm:pt>
    <dgm:pt modelId="{4102B3B2-CEB9-45B8-A834-07E7770BF74B}" type="pres">
      <dgm:prSet presAssocID="{0C886135-C725-4BF0-82FF-AEAA4BA58FB2}" presName="composite" presStyleCnt="0"/>
      <dgm:spPr/>
    </dgm:pt>
    <dgm:pt modelId="{491F5497-CB3C-4EF9-8F8F-9AF2F5C167E3}" type="pres">
      <dgm:prSet presAssocID="{0C886135-C725-4BF0-82FF-AEAA4BA58FB2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3D8E6DD-F73B-4841-BEA4-CD3AC3BADAB7}" type="pres">
      <dgm:prSet presAssocID="{0C886135-C725-4BF0-82FF-AEAA4BA58FB2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F9026589-8C59-4AE7-82F8-12E5D2B06080}" type="pres">
      <dgm:prSet presAssocID="{0C886135-C725-4BF0-82FF-AEAA4BA58FB2}" presName="Accent" presStyleLbl="parChTrans1D1" presStyleIdx="2" presStyleCnt="4"/>
      <dgm:spPr/>
    </dgm:pt>
    <dgm:pt modelId="{0B1DB1AE-CBE7-4D3D-A77B-025B92B25B33}" type="pres">
      <dgm:prSet presAssocID="{0C886135-C725-4BF0-82FF-AEAA4BA58FB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E40FC41-DC3D-4087-82E9-B413A2281715}" type="pres">
      <dgm:prSet presAssocID="{27268BD5-9807-496F-9D3F-A298AD2D7251}" presName="sibTrans" presStyleCnt="0"/>
      <dgm:spPr/>
    </dgm:pt>
    <dgm:pt modelId="{2CA7494C-3D4E-4857-92B0-95CBB43EEB1D}" type="pres">
      <dgm:prSet presAssocID="{A077FDBC-EBD9-4A8D-883B-3FC3B15E342D}" presName="composite" presStyleCnt="0"/>
      <dgm:spPr/>
    </dgm:pt>
    <dgm:pt modelId="{1B5F5FEB-498D-4904-9E93-242770BB61BD}" type="pres">
      <dgm:prSet presAssocID="{A077FDBC-EBD9-4A8D-883B-3FC3B15E342D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51B03A11-A701-4DD0-B1D0-E20F842EF3F7}" type="pres">
      <dgm:prSet presAssocID="{A077FDBC-EBD9-4A8D-883B-3FC3B15E342D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A8447FF4-5960-4DC2-8484-8D1CCB6564B9}" type="pres">
      <dgm:prSet presAssocID="{A077FDBC-EBD9-4A8D-883B-3FC3B15E342D}" presName="Accent" presStyleLbl="parChTrans1D1" presStyleIdx="3" presStyleCnt="4"/>
      <dgm:spPr/>
    </dgm:pt>
    <dgm:pt modelId="{9AE538D3-E28F-4123-BA79-5604925C36B0}" type="pres">
      <dgm:prSet presAssocID="{A077FDBC-EBD9-4A8D-883B-3FC3B15E342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8FB22800-89AD-46ED-A9DF-4B940CD459AF}" srcId="{8B535C3B-54A2-48CF-B674-4ACCB4DE571D}" destId="{A077FDBC-EBD9-4A8D-883B-3FC3B15E342D}" srcOrd="3" destOrd="0" parTransId="{62A2B349-57CA-4DE3-ACCC-A73B5EB09D8F}" sibTransId="{456CE62A-21D3-4664-BD17-4C810E2D9254}"/>
    <dgm:cxn modelId="{E53F3316-438C-4E85-B308-0644D3EBF4A6}" type="presOf" srcId="{50181D28-3ED8-4FDA-9F87-595997516A1E}" destId="{209E1F13-AF57-4DBC-A935-6004A28980DB}" srcOrd="0" destOrd="1" presId="urn:microsoft.com/office/officeart/2011/layout/TabList"/>
    <dgm:cxn modelId="{F642FA28-6863-4E13-AC22-605485363EA4}" srcId="{0C886135-C725-4BF0-82FF-AEAA4BA58FB2}" destId="{29A7FDE5-3306-40E9-8975-402E2D4FF25B}" srcOrd="0" destOrd="0" parTransId="{410D1E9B-027E-4022-AF7E-B118D2B399A3}" sibTransId="{B14C91DE-DDB0-4FAD-824A-D2205838D905}"/>
    <dgm:cxn modelId="{7438AD2F-AF09-4C39-83A5-4238CDD58119}" type="presOf" srcId="{0C886135-C725-4BF0-82FF-AEAA4BA58FB2}" destId="{33D8E6DD-F73B-4841-BEA4-CD3AC3BADAB7}" srcOrd="0" destOrd="0" presId="urn:microsoft.com/office/officeart/2011/layout/TabList"/>
    <dgm:cxn modelId="{0F899B30-2672-49F6-AF52-E912B8C48735}" type="presOf" srcId="{0D013E62-9C58-4156-8B58-B2B94A44D45D}" destId="{5F61BDB0-F93D-4F2C-9A98-9BFBC175F04D}" srcOrd="0" destOrd="0" presId="urn:microsoft.com/office/officeart/2011/layout/TabList"/>
    <dgm:cxn modelId="{BA833C3C-C289-4F3D-8905-350E425B50B8}" type="presOf" srcId="{3D7670FD-19DA-4914-B60D-BEECE8DAC848}" destId="{BF93E378-4452-4E56-83FA-DCD2FC99490D}" srcOrd="0" destOrd="0" presId="urn:microsoft.com/office/officeart/2011/layout/TabList"/>
    <dgm:cxn modelId="{9392BE3E-A5D4-468E-851F-669CC16061D4}" srcId="{A077FDBC-EBD9-4A8D-883B-3FC3B15E342D}" destId="{07C9F629-DE08-47F6-99AC-C00B794F4238}" srcOrd="0" destOrd="0" parTransId="{7CADF3E0-4463-4E3B-B224-583A3822A3F8}" sibTransId="{1229ED60-8164-41B7-A1CD-BB150F3F589F}"/>
    <dgm:cxn modelId="{3E7E085D-EE95-40E1-8B2D-5E15B3F75EA6}" srcId="{EFD6857E-A575-423C-9736-98420739D782}" destId="{1D582C48-1302-4114-B451-363DFFD408F0}" srcOrd="1" destOrd="0" parTransId="{C13E2E57-49F2-42AD-A180-7EB30ACBAD6A}" sibTransId="{125B960B-BA21-45C3-BE97-8F3374C454C2}"/>
    <dgm:cxn modelId="{25DCBC43-6B17-4ACF-85D8-14E472B82A41}" srcId="{EFD6857E-A575-423C-9736-98420739D782}" destId="{50181D28-3ED8-4FDA-9F87-595997516A1E}" srcOrd="2" destOrd="0" parTransId="{D56AFB1E-A277-41D4-B8AC-3D3E1FA1F6DA}" sibTransId="{FAF08BD9-5FC1-4165-9ED0-C5618C4A2C5F}"/>
    <dgm:cxn modelId="{91585E4C-DDC3-40B8-8A79-9B6BFBA235AC}" srcId="{0D013E62-9C58-4156-8B58-B2B94A44D45D}" destId="{7903CE15-1FE5-43C8-96E6-39B4341232DE}" srcOrd="2" destOrd="0" parTransId="{E9F3D83D-0623-4ED1-8481-BAE456F5E321}" sibTransId="{2F71BE73-1801-4313-AE27-1FAAA86B9278}"/>
    <dgm:cxn modelId="{4F00756D-0DB2-4363-95C8-FA42D76E171D}" type="presOf" srcId="{07C9F629-DE08-47F6-99AC-C00B794F4238}" destId="{1B5F5FEB-498D-4904-9E93-242770BB61BD}" srcOrd="0" destOrd="0" presId="urn:microsoft.com/office/officeart/2011/layout/TabList"/>
    <dgm:cxn modelId="{595C6C6F-B4A4-48FB-B4BD-6EB2837534EB}" srcId="{0D013E62-9C58-4156-8B58-B2B94A44D45D}" destId="{850DEE35-90D0-4750-82DE-3350B758CCFE}" srcOrd="1" destOrd="0" parTransId="{E4364EB3-EBFF-49F9-9FBA-7F2C1D404952}" sibTransId="{902C8C6D-FE72-43B1-9D29-17BE90306BD7}"/>
    <dgm:cxn modelId="{A71F6750-6D1E-4F1E-85B6-DE4B2AEB2724}" type="presOf" srcId="{57A984FC-7F55-42B9-97D3-99EF5A776252}" destId="{0B1DB1AE-CBE7-4D3D-A77B-025B92B25B33}" srcOrd="0" destOrd="0" presId="urn:microsoft.com/office/officeart/2011/layout/TabList"/>
    <dgm:cxn modelId="{264FC570-4505-4082-8CE8-8BE47806B97E}" type="presOf" srcId="{0CF36CD8-D1D4-44C4-8880-B702EA33FD5A}" destId="{0B1DB1AE-CBE7-4D3D-A77B-025B92B25B33}" srcOrd="0" destOrd="1" presId="urn:microsoft.com/office/officeart/2011/layout/TabList"/>
    <dgm:cxn modelId="{92408151-D10B-41E0-B580-F4E44FA45098}" type="presOf" srcId="{7903CE15-1FE5-43C8-96E6-39B4341232DE}" destId="{98B813A3-8672-4869-97CC-3E846A6B95E7}" srcOrd="0" destOrd="1" presId="urn:microsoft.com/office/officeart/2011/layout/TabList"/>
    <dgm:cxn modelId="{5FC4CE51-95D8-473C-A031-DE4D022925F2}" type="presOf" srcId="{C52B5523-0B69-46C4-A2FD-337CC57BC017}" destId="{0B1DB1AE-CBE7-4D3D-A77B-025B92B25B33}" srcOrd="0" destOrd="2" presId="urn:microsoft.com/office/officeart/2011/layout/TabList"/>
    <dgm:cxn modelId="{F1243373-910D-4BA9-9FF9-9F52907AF7A2}" srcId="{A077FDBC-EBD9-4A8D-883B-3FC3B15E342D}" destId="{F1F5877A-DC68-4971-8CA2-778180BCBB7A}" srcOrd="1" destOrd="0" parTransId="{4990B6AD-F83F-4497-AF7E-28E15A32C67E}" sibTransId="{9DFA3C87-5050-49C1-A4A8-B6466816BDC1}"/>
    <dgm:cxn modelId="{5F23DE79-812F-4EE3-9557-8BE4E015F1F8}" srcId="{8B535C3B-54A2-48CF-B674-4ACCB4DE571D}" destId="{EFD6857E-A575-423C-9736-98420739D782}" srcOrd="0" destOrd="0" parTransId="{120C62F1-A04D-438C-A0AC-EE10D0AF4C9B}" sibTransId="{69F036C9-0D27-47E3-89BA-B94851AEC9F5}"/>
    <dgm:cxn modelId="{1776707A-2959-439C-9A8B-54E449299C10}" srcId="{0D013E62-9C58-4156-8B58-B2B94A44D45D}" destId="{5F20F401-9325-433C-AB5A-7B53D674AF01}" srcOrd="0" destOrd="0" parTransId="{66F852FA-9E51-460B-9723-89298678ECDE}" sibTransId="{3EDD31BE-8049-4EA1-8B0D-14CF6D92F3B2}"/>
    <dgm:cxn modelId="{9947A67D-4F23-485D-885F-8951A7CFB1D3}" type="presOf" srcId="{DAAAA964-43FE-46BB-B868-BCEB3FBF8A9C}" destId="{209E1F13-AF57-4DBC-A935-6004A28980DB}" srcOrd="0" destOrd="2" presId="urn:microsoft.com/office/officeart/2011/layout/TabList"/>
    <dgm:cxn modelId="{D7253790-F37C-458F-AD86-83706B433D2C}" type="presOf" srcId="{8B535C3B-54A2-48CF-B674-4ACCB4DE571D}" destId="{DFFE1876-FB90-409C-B094-DCAF23EE6024}" srcOrd="0" destOrd="0" presId="urn:microsoft.com/office/officeart/2011/layout/TabList"/>
    <dgm:cxn modelId="{79CF989E-B32B-4AC0-B2E7-49E881DF0221}" srcId="{8B535C3B-54A2-48CF-B674-4ACCB4DE571D}" destId="{0D013E62-9C58-4156-8B58-B2B94A44D45D}" srcOrd="1" destOrd="0" parTransId="{7E82655B-88CA-406E-9B96-96AD2D4D1E90}" sibTransId="{93AE30D5-BBBB-4E96-B06F-DDE13E56A5F3}"/>
    <dgm:cxn modelId="{890C339F-3742-43D5-9BE9-6ABEB55958A4}" type="presOf" srcId="{F1F5877A-DC68-4971-8CA2-778180BCBB7A}" destId="{9AE538D3-E28F-4123-BA79-5604925C36B0}" srcOrd="0" destOrd="0" presId="urn:microsoft.com/office/officeart/2011/layout/TabList"/>
    <dgm:cxn modelId="{64ECFFA0-C968-4F32-95C0-3C99C367C29F}" type="presOf" srcId="{1D582C48-1302-4114-B451-363DFFD408F0}" destId="{209E1F13-AF57-4DBC-A935-6004A28980DB}" srcOrd="0" destOrd="0" presId="urn:microsoft.com/office/officeart/2011/layout/TabList"/>
    <dgm:cxn modelId="{3A1DE0A1-9C73-4977-99E1-9FE193A58605}" type="presOf" srcId="{AAA11097-01EE-4401-A056-92409FF27392}" destId="{9AE538D3-E28F-4123-BA79-5604925C36B0}" srcOrd="0" destOrd="1" presId="urn:microsoft.com/office/officeart/2011/layout/TabList"/>
    <dgm:cxn modelId="{B5BF17A5-0880-43AF-A8DB-868652A2157D}" srcId="{EFD6857E-A575-423C-9736-98420739D782}" destId="{3D7670FD-19DA-4914-B60D-BEECE8DAC848}" srcOrd="0" destOrd="0" parTransId="{E029E46A-3174-4106-BCD5-C7CE5000A769}" sibTransId="{6561F810-BCE1-4BEA-A3B5-0BB27C350836}"/>
    <dgm:cxn modelId="{0A417FB0-FF3D-4371-AD64-7AAC983F57B1}" srcId="{0D013E62-9C58-4156-8B58-B2B94A44D45D}" destId="{9F0132BC-D9D4-4480-B2DF-0E418326A159}" srcOrd="3" destOrd="0" parTransId="{CD117CD4-FD3E-4048-9625-5C53C010AEDA}" sibTransId="{32AC2517-22A1-4AD5-9069-32EC25DAEF19}"/>
    <dgm:cxn modelId="{4681E3B8-DC3C-496B-B1A9-68D1822BEA5F}" srcId="{EFD6857E-A575-423C-9736-98420739D782}" destId="{DAAAA964-43FE-46BB-B868-BCEB3FBF8A9C}" srcOrd="3" destOrd="0" parTransId="{F82FF9FC-2E2D-4EF0-BE73-9BB2A3EC8A48}" sibTransId="{760771E9-E928-498C-ACA9-8BD856D4D436}"/>
    <dgm:cxn modelId="{900FCFBB-95CF-4916-AC40-65A286AF0758}" srcId="{0C886135-C725-4BF0-82FF-AEAA4BA58FB2}" destId="{06997460-B874-4CDC-B941-C25C8380DBF6}" srcOrd="4" destOrd="0" parTransId="{1A45DB65-1D97-42BD-A602-BE60D0C1E3A1}" sibTransId="{27061878-BD7C-442A-A243-82BCA96D14B7}"/>
    <dgm:cxn modelId="{5D3DAFBC-99DB-4209-9346-FD65F954D8BC}" type="presOf" srcId="{5F20F401-9325-433C-AB5A-7B53D674AF01}" destId="{A6A93A75-68B9-41AE-84D3-4C74C45358C4}" srcOrd="0" destOrd="0" presId="urn:microsoft.com/office/officeart/2011/layout/TabList"/>
    <dgm:cxn modelId="{D46357BD-3BE2-4682-8C46-DD7597A32370}" type="presOf" srcId="{EFD6857E-A575-423C-9736-98420739D782}" destId="{25331183-AFE6-4AFD-8E15-02012974BD81}" srcOrd="0" destOrd="0" presId="urn:microsoft.com/office/officeart/2011/layout/TabList"/>
    <dgm:cxn modelId="{DA33C2CF-479F-44BF-A491-372C1134486D}" type="presOf" srcId="{A077FDBC-EBD9-4A8D-883B-3FC3B15E342D}" destId="{51B03A11-A701-4DD0-B1D0-E20F842EF3F7}" srcOrd="0" destOrd="0" presId="urn:microsoft.com/office/officeart/2011/layout/TabList"/>
    <dgm:cxn modelId="{2EC258D4-FC19-4CD3-84EA-D571269568EB}" type="presOf" srcId="{06997460-B874-4CDC-B941-C25C8380DBF6}" destId="{0B1DB1AE-CBE7-4D3D-A77B-025B92B25B33}" srcOrd="0" destOrd="3" presId="urn:microsoft.com/office/officeart/2011/layout/TabList"/>
    <dgm:cxn modelId="{FAE2B7D7-2631-4132-9399-8CA13427A89C}" srcId="{0C886135-C725-4BF0-82FF-AEAA4BA58FB2}" destId="{57A984FC-7F55-42B9-97D3-99EF5A776252}" srcOrd="1" destOrd="0" parTransId="{3DE61039-A001-4DE9-8FBF-A369DF4EE1BC}" sibTransId="{7287852D-9A5E-424E-9847-D9F953CAED1A}"/>
    <dgm:cxn modelId="{2774EAD9-E192-4976-B8DD-F209C88CBCA7}" srcId="{0C886135-C725-4BF0-82FF-AEAA4BA58FB2}" destId="{C52B5523-0B69-46C4-A2FD-337CC57BC017}" srcOrd="3" destOrd="0" parTransId="{F09E6FF1-0BD1-48CA-92E2-5D80F3015FC4}" sibTransId="{64947734-8FA7-4795-B0B5-D8A807DA4BC3}"/>
    <dgm:cxn modelId="{C93005E1-2DC9-4373-84C2-9732E9DA40B5}" type="presOf" srcId="{850DEE35-90D0-4750-82DE-3350B758CCFE}" destId="{98B813A3-8672-4869-97CC-3E846A6B95E7}" srcOrd="0" destOrd="0" presId="urn:microsoft.com/office/officeart/2011/layout/TabList"/>
    <dgm:cxn modelId="{E8C2AFE2-F51A-46CA-9D41-127FC500E3A7}" srcId="{8B535C3B-54A2-48CF-B674-4ACCB4DE571D}" destId="{0C886135-C725-4BF0-82FF-AEAA4BA58FB2}" srcOrd="2" destOrd="0" parTransId="{311F4770-5613-4A58-82ED-084647EFB0BB}" sibTransId="{27268BD5-9807-496F-9D3F-A298AD2D7251}"/>
    <dgm:cxn modelId="{245ADBE3-EDE1-422A-B879-28022380AF94}" srcId="{A077FDBC-EBD9-4A8D-883B-3FC3B15E342D}" destId="{AAA11097-01EE-4401-A056-92409FF27392}" srcOrd="2" destOrd="0" parTransId="{B64073C7-3614-45EE-A662-892DD8FE8508}" sibTransId="{54A813E4-BAFE-4DCA-B786-91ABF8B97324}"/>
    <dgm:cxn modelId="{4AA066E6-2E68-4E3C-A76A-F401CB406842}" srcId="{0C886135-C725-4BF0-82FF-AEAA4BA58FB2}" destId="{0CF36CD8-D1D4-44C4-8880-B702EA33FD5A}" srcOrd="2" destOrd="0" parTransId="{01DF8973-EF1F-4EC4-ACA7-CE540CC8951F}" sibTransId="{32FF23A6-BECA-4EAE-A5F2-196766266017}"/>
    <dgm:cxn modelId="{05A61CF4-4EC8-46AC-BE9A-A47FCDD4AFBC}" type="presOf" srcId="{29A7FDE5-3306-40E9-8975-402E2D4FF25B}" destId="{491F5497-CB3C-4EF9-8F8F-9AF2F5C167E3}" srcOrd="0" destOrd="0" presId="urn:microsoft.com/office/officeart/2011/layout/TabList"/>
    <dgm:cxn modelId="{174AE3FC-889E-4D6D-A3B2-C8280FE186B5}" type="presOf" srcId="{9F0132BC-D9D4-4480-B2DF-0E418326A159}" destId="{98B813A3-8672-4869-97CC-3E846A6B95E7}" srcOrd="0" destOrd="2" presId="urn:microsoft.com/office/officeart/2011/layout/TabList"/>
    <dgm:cxn modelId="{ACFE9EE0-3A2B-4F24-8F8A-295D3F6734C6}" type="presParOf" srcId="{DFFE1876-FB90-409C-B094-DCAF23EE6024}" destId="{845A1963-4C69-417A-A19F-E37513092248}" srcOrd="0" destOrd="0" presId="urn:microsoft.com/office/officeart/2011/layout/TabList"/>
    <dgm:cxn modelId="{45B09C24-7867-4EA9-8909-E14DCAFC30C4}" type="presParOf" srcId="{845A1963-4C69-417A-A19F-E37513092248}" destId="{BF93E378-4452-4E56-83FA-DCD2FC99490D}" srcOrd="0" destOrd="0" presId="urn:microsoft.com/office/officeart/2011/layout/TabList"/>
    <dgm:cxn modelId="{E413DAE4-34E2-4CD5-BE4F-7C9FCD6A9207}" type="presParOf" srcId="{845A1963-4C69-417A-A19F-E37513092248}" destId="{25331183-AFE6-4AFD-8E15-02012974BD81}" srcOrd="1" destOrd="0" presId="urn:microsoft.com/office/officeart/2011/layout/TabList"/>
    <dgm:cxn modelId="{C97DBEEE-3DA6-45B8-BBA3-B58E3E419F00}" type="presParOf" srcId="{845A1963-4C69-417A-A19F-E37513092248}" destId="{1706DC0B-4F1C-41F2-BE86-D4AAD4EB33BF}" srcOrd="2" destOrd="0" presId="urn:microsoft.com/office/officeart/2011/layout/TabList"/>
    <dgm:cxn modelId="{E35BB5A0-9B79-41A0-820E-EECC99D983CE}" type="presParOf" srcId="{DFFE1876-FB90-409C-B094-DCAF23EE6024}" destId="{209E1F13-AF57-4DBC-A935-6004A28980DB}" srcOrd="1" destOrd="0" presId="urn:microsoft.com/office/officeart/2011/layout/TabList"/>
    <dgm:cxn modelId="{A695076F-9599-4246-80A0-4E6407237100}" type="presParOf" srcId="{DFFE1876-FB90-409C-B094-DCAF23EE6024}" destId="{87017782-3944-4566-8746-3866ACB208E1}" srcOrd="2" destOrd="0" presId="urn:microsoft.com/office/officeart/2011/layout/TabList"/>
    <dgm:cxn modelId="{0A46A139-DAED-43D4-8DB3-CA355C6B99AC}" type="presParOf" srcId="{DFFE1876-FB90-409C-B094-DCAF23EE6024}" destId="{C031AD1A-0B4B-4324-A8D5-312CE3614078}" srcOrd="3" destOrd="0" presId="urn:microsoft.com/office/officeart/2011/layout/TabList"/>
    <dgm:cxn modelId="{E5D3A153-5C9F-43A5-B6EB-326F09AB557C}" type="presParOf" srcId="{C031AD1A-0B4B-4324-A8D5-312CE3614078}" destId="{A6A93A75-68B9-41AE-84D3-4C74C45358C4}" srcOrd="0" destOrd="0" presId="urn:microsoft.com/office/officeart/2011/layout/TabList"/>
    <dgm:cxn modelId="{97D247A3-B59E-4856-B029-BBEC6180E6AB}" type="presParOf" srcId="{C031AD1A-0B4B-4324-A8D5-312CE3614078}" destId="{5F61BDB0-F93D-4F2C-9A98-9BFBC175F04D}" srcOrd="1" destOrd="0" presId="urn:microsoft.com/office/officeart/2011/layout/TabList"/>
    <dgm:cxn modelId="{41FD58AC-D1DE-48E6-A852-1FC8566E1DA4}" type="presParOf" srcId="{C031AD1A-0B4B-4324-A8D5-312CE3614078}" destId="{EA0FF6D9-7BA2-47B7-AB7D-D5782B50E643}" srcOrd="2" destOrd="0" presId="urn:microsoft.com/office/officeart/2011/layout/TabList"/>
    <dgm:cxn modelId="{343F415C-C304-47DA-A77A-AA0C73634821}" type="presParOf" srcId="{DFFE1876-FB90-409C-B094-DCAF23EE6024}" destId="{98B813A3-8672-4869-97CC-3E846A6B95E7}" srcOrd="4" destOrd="0" presId="urn:microsoft.com/office/officeart/2011/layout/TabList"/>
    <dgm:cxn modelId="{A1C02052-6B4F-4178-B6DE-2E9B60174263}" type="presParOf" srcId="{DFFE1876-FB90-409C-B094-DCAF23EE6024}" destId="{50450375-7E2D-4DEE-9F48-E9A362A64DC6}" srcOrd="5" destOrd="0" presId="urn:microsoft.com/office/officeart/2011/layout/TabList"/>
    <dgm:cxn modelId="{5254A93A-92FA-4424-8414-D50A622C828A}" type="presParOf" srcId="{DFFE1876-FB90-409C-B094-DCAF23EE6024}" destId="{4102B3B2-CEB9-45B8-A834-07E7770BF74B}" srcOrd="6" destOrd="0" presId="urn:microsoft.com/office/officeart/2011/layout/TabList"/>
    <dgm:cxn modelId="{C481F140-6AD6-43C9-AD0C-355683EC004D}" type="presParOf" srcId="{4102B3B2-CEB9-45B8-A834-07E7770BF74B}" destId="{491F5497-CB3C-4EF9-8F8F-9AF2F5C167E3}" srcOrd="0" destOrd="0" presId="urn:microsoft.com/office/officeart/2011/layout/TabList"/>
    <dgm:cxn modelId="{FED973B1-00B3-4A67-84ED-F6961F99766F}" type="presParOf" srcId="{4102B3B2-CEB9-45B8-A834-07E7770BF74B}" destId="{33D8E6DD-F73B-4841-BEA4-CD3AC3BADAB7}" srcOrd="1" destOrd="0" presId="urn:microsoft.com/office/officeart/2011/layout/TabList"/>
    <dgm:cxn modelId="{08A4C406-D103-40A1-9981-4F8F56F15077}" type="presParOf" srcId="{4102B3B2-CEB9-45B8-A834-07E7770BF74B}" destId="{F9026589-8C59-4AE7-82F8-12E5D2B06080}" srcOrd="2" destOrd="0" presId="urn:microsoft.com/office/officeart/2011/layout/TabList"/>
    <dgm:cxn modelId="{4883BF9F-BCB3-4411-8D19-B86E12FC98D5}" type="presParOf" srcId="{DFFE1876-FB90-409C-B094-DCAF23EE6024}" destId="{0B1DB1AE-CBE7-4D3D-A77B-025B92B25B33}" srcOrd="7" destOrd="0" presId="urn:microsoft.com/office/officeart/2011/layout/TabList"/>
    <dgm:cxn modelId="{74FB880B-BB17-4D0D-B250-341CA1E238BB}" type="presParOf" srcId="{DFFE1876-FB90-409C-B094-DCAF23EE6024}" destId="{6E40FC41-DC3D-4087-82E9-B413A2281715}" srcOrd="8" destOrd="0" presId="urn:microsoft.com/office/officeart/2011/layout/TabList"/>
    <dgm:cxn modelId="{3834510B-4A89-485F-AD7B-14524CC612C2}" type="presParOf" srcId="{DFFE1876-FB90-409C-B094-DCAF23EE6024}" destId="{2CA7494C-3D4E-4857-92B0-95CBB43EEB1D}" srcOrd="9" destOrd="0" presId="urn:microsoft.com/office/officeart/2011/layout/TabList"/>
    <dgm:cxn modelId="{8EFBB66C-E9BC-40EC-9866-1246C049ADEE}" type="presParOf" srcId="{2CA7494C-3D4E-4857-92B0-95CBB43EEB1D}" destId="{1B5F5FEB-498D-4904-9E93-242770BB61BD}" srcOrd="0" destOrd="0" presId="urn:microsoft.com/office/officeart/2011/layout/TabList"/>
    <dgm:cxn modelId="{1E22EF2E-A669-4846-8BB6-8FA4853EF592}" type="presParOf" srcId="{2CA7494C-3D4E-4857-92B0-95CBB43EEB1D}" destId="{51B03A11-A701-4DD0-B1D0-E20F842EF3F7}" srcOrd="1" destOrd="0" presId="urn:microsoft.com/office/officeart/2011/layout/TabList"/>
    <dgm:cxn modelId="{4780C622-709A-4D6B-A20D-65837E8CC090}" type="presParOf" srcId="{2CA7494C-3D4E-4857-92B0-95CBB43EEB1D}" destId="{A8447FF4-5960-4DC2-8484-8D1CCB6564B9}" srcOrd="2" destOrd="0" presId="urn:microsoft.com/office/officeart/2011/layout/TabList"/>
    <dgm:cxn modelId="{26BEE090-49C5-4D39-85CB-C8467A11B330}" type="presParOf" srcId="{DFFE1876-FB90-409C-B094-DCAF23EE6024}" destId="{9AE538D3-E28F-4123-BA79-5604925C36B0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7FF4-5960-4DC2-8484-8D1CCB6564B9}">
      <dsp:nvSpPr>
        <dsp:cNvPr id="0" name=""/>
        <dsp:cNvSpPr/>
      </dsp:nvSpPr>
      <dsp:spPr>
        <a:xfrm>
          <a:off x="0" y="4351868"/>
          <a:ext cx="854392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26589-8C59-4AE7-82F8-12E5D2B06080}">
      <dsp:nvSpPr>
        <dsp:cNvPr id="0" name=""/>
        <dsp:cNvSpPr/>
      </dsp:nvSpPr>
      <dsp:spPr>
        <a:xfrm>
          <a:off x="0" y="3044429"/>
          <a:ext cx="854392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FF6D9-7BA2-47B7-AB7D-D5782B50E643}">
      <dsp:nvSpPr>
        <dsp:cNvPr id="0" name=""/>
        <dsp:cNvSpPr/>
      </dsp:nvSpPr>
      <dsp:spPr>
        <a:xfrm>
          <a:off x="0" y="1736990"/>
          <a:ext cx="854392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DC0B-4F1C-41F2-BE86-D4AAD4EB33BF}">
      <dsp:nvSpPr>
        <dsp:cNvPr id="0" name=""/>
        <dsp:cNvSpPr/>
      </dsp:nvSpPr>
      <dsp:spPr>
        <a:xfrm>
          <a:off x="0" y="429551"/>
          <a:ext cx="854392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3E378-4452-4E56-83FA-DCD2FC99490D}">
      <dsp:nvSpPr>
        <dsp:cNvPr id="0" name=""/>
        <dsp:cNvSpPr/>
      </dsp:nvSpPr>
      <dsp:spPr>
        <a:xfrm>
          <a:off x="2221420" y="925"/>
          <a:ext cx="6322504" cy="42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adapted </a:t>
          </a:r>
        </a:p>
      </dsp:txBody>
      <dsp:txXfrm>
        <a:off x="2221420" y="925"/>
        <a:ext cx="6322504" cy="428626"/>
      </dsp:txXfrm>
    </dsp:sp>
    <dsp:sp modelId="{25331183-AFE6-4AFD-8E15-02012974BD81}">
      <dsp:nvSpPr>
        <dsp:cNvPr id="0" name=""/>
        <dsp:cNvSpPr/>
      </dsp:nvSpPr>
      <dsp:spPr>
        <a:xfrm>
          <a:off x="0" y="925"/>
          <a:ext cx="2221420" cy="4286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Self Assessment</a:t>
          </a:r>
        </a:p>
      </dsp:txBody>
      <dsp:txXfrm>
        <a:off x="20928" y="21853"/>
        <a:ext cx="2179564" cy="407698"/>
      </dsp:txXfrm>
    </dsp:sp>
    <dsp:sp modelId="{209E1F13-AF57-4DBC-A935-6004A28980DB}">
      <dsp:nvSpPr>
        <dsp:cNvPr id="0" name=""/>
        <dsp:cNvSpPr/>
      </dsp:nvSpPr>
      <dsp:spPr>
        <a:xfrm>
          <a:off x="0" y="429551"/>
          <a:ext cx="8543925" cy="85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Customer satisfaction remained high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 better COOP plans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Drive to move to laptops in IT paid off</a:t>
          </a:r>
        </a:p>
      </dsp:txBody>
      <dsp:txXfrm>
        <a:off x="0" y="429551"/>
        <a:ext cx="8543925" cy="857381"/>
      </dsp:txXfrm>
    </dsp:sp>
    <dsp:sp modelId="{A6A93A75-68B9-41AE-84D3-4C74C45358C4}">
      <dsp:nvSpPr>
        <dsp:cNvPr id="0" name=""/>
        <dsp:cNvSpPr/>
      </dsp:nvSpPr>
      <dsp:spPr>
        <a:xfrm>
          <a:off x="2221420" y="1308364"/>
          <a:ext cx="6322504" cy="42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has an existing WFH (Work From Home) Policy</a:t>
          </a:r>
        </a:p>
      </dsp:txBody>
      <dsp:txXfrm>
        <a:off x="2221420" y="1308364"/>
        <a:ext cx="6322504" cy="428626"/>
      </dsp:txXfrm>
    </dsp:sp>
    <dsp:sp modelId="{5F61BDB0-F93D-4F2C-9A98-9BFBC175F04D}">
      <dsp:nvSpPr>
        <dsp:cNvPr id="0" name=""/>
        <dsp:cNvSpPr/>
      </dsp:nvSpPr>
      <dsp:spPr>
        <a:xfrm>
          <a:off x="0" y="1308364"/>
          <a:ext cx="2221420" cy="4286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Policy</a:t>
          </a:r>
        </a:p>
      </dsp:txBody>
      <dsp:txXfrm>
        <a:off x="20928" y="1329292"/>
        <a:ext cx="2179564" cy="407698"/>
      </dsp:txXfrm>
    </dsp:sp>
    <dsp:sp modelId="{98B813A3-8672-4869-97CC-3E846A6B95E7}">
      <dsp:nvSpPr>
        <dsp:cNvPr id="0" name=""/>
        <dsp:cNvSpPr/>
      </dsp:nvSpPr>
      <dsp:spPr>
        <a:xfrm>
          <a:off x="0" y="1736990"/>
          <a:ext cx="8543925" cy="85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 recommend agencies adopt their own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IT will require laptops go home with staff nightly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Adopt a preference for SAAS and cloud providers via standards</a:t>
          </a:r>
        </a:p>
      </dsp:txBody>
      <dsp:txXfrm>
        <a:off x="0" y="1736990"/>
        <a:ext cx="8543925" cy="857381"/>
      </dsp:txXfrm>
    </dsp:sp>
    <dsp:sp modelId="{491F5497-CB3C-4EF9-8F8F-9AF2F5C167E3}">
      <dsp:nvSpPr>
        <dsp:cNvPr id="0" name=""/>
        <dsp:cNvSpPr/>
      </dsp:nvSpPr>
      <dsp:spPr>
        <a:xfrm>
          <a:off x="2221420" y="2615803"/>
          <a:ext cx="6322504" cy="42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Web-based collaboration tools are essential</a:t>
          </a:r>
        </a:p>
      </dsp:txBody>
      <dsp:txXfrm>
        <a:off x="2221420" y="2615803"/>
        <a:ext cx="6322504" cy="428626"/>
      </dsp:txXfrm>
    </dsp:sp>
    <dsp:sp modelId="{33D8E6DD-F73B-4841-BEA4-CD3AC3BADAB7}">
      <dsp:nvSpPr>
        <dsp:cNvPr id="0" name=""/>
        <dsp:cNvSpPr/>
      </dsp:nvSpPr>
      <dsp:spPr>
        <a:xfrm>
          <a:off x="0" y="2615803"/>
          <a:ext cx="2221420" cy="4286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Tools </a:t>
          </a:r>
          <a:endParaRPr lang="en-US" sz="2200" kern="1200" dirty="0"/>
        </a:p>
      </dsp:txBody>
      <dsp:txXfrm>
        <a:off x="20928" y="2636731"/>
        <a:ext cx="2179564" cy="407698"/>
      </dsp:txXfrm>
    </dsp:sp>
    <dsp:sp modelId="{0B1DB1AE-CBE7-4D3D-A77B-025B92B25B33}">
      <dsp:nvSpPr>
        <dsp:cNvPr id="0" name=""/>
        <dsp:cNvSpPr/>
      </dsp:nvSpPr>
      <dsp:spPr>
        <a:xfrm>
          <a:off x="0" y="3044429"/>
          <a:ext cx="8543925" cy="85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Migrate to SAAS where possible (as part of refresh)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Pre-negotiate disaster planning with key vendors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Implement Video Suites as a standard for agency conference rooms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Informacast – How &amp; When to use</a:t>
          </a:r>
        </a:p>
      </dsp:txBody>
      <dsp:txXfrm>
        <a:off x="0" y="3044429"/>
        <a:ext cx="8543925" cy="857381"/>
      </dsp:txXfrm>
    </dsp:sp>
    <dsp:sp modelId="{1B5F5FEB-498D-4904-9E93-242770BB61BD}">
      <dsp:nvSpPr>
        <dsp:cNvPr id="0" name=""/>
        <dsp:cNvSpPr/>
      </dsp:nvSpPr>
      <dsp:spPr>
        <a:xfrm>
          <a:off x="2221420" y="3923242"/>
          <a:ext cx="6322504" cy="42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Maintain a sense of connectedness</a:t>
          </a:r>
        </a:p>
      </dsp:txBody>
      <dsp:txXfrm>
        <a:off x="2221420" y="3923242"/>
        <a:ext cx="6322504" cy="428626"/>
      </dsp:txXfrm>
    </dsp:sp>
    <dsp:sp modelId="{51B03A11-A701-4DD0-B1D0-E20F842EF3F7}">
      <dsp:nvSpPr>
        <dsp:cNvPr id="0" name=""/>
        <dsp:cNvSpPr/>
      </dsp:nvSpPr>
      <dsp:spPr>
        <a:xfrm>
          <a:off x="0" y="3923242"/>
          <a:ext cx="2221420" cy="4286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Morale</a:t>
          </a:r>
        </a:p>
      </dsp:txBody>
      <dsp:txXfrm>
        <a:off x="20928" y="3944170"/>
        <a:ext cx="2179564" cy="407698"/>
      </dsp:txXfrm>
    </dsp:sp>
    <dsp:sp modelId="{9AE538D3-E28F-4123-BA79-5604925C36B0}">
      <dsp:nvSpPr>
        <dsp:cNvPr id="0" name=""/>
        <dsp:cNvSpPr/>
      </dsp:nvSpPr>
      <dsp:spPr>
        <a:xfrm>
          <a:off x="0" y="4351868"/>
          <a:ext cx="8543925" cy="85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 flexible as managers, objectives vs hours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Incorporate social activities (online happy hours)</a:t>
          </a:r>
        </a:p>
      </dsp:txBody>
      <dsp:txXfrm>
        <a:off x="0" y="4351868"/>
        <a:ext cx="8543925" cy="85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A4853-E304-48EB-A540-2AB0255EED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012" cy="463391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4027C-EBCC-4F63-A747-103E86AA6A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477" y="2"/>
            <a:ext cx="3011012" cy="463391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C8DF7662-9E73-4FC8-8FF6-1B24C3B9CEF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FA172-B4D6-491F-855E-47ED7EC65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86"/>
            <a:ext cx="3011012" cy="463391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74AA7-F4BC-4423-9BA8-51181FF05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477" y="8772686"/>
            <a:ext cx="3011012" cy="463391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AED83F17-F434-42E3-BF42-70569C6C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1699" cy="463408"/>
          </a:xfrm>
          <a:prstGeom prst="rect">
            <a:avLst/>
          </a:prstGeom>
        </p:spPr>
        <p:txBody>
          <a:bodyPr vert="horz" lIns="92474" tIns="46236" rIns="92474" bIns="462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3408"/>
          </a:xfrm>
          <a:prstGeom prst="rect">
            <a:avLst/>
          </a:prstGeom>
        </p:spPr>
        <p:txBody>
          <a:bodyPr vert="horz" lIns="92474" tIns="46236" rIns="92474" bIns="46236" rtlCol="0"/>
          <a:lstStyle>
            <a:lvl1pPr algn="r">
              <a:defRPr sz="1200"/>
            </a:lvl1pPr>
          </a:lstStyle>
          <a:p>
            <a:fld id="{57BD37CE-1BCA-47AB-BDAB-EA85FFB2B2D3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6" rIns="92474" bIns="462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5"/>
            <a:ext cx="5560060" cy="3636705"/>
          </a:xfrm>
          <a:prstGeom prst="rect">
            <a:avLst/>
          </a:prstGeom>
        </p:spPr>
        <p:txBody>
          <a:bodyPr vert="horz" lIns="92474" tIns="46236" rIns="92474" bIns="4623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74" tIns="46236" rIns="92474" bIns="462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71"/>
            <a:ext cx="3011699" cy="463407"/>
          </a:xfrm>
          <a:prstGeom prst="rect">
            <a:avLst/>
          </a:prstGeom>
        </p:spPr>
        <p:txBody>
          <a:bodyPr vert="horz" lIns="92474" tIns="46236" rIns="92474" bIns="46236" rtlCol="0" anchor="b"/>
          <a:lstStyle>
            <a:lvl1pPr algn="r">
              <a:defRPr sz="1200"/>
            </a:lvl1pPr>
          </a:lstStyle>
          <a:p>
            <a:fld id="{359C4C8A-EE7B-48D1-899B-93B0102EB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3603-EA33-5145-B812-5C8767EA6C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will be a handout with detailed information (Cherie) – included in the handout sent by Kristine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5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anticipated need this year  for a budget request.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1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3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 will be busy for the SWG and PWG groups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SWG will be reviewing the 2021 Budget requests for technical feasibilities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PWG will be reviewing/prioritizing the 2021 Budget requests from a County need perspective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SWG will finalize the updated standards for the year.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PWG will be re-evaluating the IT Governance Fund proposal (allocation for money for smaller projects)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GWG will finalize updated Policies for the year.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971">
              <a:defRPr/>
            </a:pPr>
            <a:fld id="{359C4C8A-EE7B-48D1-899B-93B0102EBB5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6971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587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– Brandon Allgier</a:t>
            </a:r>
          </a:p>
          <a:p>
            <a:endParaRPr lang="en-US" dirty="0"/>
          </a:p>
          <a:p>
            <a:r>
              <a:rPr lang="en-US" dirty="0"/>
              <a:t>Total is </a:t>
            </a:r>
            <a:r>
              <a:rPr lang="en-US"/>
              <a:t>approximately 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4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handouts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9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handouts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66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Speakers: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Javaid Lal, Beth Graham, &amp; Jeff Eason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3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3603-EA33-5145-B812-5C8767EA6C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02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3603-EA33-5145-B812-5C8767EA6C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1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1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58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3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59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33BF1-E16D-4BE1-BFCE-385418AC6E5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33BF1-E16D-4BE1-BFCE-385418AC6E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64" indent="-1713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2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C8A-EE7B-48D1-899B-93B0102EB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4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7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13603-EA33-5145-B812-5C8767EA6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7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229600" cy="685800"/>
          </a:xfr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67" y="1143000"/>
            <a:ext cx="8229600" cy="38414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FC1442-98E4-463C-A294-75E647E67C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762812"/>
            <a:ext cx="8229600" cy="4637988"/>
          </a:xfrm>
        </p:spPr>
        <p:txBody>
          <a:bodyPr/>
          <a:lstStyle>
            <a:lvl2pPr>
              <a:defRPr b="1">
                <a:solidFill>
                  <a:srgbClr val="666666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7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40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FB89-F30B-9D46-9CEB-B9C88BEC755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63C-B224-5F4E-84CB-62AC19F4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18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15147" y="6554297"/>
            <a:ext cx="728345" cy="148167"/>
          </a:xfrm>
          <a:custGeom>
            <a:avLst/>
            <a:gdLst/>
            <a:ahLst/>
            <a:cxnLst/>
            <a:rect l="l" t="t" r="r" b="b"/>
            <a:pathLst>
              <a:path w="728344" h="111125">
                <a:moveTo>
                  <a:pt x="10417" y="85873"/>
                </a:moveTo>
                <a:lnTo>
                  <a:pt x="0" y="85873"/>
                </a:lnTo>
                <a:lnTo>
                  <a:pt x="0" y="1190"/>
                </a:lnTo>
                <a:lnTo>
                  <a:pt x="10715" y="1190"/>
                </a:lnTo>
                <a:lnTo>
                  <a:pt x="23359" y="18305"/>
                </a:lnTo>
                <a:lnTo>
                  <a:pt x="10417" y="18305"/>
                </a:lnTo>
                <a:lnTo>
                  <a:pt x="10417" y="85873"/>
                </a:lnTo>
                <a:close/>
              </a:path>
              <a:path w="728344" h="111125">
                <a:moveTo>
                  <a:pt x="69949" y="67270"/>
                </a:moveTo>
                <a:lnTo>
                  <a:pt x="59531" y="67270"/>
                </a:lnTo>
                <a:lnTo>
                  <a:pt x="59531" y="1190"/>
                </a:lnTo>
                <a:lnTo>
                  <a:pt x="69949" y="1190"/>
                </a:lnTo>
                <a:lnTo>
                  <a:pt x="69949" y="67270"/>
                </a:lnTo>
                <a:close/>
              </a:path>
              <a:path w="728344" h="111125">
                <a:moveTo>
                  <a:pt x="69949" y="85873"/>
                </a:moveTo>
                <a:lnTo>
                  <a:pt x="59828" y="85873"/>
                </a:lnTo>
                <a:lnTo>
                  <a:pt x="10417" y="18305"/>
                </a:lnTo>
                <a:lnTo>
                  <a:pt x="23359" y="18305"/>
                </a:lnTo>
                <a:lnTo>
                  <a:pt x="59531" y="67270"/>
                </a:lnTo>
                <a:lnTo>
                  <a:pt x="69949" y="67270"/>
                </a:lnTo>
                <a:lnTo>
                  <a:pt x="69949" y="85873"/>
                </a:lnTo>
                <a:close/>
              </a:path>
              <a:path w="728344" h="111125">
                <a:moveTo>
                  <a:pt x="95883" y="15775"/>
                </a:moveTo>
                <a:lnTo>
                  <a:pt x="92410" y="15775"/>
                </a:lnTo>
                <a:lnTo>
                  <a:pt x="90872" y="15180"/>
                </a:lnTo>
                <a:lnTo>
                  <a:pt x="89582" y="13989"/>
                </a:lnTo>
                <a:lnTo>
                  <a:pt x="88392" y="12699"/>
                </a:lnTo>
                <a:lnTo>
                  <a:pt x="87796" y="11162"/>
                </a:lnTo>
                <a:lnTo>
                  <a:pt x="87796" y="7689"/>
                </a:lnTo>
                <a:lnTo>
                  <a:pt x="88392" y="6201"/>
                </a:lnTo>
                <a:lnTo>
                  <a:pt x="89582" y="4911"/>
                </a:lnTo>
                <a:lnTo>
                  <a:pt x="90872" y="3621"/>
                </a:lnTo>
                <a:lnTo>
                  <a:pt x="92410" y="2976"/>
                </a:lnTo>
                <a:lnTo>
                  <a:pt x="95883" y="2976"/>
                </a:lnTo>
                <a:lnTo>
                  <a:pt x="97371" y="3621"/>
                </a:lnTo>
                <a:lnTo>
                  <a:pt x="99951" y="6201"/>
                </a:lnTo>
                <a:lnTo>
                  <a:pt x="100596" y="7689"/>
                </a:lnTo>
                <a:lnTo>
                  <a:pt x="100596" y="11162"/>
                </a:lnTo>
                <a:lnTo>
                  <a:pt x="99951" y="12699"/>
                </a:lnTo>
                <a:lnTo>
                  <a:pt x="98661" y="13989"/>
                </a:lnTo>
                <a:lnTo>
                  <a:pt x="97371" y="15180"/>
                </a:lnTo>
                <a:lnTo>
                  <a:pt x="95883" y="15775"/>
                </a:lnTo>
                <a:close/>
              </a:path>
              <a:path w="728344" h="111125">
                <a:moveTo>
                  <a:pt x="98959" y="85873"/>
                </a:moveTo>
                <a:lnTo>
                  <a:pt x="89434" y="85873"/>
                </a:lnTo>
                <a:lnTo>
                  <a:pt x="89434" y="24556"/>
                </a:lnTo>
                <a:lnTo>
                  <a:pt x="98959" y="24556"/>
                </a:lnTo>
                <a:lnTo>
                  <a:pt x="98959" y="85873"/>
                </a:lnTo>
                <a:close/>
              </a:path>
              <a:path w="728344" h="111125">
                <a:moveTo>
                  <a:pt x="130201" y="24556"/>
                </a:moveTo>
                <a:lnTo>
                  <a:pt x="120676" y="24556"/>
                </a:lnTo>
                <a:lnTo>
                  <a:pt x="120676" y="13444"/>
                </a:lnTo>
                <a:lnTo>
                  <a:pt x="122264" y="8582"/>
                </a:lnTo>
                <a:lnTo>
                  <a:pt x="125439" y="5208"/>
                </a:lnTo>
                <a:lnTo>
                  <a:pt x="128614" y="1736"/>
                </a:lnTo>
                <a:lnTo>
                  <a:pt x="132930" y="0"/>
                </a:lnTo>
                <a:lnTo>
                  <a:pt x="143546" y="0"/>
                </a:lnTo>
                <a:lnTo>
                  <a:pt x="147862" y="1537"/>
                </a:lnTo>
                <a:lnTo>
                  <a:pt x="151335" y="4613"/>
                </a:lnTo>
                <a:lnTo>
                  <a:pt x="149400" y="7739"/>
                </a:lnTo>
                <a:lnTo>
                  <a:pt x="133426" y="7739"/>
                </a:lnTo>
                <a:lnTo>
                  <a:pt x="130201" y="11757"/>
                </a:lnTo>
                <a:lnTo>
                  <a:pt x="130201" y="24556"/>
                </a:lnTo>
                <a:close/>
              </a:path>
              <a:path w="728344" h="111125">
                <a:moveTo>
                  <a:pt x="147465" y="10864"/>
                </a:moveTo>
                <a:lnTo>
                  <a:pt x="145282" y="8780"/>
                </a:lnTo>
                <a:lnTo>
                  <a:pt x="142752" y="7739"/>
                </a:lnTo>
                <a:lnTo>
                  <a:pt x="149400" y="7739"/>
                </a:lnTo>
                <a:lnTo>
                  <a:pt x="147465" y="10864"/>
                </a:lnTo>
                <a:close/>
              </a:path>
              <a:path w="728344" h="111125">
                <a:moveTo>
                  <a:pt x="165384" y="24556"/>
                </a:moveTo>
                <a:lnTo>
                  <a:pt x="155859" y="24556"/>
                </a:lnTo>
                <a:lnTo>
                  <a:pt x="155859" y="7739"/>
                </a:lnTo>
                <a:lnTo>
                  <a:pt x="165384" y="7739"/>
                </a:lnTo>
                <a:lnTo>
                  <a:pt x="165384" y="24556"/>
                </a:lnTo>
                <a:close/>
              </a:path>
              <a:path w="728344" h="111125">
                <a:moveTo>
                  <a:pt x="142554" y="32891"/>
                </a:moveTo>
                <a:lnTo>
                  <a:pt x="110556" y="32891"/>
                </a:lnTo>
                <a:lnTo>
                  <a:pt x="110556" y="24556"/>
                </a:lnTo>
                <a:lnTo>
                  <a:pt x="142554" y="24556"/>
                </a:lnTo>
                <a:lnTo>
                  <a:pt x="142554" y="32891"/>
                </a:lnTo>
                <a:close/>
              </a:path>
              <a:path w="728344" h="111125">
                <a:moveTo>
                  <a:pt x="177737" y="32891"/>
                </a:moveTo>
                <a:lnTo>
                  <a:pt x="145739" y="32891"/>
                </a:lnTo>
                <a:lnTo>
                  <a:pt x="145739" y="24556"/>
                </a:lnTo>
                <a:lnTo>
                  <a:pt x="177737" y="24556"/>
                </a:lnTo>
                <a:lnTo>
                  <a:pt x="177737" y="32891"/>
                </a:lnTo>
                <a:close/>
              </a:path>
              <a:path w="728344" h="111125">
                <a:moveTo>
                  <a:pt x="130201" y="85873"/>
                </a:moveTo>
                <a:lnTo>
                  <a:pt x="120676" y="85873"/>
                </a:lnTo>
                <a:lnTo>
                  <a:pt x="120676" y="32891"/>
                </a:lnTo>
                <a:lnTo>
                  <a:pt x="130201" y="32891"/>
                </a:lnTo>
                <a:lnTo>
                  <a:pt x="130201" y="85873"/>
                </a:lnTo>
                <a:close/>
              </a:path>
              <a:path w="728344" h="111125">
                <a:moveTo>
                  <a:pt x="174363" y="87362"/>
                </a:moveTo>
                <a:lnTo>
                  <a:pt x="160373" y="87362"/>
                </a:lnTo>
                <a:lnTo>
                  <a:pt x="155859" y="82599"/>
                </a:lnTo>
                <a:lnTo>
                  <a:pt x="155859" y="32891"/>
                </a:lnTo>
                <a:lnTo>
                  <a:pt x="165384" y="32891"/>
                </a:lnTo>
                <a:lnTo>
                  <a:pt x="165384" y="73273"/>
                </a:lnTo>
                <a:lnTo>
                  <a:pt x="165880" y="75158"/>
                </a:lnTo>
                <a:lnTo>
                  <a:pt x="167864" y="78134"/>
                </a:lnTo>
                <a:lnTo>
                  <a:pt x="169452" y="78878"/>
                </a:lnTo>
                <a:lnTo>
                  <a:pt x="179036" y="78878"/>
                </a:lnTo>
                <a:lnTo>
                  <a:pt x="180862" y="83492"/>
                </a:lnTo>
                <a:lnTo>
                  <a:pt x="178183" y="86072"/>
                </a:lnTo>
                <a:lnTo>
                  <a:pt x="174363" y="87362"/>
                </a:lnTo>
                <a:close/>
              </a:path>
              <a:path w="728344" h="111125">
                <a:moveTo>
                  <a:pt x="179036" y="78878"/>
                </a:moveTo>
                <a:lnTo>
                  <a:pt x="174214" y="78878"/>
                </a:lnTo>
                <a:lnTo>
                  <a:pt x="176348" y="78035"/>
                </a:lnTo>
                <a:lnTo>
                  <a:pt x="178034" y="76348"/>
                </a:lnTo>
                <a:lnTo>
                  <a:pt x="179036" y="78878"/>
                </a:lnTo>
                <a:close/>
              </a:path>
              <a:path w="728344" h="111125">
                <a:moveTo>
                  <a:pt x="197697" y="15775"/>
                </a:moveTo>
                <a:lnTo>
                  <a:pt x="194224" y="15775"/>
                </a:lnTo>
                <a:lnTo>
                  <a:pt x="192686" y="15180"/>
                </a:lnTo>
                <a:lnTo>
                  <a:pt x="191396" y="13989"/>
                </a:lnTo>
                <a:lnTo>
                  <a:pt x="190206" y="12699"/>
                </a:lnTo>
                <a:lnTo>
                  <a:pt x="189610" y="11162"/>
                </a:lnTo>
                <a:lnTo>
                  <a:pt x="189610" y="7689"/>
                </a:lnTo>
                <a:lnTo>
                  <a:pt x="190206" y="6201"/>
                </a:lnTo>
                <a:lnTo>
                  <a:pt x="191396" y="4911"/>
                </a:lnTo>
                <a:lnTo>
                  <a:pt x="192686" y="3621"/>
                </a:lnTo>
                <a:lnTo>
                  <a:pt x="194224" y="2976"/>
                </a:lnTo>
                <a:lnTo>
                  <a:pt x="197697" y="2976"/>
                </a:lnTo>
                <a:lnTo>
                  <a:pt x="199185" y="3621"/>
                </a:lnTo>
                <a:lnTo>
                  <a:pt x="201765" y="6201"/>
                </a:lnTo>
                <a:lnTo>
                  <a:pt x="202410" y="7689"/>
                </a:lnTo>
                <a:lnTo>
                  <a:pt x="202410" y="11162"/>
                </a:lnTo>
                <a:lnTo>
                  <a:pt x="201765" y="12699"/>
                </a:lnTo>
                <a:lnTo>
                  <a:pt x="200475" y="13989"/>
                </a:lnTo>
                <a:lnTo>
                  <a:pt x="199185" y="15180"/>
                </a:lnTo>
                <a:lnTo>
                  <a:pt x="197697" y="15775"/>
                </a:lnTo>
                <a:close/>
              </a:path>
              <a:path w="728344" h="111125">
                <a:moveTo>
                  <a:pt x="200772" y="85873"/>
                </a:moveTo>
                <a:lnTo>
                  <a:pt x="191247" y="85873"/>
                </a:lnTo>
                <a:lnTo>
                  <a:pt x="191247" y="24556"/>
                </a:lnTo>
                <a:lnTo>
                  <a:pt x="200772" y="24556"/>
                </a:lnTo>
                <a:lnTo>
                  <a:pt x="200772" y="85873"/>
                </a:lnTo>
                <a:close/>
              </a:path>
              <a:path w="728344" h="111125">
                <a:moveTo>
                  <a:pt x="256324" y="87362"/>
                </a:moveTo>
                <a:lnTo>
                  <a:pt x="237869" y="87362"/>
                </a:lnTo>
                <a:lnTo>
                  <a:pt x="230477" y="84335"/>
                </a:lnTo>
                <a:lnTo>
                  <a:pt x="224722" y="78283"/>
                </a:lnTo>
                <a:lnTo>
                  <a:pt x="219067" y="72132"/>
                </a:lnTo>
                <a:lnTo>
                  <a:pt x="216239" y="64442"/>
                </a:lnTo>
                <a:lnTo>
                  <a:pt x="216239" y="45987"/>
                </a:lnTo>
                <a:lnTo>
                  <a:pt x="219067" y="38348"/>
                </a:lnTo>
                <a:lnTo>
                  <a:pt x="230477" y="26144"/>
                </a:lnTo>
                <a:lnTo>
                  <a:pt x="237869" y="23068"/>
                </a:lnTo>
                <a:lnTo>
                  <a:pt x="256324" y="23068"/>
                </a:lnTo>
                <a:lnTo>
                  <a:pt x="263815" y="26590"/>
                </a:lnTo>
                <a:lnTo>
                  <a:pt x="267727" y="31551"/>
                </a:lnTo>
                <a:lnTo>
                  <a:pt x="241093" y="31551"/>
                </a:lnTo>
                <a:lnTo>
                  <a:pt x="235984" y="33734"/>
                </a:lnTo>
                <a:lnTo>
                  <a:pt x="232015" y="38100"/>
                </a:lnTo>
                <a:lnTo>
                  <a:pt x="228145" y="42465"/>
                </a:lnTo>
                <a:lnTo>
                  <a:pt x="226211" y="48170"/>
                </a:lnTo>
                <a:lnTo>
                  <a:pt x="226211" y="62259"/>
                </a:lnTo>
                <a:lnTo>
                  <a:pt x="228145" y="67964"/>
                </a:lnTo>
                <a:lnTo>
                  <a:pt x="235885" y="76696"/>
                </a:lnTo>
                <a:lnTo>
                  <a:pt x="240994" y="78878"/>
                </a:lnTo>
                <a:lnTo>
                  <a:pt x="267727" y="78878"/>
                </a:lnTo>
                <a:lnTo>
                  <a:pt x="263815" y="83839"/>
                </a:lnTo>
                <a:lnTo>
                  <a:pt x="256324" y="87362"/>
                </a:lnTo>
                <a:close/>
              </a:path>
              <a:path w="728344" h="111125">
                <a:moveTo>
                  <a:pt x="262971" y="39588"/>
                </a:moveTo>
                <a:lnTo>
                  <a:pt x="259102" y="34230"/>
                </a:lnTo>
                <a:lnTo>
                  <a:pt x="253893" y="31551"/>
                </a:lnTo>
                <a:lnTo>
                  <a:pt x="267727" y="31551"/>
                </a:lnTo>
                <a:lnTo>
                  <a:pt x="269371" y="33635"/>
                </a:lnTo>
                <a:lnTo>
                  <a:pt x="262971" y="39588"/>
                </a:lnTo>
                <a:close/>
              </a:path>
              <a:path w="728344" h="111125">
                <a:moveTo>
                  <a:pt x="267727" y="78878"/>
                </a:moveTo>
                <a:lnTo>
                  <a:pt x="253794" y="78878"/>
                </a:lnTo>
                <a:lnTo>
                  <a:pt x="259002" y="76200"/>
                </a:lnTo>
                <a:lnTo>
                  <a:pt x="262971" y="70842"/>
                </a:lnTo>
                <a:lnTo>
                  <a:pt x="269371" y="76795"/>
                </a:lnTo>
                <a:lnTo>
                  <a:pt x="267727" y="78878"/>
                </a:lnTo>
                <a:close/>
              </a:path>
              <a:path w="728344" h="111125">
                <a:moveTo>
                  <a:pt x="319125" y="85873"/>
                </a:moveTo>
                <a:lnTo>
                  <a:pt x="307070" y="85873"/>
                </a:lnTo>
                <a:lnTo>
                  <a:pt x="341003" y="1190"/>
                </a:lnTo>
                <a:lnTo>
                  <a:pt x="354100" y="1190"/>
                </a:lnTo>
                <a:lnTo>
                  <a:pt x="358491" y="12055"/>
                </a:lnTo>
                <a:lnTo>
                  <a:pt x="347700" y="12055"/>
                </a:lnTo>
                <a:lnTo>
                  <a:pt x="329692" y="57745"/>
                </a:lnTo>
                <a:lnTo>
                  <a:pt x="376960" y="57745"/>
                </a:lnTo>
                <a:lnTo>
                  <a:pt x="380750" y="67121"/>
                </a:lnTo>
                <a:lnTo>
                  <a:pt x="326566" y="67121"/>
                </a:lnTo>
                <a:lnTo>
                  <a:pt x="319125" y="85873"/>
                </a:lnTo>
                <a:close/>
              </a:path>
              <a:path w="728344" h="111125">
                <a:moveTo>
                  <a:pt x="376960" y="57745"/>
                </a:moveTo>
                <a:lnTo>
                  <a:pt x="365559" y="57745"/>
                </a:lnTo>
                <a:lnTo>
                  <a:pt x="347700" y="12055"/>
                </a:lnTo>
                <a:lnTo>
                  <a:pt x="358491" y="12055"/>
                </a:lnTo>
                <a:lnTo>
                  <a:pt x="376960" y="57745"/>
                </a:lnTo>
                <a:close/>
              </a:path>
              <a:path w="728344" h="111125">
                <a:moveTo>
                  <a:pt x="388330" y="85873"/>
                </a:moveTo>
                <a:lnTo>
                  <a:pt x="376275" y="85873"/>
                </a:lnTo>
                <a:lnTo>
                  <a:pt x="368685" y="67121"/>
                </a:lnTo>
                <a:lnTo>
                  <a:pt x="380750" y="67121"/>
                </a:lnTo>
                <a:lnTo>
                  <a:pt x="388330" y="85873"/>
                </a:lnTo>
                <a:close/>
              </a:path>
              <a:path w="728344" h="111125">
                <a:moveTo>
                  <a:pt x="426967" y="86617"/>
                </a:moveTo>
                <a:lnTo>
                  <a:pt x="414366" y="86617"/>
                </a:lnTo>
                <a:lnTo>
                  <a:pt x="407768" y="83691"/>
                </a:lnTo>
                <a:lnTo>
                  <a:pt x="397846" y="71983"/>
                </a:lnTo>
                <a:lnTo>
                  <a:pt x="395365" y="64343"/>
                </a:lnTo>
                <a:lnTo>
                  <a:pt x="395365" y="45094"/>
                </a:lnTo>
                <a:lnTo>
                  <a:pt x="397896" y="37355"/>
                </a:lnTo>
                <a:lnTo>
                  <a:pt x="402956" y="31700"/>
                </a:lnTo>
                <a:lnTo>
                  <a:pt x="408016" y="25945"/>
                </a:lnTo>
                <a:lnTo>
                  <a:pt x="414564" y="23068"/>
                </a:lnTo>
                <a:lnTo>
                  <a:pt x="431134" y="23068"/>
                </a:lnTo>
                <a:lnTo>
                  <a:pt x="438030" y="26640"/>
                </a:lnTo>
                <a:lnTo>
                  <a:pt x="441645" y="31551"/>
                </a:lnTo>
                <a:lnTo>
                  <a:pt x="418930" y="31551"/>
                </a:lnTo>
                <a:lnTo>
                  <a:pt x="414118" y="33734"/>
                </a:lnTo>
                <a:lnTo>
                  <a:pt x="407073" y="42366"/>
                </a:lnTo>
                <a:lnTo>
                  <a:pt x="405337" y="47972"/>
                </a:lnTo>
                <a:lnTo>
                  <a:pt x="405337" y="61962"/>
                </a:lnTo>
                <a:lnTo>
                  <a:pt x="407123" y="67617"/>
                </a:lnTo>
                <a:lnTo>
                  <a:pt x="410780" y="71983"/>
                </a:lnTo>
                <a:lnTo>
                  <a:pt x="414366" y="76150"/>
                </a:lnTo>
                <a:lnTo>
                  <a:pt x="419128" y="78283"/>
                </a:lnTo>
                <a:lnTo>
                  <a:pt x="441411" y="78283"/>
                </a:lnTo>
                <a:lnTo>
                  <a:pt x="441006" y="78829"/>
                </a:lnTo>
                <a:lnTo>
                  <a:pt x="438079" y="81408"/>
                </a:lnTo>
                <a:lnTo>
                  <a:pt x="430935" y="85576"/>
                </a:lnTo>
                <a:lnTo>
                  <a:pt x="426967" y="86617"/>
                </a:lnTo>
                <a:close/>
              </a:path>
              <a:path w="728344" h="111125">
                <a:moveTo>
                  <a:pt x="452813" y="33783"/>
                </a:moveTo>
                <a:lnTo>
                  <a:pt x="443288" y="33783"/>
                </a:lnTo>
                <a:lnTo>
                  <a:pt x="443288" y="24556"/>
                </a:lnTo>
                <a:lnTo>
                  <a:pt x="452813" y="24556"/>
                </a:lnTo>
                <a:lnTo>
                  <a:pt x="452813" y="33783"/>
                </a:lnTo>
                <a:close/>
              </a:path>
              <a:path w="728344" h="111125">
                <a:moveTo>
                  <a:pt x="441411" y="78283"/>
                </a:moveTo>
                <a:lnTo>
                  <a:pt x="428455" y="78283"/>
                </a:lnTo>
                <a:lnTo>
                  <a:pt x="431878" y="77341"/>
                </a:lnTo>
                <a:lnTo>
                  <a:pt x="435251" y="75455"/>
                </a:lnTo>
                <a:lnTo>
                  <a:pt x="438724" y="73570"/>
                </a:lnTo>
                <a:lnTo>
                  <a:pt x="441403" y="71139"/>
                </a:lnTo>
                <a:lnTo>
                  <a:pt x="443288" y="68163"/>
                </a:lnTo>
                <a:lnTo>
                  <a:pt x="443288" y="41374"/>
                </a:lnTo>
                <a:lnTo>
                  <a:pt x="441403" y="38496"/>
                </a:lnTo>
                <a:lnTo>
                  <a:pt x="438724" y="36165"/>
                </a:lnTo>
                <a:lnTo>
                  <a:pt x="435251" y="34379"/>
                </a:lnTo>
                <a:lnTo>
                  <a:pt x="431779" y="32494"/>
                </a:lnTo>
                <a:lnTo>
                  <a:pt x="428356" y="31551"/>
                </a:lnTo>
                <a:lnTo>
                  <a:pt x="441645" y="31551"/>
                </a:lnTo>
                <a:lnTo>
                  <a:pt x="443288" y="33783"/>
                </a:lnTo>
                <a:lnTo>
                  <a:pt x="452813" y="33783"/>
                </a:lnTo>
                <a:lnTo>
                  <a:pt x="452813" y="75753"/>
                </a:lnTo>
                <a:lnTo>
                  <a:pt x="443288" y="75753"/>
                </a:lnTo>
                <a:lnTo>
                  <a:pt x="441411" y="78283"/>
                </a:lnTo>
                <a:close/>
              </a:path>
              <a:path w="728344" h="111125">
                <a:moveTo>
                  <a:pt x="446252" y="102840"/>
                </a:moveTo>
                <a:lnTo>
                  <a:pt x="429844" y="102840"/>
                </a:lnTo>
                <a:lnTo>
                  <a:pt x="434706" y="101203"/>
                </a:lnTo>
                <a:lnTo>
                  <a:pt x="438079" y="97928"/>
                </a:lnTo>
                <a:lnTo>
                  <a:pt x="441552" y="94753"/>
                </a:lnTo>
                <a:lnTo>
                  <a:pt x="443288" y="90289"/>
                </a:lnTo>
                <a:lnTo>
                  <a:pt x="443288" y="75753"/>
                </a:lnTo>
                <a:lnTo>
                  <a:pt x="452813" y="75753"/>
                </a:lnTo>
                <a:lnTo>
                  <a:pt x="452813" y="92719"/>
                </a:lnTo>
                <a:lnTo>
                  <a:pt x="450233" y="99317"/>
                </a:lnTo>
                <a:lnTo>
                  <a:pt x="446252" y="102840"/>
                </a:lnTo>
                <a:close/>
              </a:path>
              <a:path w="728344" h="111125">
                <a:moveTo>
                  <a:pt x="432821" y="110728"/>
                </a:moveTo>
                <a:lnTo>
                  <a:pt x="418335" y="110728"/>
                </a:lnTo>
                <a:lnTo>
                  <a:pt x="413820" y="110083"/>
                </a:lnTo>
                <a:lnTo>
                  <a:pt x="409951" y="108793"/>
                </a:lnTo>
                <a:lnTo>
                  <a:pt x="406180" y="107602"/>
                </a:lnTo>
                <a:lnTo>
                  <a:pt x="402460" y="105221"/>
                </a:lnTo>
                <a:lnTo>
                  <a:pt x="398789" y="101649"/>
                </a:lnTo>
                <a:lnTo>
                  <a:pt x="403700" y="94505"/>
                </a:lnTo>
                <a:lnTo>
                  <a:pt x="406180" y="97581"/>
                </a:lnTo>
                <a:lnTo>
                  <a:pt x="409008" y="99714"/>
                </a:lnTo>
                <a:lnTo>
                  <a:pt x="412183" y="100905"/>
                </a:lnTo>
                <a:lnTo>
                  <a:pt x="415358" y="102195"/>
                </a:lnTo>
                <a:lnTo>
                  <a:pt x="419128" y="102840"/>
                </a:lnTo>
                <a:lnTo>
                  <a:pt x="446252" y="102840"/>
                </a:lnTo>
                <a:lnTo>
                  <a:pt x="440014" y="108446"/>
                </a:lnTo>
                <a:lnTo>
                  <a:pt x="432821" y="110728"/>
                </a:lnTo>
                <a:close/>
              </a:path>
              <a:path w="728344" h="111125">
                <a:moveTo>
                  <a:pt x="499489" y="87362"/>
                </a:moveTo>
                <a:lnTo>
                  <a:pt x="490261" y="87362"/>
                </a:lnTo>
                <a:lnTo>
                  <a:pt x="482721" y="84385"/>
                </a:lnTo>
                <a:lnTo>
                  <a:pt x="476867" y="78432"/>
                </a:lnTo>
                <a:lnTo>
                  <a:pt x="471112" y="72380"/>
                </a:lnTo>
                <a:lnTo>
                  <a:pt x="468235" y="64641"/>
                </a:lnTo>
                <a:lnTo>
                  <a:pt x="468235" y="46087"/>
                </a:lnTo>
                <a:lnTo>
                  <a:pt x="471112" y="38447"/>
                </a:lnTo>
                <a:lnTo>
                  <a:pt x="482621" y="26144"/>
                </a:lnTo>
                <a:lnTo>
                  <a:pt x="489815" y="23068"/>
                </a:lnTo>
                <a:lnTo>
                  <a:pt x="507277" y="23068"/>
                </a:lnTo>
                <a:lnTo>
                  <a:pt x="514371" y="26144"/>
                </a:lnTo>
                <a:lnTo>
                  <a:pt x="518563" y="30956"/>
                </a:lnTo>
                <a:lnTo>
                  <a:pt x="492643" y="30956"/>
                </a:lnTo>
                <a:lnTo>
                  <a:pt x="487930" y="32940"/>
                </a:lnTo>
                <a:lnTo>
                  <a:pt x="480389" y="40878"/>
                </a:lnTo>
                <a:lnTo>
                  <a:pt x="478405" y="45690"/>
                </a:lnTo>
                <a:lnTo>
                  <a:pt x="478206" y="51345"/>
                </a:lnTo>
                <a:lnTo>
                  <a:pt x="527915" y="51345"/>
                </a:lnTo>
                <a:lnTo>
                  <a:pt x="527915" y="58340"/>
                </a:lnTo>
                <a:lnTo>
                  <a:pt x="478206" y="58340"/>
                </a:lnTo>
                <a:lnTo>
                  <a:pt x="478603" y="64591"/>
                </a:lnTo>
                <a:lnTo>
                  <a:pt x="480885" y="69701"/>
                </a:lnTo>
                <a:lnTo>
                  <a:pt x="485052" y="73669"/>
                </a:lnTo>
                <a:lnTo>
                  <a:pt x="489220" y="77539"/>
                </a:lnTo>
                <a:lnTo>
                  <a:pt x="494329" y="79474"/>
                </a:lnTo>
                <a:lnTo>
                  <a:pt x="522067" y="79474"/>
                </a:lnTo>
                <a:lnTo>
                  <a:pt x="518855" y="82088"/>
                </a:lnTo>
                <a:lnTo>
                  <a:pt x="513106" y="85018"/>
                </a:lnTo>
                <a:lnTo>
                  <a:pt x="506651" y="86776"/>
                </a:lnTo>
                <a:lnTo>
                  <a:pt x="499489" y="87362"/>
                </a:lnTo>
                <a:close/>
              </a:path>
              <a:path w="728344" h="111125">
                <a:moveTo>
                  <a:pt x="527915" y="51345"/>
                </a:moveTo>
                <a:lnTo>
                  <a:pt x="518539" y="51345"/>
                </a:lnTo>
                <a:lnTo>
                  <a:pt x="518539" y="45690"/>
                </a:lnTo>
                <a:lnTo>
                  <a:pt x="516654" y="40878"/>
                </a:lnTo>
                <a:lnTo>
                  <a:pt x="512883" y="36909"/>
                </a:lnTo>
                <a:lnTo>
                  <a:pt x="509212" y="32940"/>
                </a:lnTo>
                <a:lnTo>
                  <a:pt x="504350" y="30956"/>
                </a:lnTo>
                <a:lnTo>
                  <a:pt x="518563" y="30956"/>
                </a:lnTo>
                <a:lnTo>
                  <a:pt x="519729" y="32295"/>
                </a:lnTo>
                <a:lnTo>
                  <a:pt x="525186" y="38348"/>
                </a:lnTo>
                <a:lnTo>
                  <a:pt x="527863" y="46087"/>
                </a:lnTo>
                <a:lnTo>
                  <a:pt x="527915" y="51345"/>
                </a:lnTo>
                <a:close/>
              </a:path>
              <a:path w="728344" h="111125">
                <a:moveTo>
                  <a:pt x="522067" y="79474"/>
                </a:moveTo>
                <a:lnTo>
                  <a:pt x="507823" y="79474"/>
                </a:lnTo>
                <a:lnTo>
                  <a:pt x="514123" y="76894"/>
                </a:lnTo>
                <a:lnTo>
                  <a:pt x="519283" y="71735"/>
                </a:lnTo>
                <a:lnTo>
                  <a:pt x="523896" y="77985"/>
                </a:lnTo>
                <a:lnTo>
                  <a:pt x="522067" y="79474"/>
                </a:lnTo>
                <a:close/>
              </a:path>
              <a:path w="728344" h="111125">
                <a:moveTo>
                  <a:pt x="562040" y="33486"/>
                </a:moveTo>
                <a:lnTo>
                  <a:pt x="552804" y="33486"/>
                </a:lnTo>
                <a:lnTo>
                  <a:pt x="555384" y="30410"/>
                </a:lnTo>
                <a:lnTo>
                  <a:pt x="558609" y="27930"/>
                </a:lnTo>
                <a:lnTo>
                  <a:pt x="562478" y="26044"/>
                </a:lnTo>
                <a:lnTo>
                  <a:pt x="566348" y="24060"/>
                </a:lnTo>
                <a:lnTo>
                  <a:pt x="570416" y="23068"/>
                </a:lnTo>
                <a:lnTo>
                  <a:pt x="574682" y="23068"/>
                </a:lnTo>
                <a:lnTo>
                  <a:pt x="583212" y="24305"/>
                </a:lnTo>
                <a:lnTo>
                  <a:pt x="589305" y="28016"/>
                </a:lnTo>
                <a:lnTo>
                  <a:pt x="591393" y="31551"/>
                </a:lnTo>
                <a:lnTo>
                  <a:pt x="567390" y="31551"/>
                </a:lnTo>
                <a:lnTo>
                  <a:pt x="563867" y="32494"/>
                </a:lnTo>
                <a:lnTo>
                  <a:pt x="562040" y="33486"/>
                </a:lnTo>
                <a:close/>
              </a:path>
              <a:path w="728344" h="111125">
                <a:moveTo>
                  <a:pt x="552804" y="85873"/>
                </a:moveTo>
                <a:lnTo>
                  <a:pt x="543279" y="85873"/>
                </a:lnTo>
                <a:lnTo>
                  <a:pt x="543279" y="24556"/>
                </a:lnTo>
                <a:lnTo>
                  <a:pt x="552804" y="24556"/>
                </a:lnTo>
                <a:lnTo>
                  <a:pt x="552804" y="33486"/>
                </a:lnTo>
                <a:lnTo>
                  <a:pt x="562040" y="33486"/>
                </a:lnTo>
                <a:lnTo>
                  <a:pt x="560395" y="34379"/>
                </a:lnTo>
                <a:lnTo>
                  <a:pt x="557021" y="36264"/>
                </a:lnTo>
                <a:lnTo>
                  <a:pt x="554491" y="38496"/>
                </a:lnTo>
                <a:lnTo>
                  <a:pt x="552804" y="41076"/>
                </a:lnTo>
                <a:lnTo>
                  <a:pt x="552804" y="85873"/>
                </a:lnTo>
                <a:close/>
              </a:path>
              <a:path w="728344" h="111125">
                <a:moveTo>
                  <a:pt x="594179" y="85873"/>
                </a:moveTo>
                <a:lnTo>
                  <a:pt x="584654" y="85873"/>
                </a:lnTo>
                <a:lnTo>
                  <a:pt x="584654" y="40332"/>
                </a:lnTo>
                <a:lnTo>
                  <a:pt x="583413" y="36661"/>
                </a:lnTo>
                <a:lnTo>
                  <a:pt x="580933" y="34676"/>
                </a:lnTo>
                <a:lnTo>
                  <a:pt x="578453" y="32593"/>
                </a:lnTo>
                <a:lnTo>
                  <a:pt x="575129" y="31551"/>
                </a:lnTo>
                <a:lnTo>
                  <a:pt x="591393" y="31551"/>
                </a:lnTo>
                <a:lnTo>
                  <a:pt x="592960" y="34202"/>
                </a:lnTo>
                <a:lnTo>
                  <a:pt x="594179" y="42862"/>
                </a:lnTo>
                <a:lnTo>
                  <a:pt x="594179" y="85873"/>
                </a:lnTo>
                <a:close/>
              </a:path>
              <a:path w="728344" h="111125">
                <a:moveTo>
                  <a:pt x="649741" y="87362"/>
                </a:moveTo>
                <a:lnTo>
                  <a:pt x="631287" y="87362"/>
                </a:lnTo>
                <a:lnTo>
                  <a:pt x="623895" y="84335"/>
                </a:lnTo>
                <a:lnTo>
                  <a:pt x="618140" y="78283"/>
                </a:lnTo>
                <a:lnTo>
                  <a:pt x="612485" y="72132"/>
                </a:lnTo>
                <a:lnTo>
                  <a:pt x="609657" y="64442"/>
                </a:lnTo>
                <a:lnTo>
                  <a:pt x="609657" y="45987"/>
                </a:lnTo>
                <a:lnTo>
                  <a:pt x="612485" y="38348"/>
                </a:lnTo>
                <a:lnTo>
                  <a:pt x="623895" y="26144"/>
                </a:lnTo>
                <a:lnTo>
                  <a:pt x="631287" y="23068"/>
                </a:lnTo>
                <a:lnTo>
                  <a:pt x="649741" y="23068"/>
                </a:lnTo>
                <a:lnTo>
                  <a:pt x="657232" y="26590"/>
                </a:lnTo>
                <a:lnTo>
                  <a:pt x="661145" y="31551"/>
                </a:lnTo>
                <a:lnTo>
                  <a:pt x="634511" y="31551"/>
                </a:lnTo>
                <a:lnTo>
                  <a:pt x="629401" y="33734"/>
                </a:lnTo>
                <a:lnTo>
                  <a:pt x="625433" y="38100"/>
                </a:lnTo>
                <a:lnTo>
                  <a:pt x="621563" y="42465"/>
                </a:lnTo>
                <a:lnTo>
                  <a:pt x="619628" y="48170"/>
                </a:lnTo>
                <a:lnTo>
                  <a:pt x="619628" y="62259"/>
                </a:lnTo>
                <a:lnTo>
                  <a:pt x="621563" y="67964"/>
                </a:lnTo>
                <a:lnTo>
                  <a:pt x="629302" y="76696"/>
                </a:lnTo>
                <a:lnTo>
                  <a:pt x="634412" y="78878"/>
                </a:lnTo>
                <a:lnTo>
                  <a:pt x="661145" y="78878"/>
                </a:lnTo>
                <a:lnTo>
                  <a:pt x="657232" y="83839"/>
                </a:lnTo>
                <a:lnTo>
                  <a:pt x="649741" y="87362"/>
                </a:lnTo>
                <a:close/>
              </a:path>
              <a:path w="728344" h="111125">
                <a:moveTo>
                  <a:pt x="656389" y="39588"/>
                </a:moveTo>
                <a:lnTo>
                  <a:pt x="652519" y="34230"/>
                </a:lnTo>
                <a:lnTo>
                  <a:pt x="647310" y="31551"/>
                </a:lnTo>
                <a:lnTo>
                  <a:pt x="661145" y="31551"/>
                </a:lnTo>
                <a:lnTo>
                  <a:pt x="662789" y="33635"/>
                </a:lnTo>
                <a:lnTo>
                  <a:pt x="656389" y="39588"/>
                </a:lnTo>
                <a:close/>
              </a:path>
              <a:path w="728344" h="111125">
                <a:moveTo>
                  <a:pt x="661145" y="78878"/>
                </a:moveTo>
                <a:lnTo>
                  <a:pt x="647211" y="78878"/>
                </a:lnTo>
                <a:lnTo>
                  <a:pt x="652420" y="76200"/>
                </a:lnTo>
                <a:lnTo>
                  <a:pt x="656389" y="70842"/>
                </a:lnTo>
                <a:lnTo>
                  <a:pt x="662789" y="76795"/>
                </a:lnTo>
                <a:lnTo>
                  <a:pt x="661145" y="78878"/>
                </a:lnTo>
                <a:close/>
              </a:path>
              <a:path w="728344" h="111125">
                <a:moveTo>
                  <a:pt x="696025" y="102244"/>
                </a:moveTo>
                <a:lnTo>
                  <a:pt x="681427" y="102244"/>
                </a:lnTo>
                <a:lnTo>
                  <a:pt x="683163" y="101798"/>
                </a:lnTo>
                <a:lnTo>
                  <a:pt x="684552" y="100905"/>
                </a:lnTo>
                <a:lnTo>
                  <a:pt x="686040" y="100012"/>
                </a:lnTo>
                <a:lnTo>
                  <a:pt x="687380" y="98325"/>
                </a:lnTo>
                <a:lnTo>
                  <a:pt x="688571" y="95845"/>
                </a:lnTo>
                <a:lnTo>
                  <a:pt x="692589" y="86469"/>
                </a:lnTo>
                <a:lnTo>
                  <a:pt x="666990" y="24556"/>
                </a:lnTo>
                <a:lnTo>
                  <a:pt x="677260" y="24556"/>
                </a:lnTo>
                <a:lnTo>
                  <a:pt x="697649" y="74860"/>
                </a:lnTo>
                <a:lnTo>
                  <a:pt x="707415" y="74860"/>
                </a:lnTo>
                <a:lnTo>
                  <a:pt x="696025" y="102244"/>
                </a:lnTo>
                <a:close/>
              </a:path>
              <a:path w="728344" h="111125">
                <a:moveTo>
                  <a:pt x="707415" y="74860"/>
                </a:moveTo>
                <a:lnTo>
                  <a:pt x="697649" y="74860"/>
                </a:lnTo>
                <a:lnTo>
                  <a:pt x="717890" y="24556"/>
                </a:lnTo>
                <a:lnTo>
                  <a:pt x="728308" y="24556"/>
                </a:lnTo>
                <a:lnTo>
                  <a:pt x="707415" y="74860"/>
                </a:lnTo>
                <a:close/>
              </a:path>
              <a:path w="728344" h="111125">
                <a:moveTo>
                  <a:pt x="679641" y="110728"/>
                </a:moveTo>
                <a:lnTo>
                  <a:pt x="677160" y="110728"/>
                </a:lnTo>
                <a:lnTo>
                  <a:pt x="674829" y="110430"/>
                </a:lnTo>
                <a:lnTo>
                  <a:pt x="672646" y="109835"/>
                </a:lnTo>
                <a:lnTo>
                  <a:pt x="674134" y="101203"/>
                </a:lnTo>
                <a:lnTo>
                  <a:pt x="675523" y="101897"/>
                </a:lnTo>
                <a:lnTo>
                  <a:pt x="677260" y="102244"/>
                </a:lnTo>
                <a:lnTo>
                  <a:pt x="696025" y="102244"/>
                </a:lnTo>
                <a:lnTo>
                  <a:pt x="694276" y="106412"/>
                </a:lnTo>
                <a:lnTo>
                  <a:pt x="688273" y="110529"/>
                </a:lnTo>
                <a:lnTo>
                  <a:pt x="679641" y="110728"/>
                </a:lnTo>
                <a:close/>
              </a:path>
            </a:pathLst>
          </a:custGeom>
          <a:solidFill>
            <a:srgbClr val="D1B8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8703874" y="193533"/>
            <a:ext cx="299874" cy="39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849449" y="1478667"/>
            <a:ext cx="7445100" cy="50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906600" y="1529466"/>
            <a:ext cx="7330799" cy="484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8851656" y="6541595"/>
            <a:ext cx="58419" cy="115147"/>
          </a:xfrm>
          <a:custGeom>
            <a:avLst/>
            <a:gdLst/>
            <a:ahLst/>
            <a:cxnLst/>
            <a:rect l="l" t="t" r="r" b="b"/>
            <a:pathLst>
              <a:path w="58420" h="86360">
                <a:moveTo>
                  <a:pt x="6548" y="19942"/>
                </a:moveTo>
                <a:lnTo>
                  <a:pt x="0" y="13245"/>
                </a:lnTo>
                <a:lnTo>
                  <a:pt x="3274" y="8979"/>
                </a:lnTo>
                <a:lnTo>
                  <a:pt x="7491" y="5705"/>
                </a:lnTo>
                <a:lnTo>
                  <a:pt x="17908" y="1141"/>
                </a:lnTo>
                <a:lnTo>
                  <a:pt x="23514" y="0"/>
                </a:lnTo>
                <a:lnTo>
                  <a:pt x="37703" y="0"/>
                </a:lnTo>
                <a:lnTo>
                  <a:pt x="44499" y="2282"/>
                </a:lnTo>
                <a:lnTo>
                  <a:pt x="49857" y="6846"/>
                </a:lnTo>
                <a:lnTo>
                  <a:pt x="52893" y="9376"/>
                </a:lnTo>
                <a:lnTo>
                  <a:pt x="19546" y="9376"/>
                </a:lnTo>
                <a:lnTo>
                  <a:pt x="11906" y="12898"/>
                </a:lnTo>
                <a:lnTo>
                  <a:pt x="6548" y="19942"/>
                </a:lnTo>
                <a:close/>
              </a:path>
              <a:path w="58420" h="86360">
                <a:moveTo>
                  <a:pt x="58340" y="85873"/>
                </a:moveTo>
                <a:lnTo>
                  <a:pt x="148" y="85873"/>
                </a:lnTo>
                <a:lnTo>
                  <a:pt x="148" y="77539"/>
                </a:lnTo>
                <a:lnTo>
                  <a:pt x="10436" y="69288"/>
                </a:lnTo>
                <a:lnTo>
                  <a:pt x="18975" y="62247"/>
                </a:lnTo>
                <a:lnTo>
                  <a:pt x="43160" y="37355"/>
                </a:lnTo>
                <a:lnTo>
                  <a:pt x="45839" y="33089"/>
                </a:lnTo>
                <a:lnTo>
                  <a:pt x="47178" y="28922"/>
                </a:lnTo>
                <a:lnTo>
                  <a:pt x="47069" y="19942"/>
                </a:lnTo>
                <a:lnTo>
                  <a:pt x="45541" y="16470"/>
                </a:lnTo>
                <a:lnTo>
                  <a:pt x="42267" y="13692"/>
                </a:lnTo>
                <a:lnTo>
                  <a:pt x="39092" y="10814"/>
                </a:lnTo>
                <a:lnTo>
                  <a:pt x="34825" y="9376"/>
                </a:lnTo>
                <a:lnTo>
                  <a:pt x="52893" y="9376"/>
                </a:lnTo>
                <a:lnTo>
                  <a:pt x="55215" y="11310"/>
                </a:lnTo>
                <a:lnTo>
                  <a:pt x="57894" y="17313"/>
                </a:lnTo>
                <a:lnTo>
                  <a:pt x="57894" y="31700"/>
                </a:lnTo>
                <a:lnTo>
                  <a:pt x="27709" y="67586"/>
                </a:lnTo>
                <a:lnTo>
                  <a:pt x="16817" y="76497"/>
                </a:lnTo>
                <a:lnTo>
                  <a:pt x="58340" y="76497"/>
                </a:lnTo>
                <a:lnTo>
                  <a:pt x="58340" y="85873"/>
                </a:lnTo>
                <a:close/>
              </a:path>
            </a:pathLst>
          </a:custGeom>
          <a:solidFill>
            <a:srgbClr val="D1B8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1" y="530799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599" y="0"/>
                </a:lnTo>
              </a:path>
            </a:pathLst>
          </a:custGeom>
          <a:ln w="19049">
            <a:solidFill>
              <a:srgbClr val="D1B8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75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2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C21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15147" y="6554297"/>
            <a:ext cx="728345" cy="148167"/>
          </a:xfrm>
          <a:custGeom>
            <a:avLst/>
            <a:gdLst/>
            <a:ahLst/>
            <a:cxnLst/>
            <a:rect l="l" t="t" r="r" b="b"/>
            <a:pathLst>
              <a:path w="728344" h="111125">
                <a:moveTo>
                  <a:pt x="10417" y="85873"/>
                </a:moveTo>
                <a:lnTo>
                  <a:pt x="0" y="85873"/>
                </a:lnTo>
                <a:lnTo>
                  <a:pt x="0" y="1190"/>
                </a:lnTo>
                <a:lnTo>
                  <a:pt x="10715" y="1190"/>
                </a:lnTo>
                <a:lnTo>
                  <a:pt x="23359" y="18305"/>
                </a:lnTo>
                <a:lnTo>
                  <a:pt x="10417" y="18305"/>
                </a:lnTo>
                <a:lnTo>
                  <a:pt x="10417" y="85873"/>
                </a:lnTo>
                <a:close/>
              </a:path>
              <a:path w="728344" h="111125">
                <a:moveTo>
                  <a:pt x="69949" y="67270"/>
                </a:moveTo>
                <a:lnTo>
                  <a:pt x="59531" y="67270"/>
                </a:lnTo>
                <a:lnTo>
                  <a:pt x="59531" y="1190"/>
                </a:lnTo>
                <a:lnTo>
                  <a:pt x="69949" y="1190"/>
                </a:lnTo>
                <a:lnTo>
                  <a:pt x="69949" y="67270"/>
                </a:lnTo>
                <a:close/>
              </a:path>
              <a:path w="728344" h="111125">
                <a:moveTo>
                  <a:pt x="69949" y="85873"/>
                </a:moveTo>
                <a:lnTo>
                  <a:pt x="59828" y="85873"/>
                </a:lnTo>
                <a:lnTo>
                  <a:pt x="10417" y="18305"/>
                </a:lnTo>
                <a:lnTo>
                  <a:pt x="23359" y="18305"/>
                </a:lnTo>
                <a:lnTo>
                  <a:pt x="59531" y="67270"/>
                </a:lnTo>
                <a:lnTo>
                  <a:pt x="69949" y="67270"/>
                </a:lnTo>
                <a:lnTo>
                  <a:pt x="69949" y="85873"/>
                </a:lnTo>
                <a:close/>
              </a:path>
              <a:path w="728344" h="111125">
                <a:moveTo>
                  <a:pt x="95883" y="15775"/>
                </a:moveTo>
                <a:lnTo>
                  <a:pt x="92410" y="15775"/>
                </a:lnTo>
                <a:lnTo>
                  <a:pt x="90872" y="15180"/>
                </a:lnTo>
                <a:lnTo>
                  <a:pt x="89582" y="13989"/>
                </a:lnTo>
                <a:lnTo>
                  <a:pt x="88392" y="12699"/>
                </a:lnTo>
                <a:lnTo>
                  <a:pt x="87796" y="11162"/>
                </a:lnTo>
                <a:lnTo>
                  <a:pt x="87796" y="7689"/>
                </a:lnTo>
                <a:lnTo>
                  <a:pt x="88392" y="6201"/>
                </a:lnTo>
                <a:lnTo>
                  <a:pt x="89582" y="4911"/>
                </a:lnTo>
                <a:lnTo>
                  <a:pt x="90872" y="3621"/>
                </a:lnTo>
                <a:lnTo>
                  <a:pt x="92410" y="2976"/>
                </a:lnTo>
                <a:lnTo>
                  <a:pt x="95883" y="2976"/>
                </a:lnTo>
                <a:lnTo>
                  <a:pt x="97371" y="3621"/>
                </a:lnTo>
                <a:lnTo>
                  <a:pt x="99951" y="6201"/>
                </a:lnTo>
                <a:lnTo>
                  <a:pt x="100596" y="7689"/>
                </a:lnTo>
                <a:lnTo>
                  <a:pt x="100596" y="11162"/>
                </a:lnTo>
                <a:lnTo>
                  <a:pt x="99951" y="12699"/>
                </a:lnTo>
                <a:lnTo>
                  <a:pt x="98661" y="13989"/>
                </a:lnTo>
                <a:lnTo>
                  <a:pt x="97371" y="15180"/>
                </a:lnTo>
                <a:lnTo>
                  <a:pt x="95883" y="15775"/>
                </a:lnTo>
                <a:close/>
              </a:path>
              <a:path w="728344" h="111125">
                <a:moveTo>
                  <a:pt x="98959" y="85873"/>
                </a:moveTo>
                <a:lnTo>
                  <a:pt x="89434" y="85873"/>
                </a:lnTo>
                <a:lnTo>
                  <a:pt x="89434" y="24556"/>
                </a:lnTo>
                <a:lnTo>
                  <a:pt x="98959" y="24556"/>
                </a:lnTo>
                <a:lnTo>
                  <a:pt x="98959" y="85873"/>
                </a:lnTo>
                <a:close/>
              </a:path>
              <a:path w="728344" h="111125">
                <a:moveTo>
                  <a:pt x="130201" y="24556"/>
                </a:moveTo>
                <a:lnTo>
                  <a:pt x="120676" y="24556"/>
                </a:lnTo>
                <a:lnTo>
                  <a:pt x="120676" y="13444"/>
                </a:lnTo>
                <a:lnTo>
                  <a:pt x="122264" y="8582"/>
                </a:lnTo>
                <a:lnTo>
                  <a:pt x="125439" y="5208"/>
                </a:lnTo>
                <a:lnTo>
                  <a:pt x="128614" y="1736"/>
                </a:lnTo>
                <a:lnTo>
                  <a:pt x="132930" y="0"/>
                </a:lnTo>
                <a:lnTo>
                  <a:pt x="143546" y="0"/>
                </a:lnTo>
                <a:lnTo>
                  <a:pt x="147862" y="1537"/>
                </a:lnTo>
                <a:lnTo>
                  <a:pt x="151335" y="4613"/>
                </a:lnTo>
                <a:lnTo>
                  <a:pt x="149400" y="7739"/>
                </a:lnTo>
                <a:lnTo>
                  <a:pt x="133426" y="7739"/>
                </a:lnTo>
                <a:lnTo>
                  <a:pt x="130201" y="11757"/>
                </a:lnTo>
                <a:lnTo>
                  <a:pt x="130201" y="24556"/>
                </a:lnTo>
                <a:close/>
              </a:path>
              <a:path w="728344" h="111125">
                <a:moveTo>
                  <a:pt x="147465" y="10864"/>
                </a:moveTo>
                <a:lnTo>
                  <a:pt x="145282" y="8780"/>
                </a:lnTo>
                <a:lnTo>
                  <a:pt x="142752" y="7739"/>
                </a:lnTo>
                <a:lnTo>
                  <a:pt x="149400" y="7739"/>
                </a:lnTo>
                <a:lnTo>
                  <a:pt x="147465" y="10864"/>
                </a:lnTo>
                <a:close/>
              </a:path>
              <a:path w="728344" h="111125">
                <a:moveTo>
                  <a:pt x="165384" y="24556"/>
                </a:moveTo>
                <a:lnTo>
                  <a:pt x="155859" y="24556"/>
                </a:lnTo>
                <a:lnTo>
                  <a:pt x="155859" y="7739"/>
                </a:lnTo>
                <a:lnTo>
                  <a:pt x="165384" y="7739"/>
                </a:lnTo>
                <a:lnTo>
                  <a:pt x="165384" y="24556"/>
                </a:lnTo>
                <a:close/>
              </a:path>
              <a:path w="728344" h="111125">
                <a:moveTo>
                  <a:pt x="142554" y="32891"/>
                </a:moveTo>
                <a:lnTo>
                  <a:pt x="110556" y="32891"/>
                </a:lnTo>
                <a:lnTo>
                  <a:pt x="110556" y="24556"/>
                </a:lnTo>
                <a:lnTo>
                  <a:pt x="142554" y="24556"/>
                </a:lnTo>
                <a:lnTo>
                  <a:pt x="142554" y="32891"/>
                </a:lnTo>
                <a:close/>
              </a:path>
              <a:path w="728344" h="111125">
                <a:moveTo>
                  <a:pt x="177737" y="32891"/>
                </a:moveTo>
                <a:lnTo>
                  <a:pt x="145739" y="32891"/>
                </a:lnTo>
                <a:lnTo>
                  <a:pt x="145739" y="24556"/>
                </a:lnTo>
                <a:lnTo>
                  <a:pt x="177737" y="24556"/>
                </a:lnTo>
                <a:lnTo>
                  <a:pt x="177737" y="32891"/>
                </a:lnTo>
                <a:close/>
              </a:path>
              <a:path w="728344" h="111125">
                <a:moveTo>
                  <a:pt x="130201" y="85873"/>
                </a:moveTo>
                <a:lnTo>
                  <a:pt x="120676" y="85873"/>
                </a:lnTo>
                <a:lnTo>
                  <a:pt x="120676" y="32891"/>
                </a:lnTo>
                <a:lnTo>
                  <a:pt x="130201" y="32891"/>
                </a:lnTo>
                <a:lnTo>
                  <a:pt x="130201" y="85873"/>
                </a:lnTo>
                <a:close/>
              </a:path>
              <a:path w="728344" h="111125">
                <a:moveTo>
                  <a:pt x="174363" y="87362"/>
                </a:moveTo>
                <a:lnTo>
                  <a:pt x="160373" y="87362"/>
                </a:lnTo>
                <a:lnTo>
                  <a:pt x="155859" y="82599"/>
                </a:lnTo>
                <a:lnTo>
                  <a:pt x="155859" y="32891"/>
                </a:lnTo>
                <a:lnTo>
                  <a:pt x="165384" y="32891"/>
                </a:lnTo>
                <a:lnTo>
                  <a:pt x="165384" y="73273"/>
                </a:lnTo>
                <a:lnTo>
                  <a:pt x="165880" y="75158"/>
                </a:lnTo>
                <a:lnTo>
                  <a:pt x="167864" y="78134"/>
                </a:lnTo>
                <a:lnTo>
                  <a:pt x="169452" y="78878"/>
                </a:lnTo>
                <a:lnTo>
                  <a:pt x="179036" y="78878"/>
                </a:lnTo>
                <a:lnTo>
                  <a:pt x="180862" y="83492"/>
                </a:lnTo>
                <a:lnTo>
                  <a:pt x="178183" y="86072"/>
                </a:lnTo>
                <a:lnTo>
                  <a:pt x="174363" y="87362"/>
                </a:lnTo>
                <a:close/>
              </a:path>
              <a:path w="728344" h="111125">
                <a:moveTo>
                  <a:pt x="179036" y="78878"/>
                </a:moveTo>
                <a:lnTo>
                  <a:pt x="174214" y="78878"/>
                </a:lnTo>
                <a:lnTo>
                  <a:pt x="176348" y="78035"/>
                </a:lnTo>
                <a:lnTo>
                  <a:pt x="178034" y="76348"/>
                </a:lnTo>
                <a:lnTo>
                  <a:pt x="179036" y="78878"/>
                </a:lnTo>
                <a:close/>
              </a:path>
              <a:path w="728344" h="111125">
                <a:moveTo>
                  <a:pt x="197697" y="15775"/>
                </a:moveTo>
                <a:lnTo>
                  <a:pt x="194224" y="15775"/>
                </a:lnTo>
                <a:lnTo>
                  <a:pt x="192686" y="15180"/>
                </a:lnTo>
                <a:lnTo>
                  <a:pt x="191396" y="13989"/>
                </a:lnTo>
                <a:lnTo>
                  <a:pt x="190206" y="12699"/>
                </a:lnTo>
                <a:lnTo>
                  <a:pt x="189610" y="11162"/>
                </a:lnTo>
                <a:lnTo>
                  <a:pt x="189610" y="7689"/>
                </a:lnTo>
                <a:lnTo>
                  <a:pt x="190206" y="6201"/>
                </a:lnTo>
                <a:lnTo>
                  <a:pt x="191396" y="4911"/>
                </a:lnTo>
                <a:lnTo>
                  <a:pt x="192686" y="3621"/>
                </a:lnTo>
                <a:lnTo>
                  <a:pt x="194224" y="2976"/>
                </a:lnTo>
                <a:lnTo>
                  <a:pt x="197697" y="2976"/>
                </a:lnTo>
                <a:lnTo>
                  <a:pt x="199185" y="3621"/>
                </a:lnTo>
                <a:lnTo>
                  <a:pt x="201765" y="6201"/>
                </a:lnTo>
                <a:lnTo>
                  <a:pt x="202410" y="7689"/>
                </a:lnTo>
                <a:lnTo>
                  <a:pt x="202410" y="11162"/>
                </a:lnTo>
                <a:lnTo>
                  <a:pt x="201765" y="12699"/>
                </a:lnTo>
                <a:lnTo>
                  <a:pt x="200475" y="13989"/>
                </a:lnTo>
                <a:lnTo>
                  <a:pt x="199185" y="15180"/>
                </a:lnTo>
                <a:lnTo>
                  <a:pt x="197697" y="15775"/>
                </a:lnTo>
                <a:close/>
              </a:path>
              <a:path w="728344" h="111125">
                <a:moveTo>
                  <a:pt x="200772" y="85873"/>
                </a:moveTo>
                <a:lnTo>
                  <a:pt x="191247" y="85873"/>
                </a:lnTo>
                <a:lnTo>
                  <a:pt x="191247" y="24556"/>
                </a:lnTo>
                <a:lnTo>
                  <a:pt x="200772" y="24556"/>
                </a:lnTo>
                <a:lnTo>
                  <a:pt x="200772" y="85873"/>
                </a:lnTo>
                <a:close/>
              </a:path>
              <a:path w="728344" h="111125">
                <a:moveTo>
                  <a:pt x="256324" y="87362"/>
                </a:moveTo>
                <a:lnTo>
                  <a:pt x="237869" y="87362"/>
                </a:lnTo>
                <a:lnTo>
                  <a:pt x="230477" y="84335"/>
                </a:lnTo>
                <a:lnTo>
                  <a:pt x="224722" y="78283"/>
                </a:lnTo>
                <a:lnTo>
                  <a:pt x="219067" y="72132"/>
                </a:lnTo>
                <a:lnTo>
                  <a:pt x="216239" y="64442"/>
                </a:lnTo>
                <a:lnTo>
                  <a:pt x="216239" y="45987"/>
                </a:lnTo>
                <a:lnTo>
                  <a:pt x="219067" y="38348"/>
                </a:lnTo>
                <a:lnTo>
                  <a:pt x="230477" y="26144"/>
                </a:lnTo>
                <a:lnTo>
                  <a:pt x="237869" y="23068"/>
                </a:lnTo>
                <a:lnTo>
                  <a:pt x="256324" y="23068"/>
                </a:lnTo>
                <a:lnTo>
                  <a:pt x="263815" y="26590"/>
                </a:lnTo>
                <a:lnTo>
                  <a:pt x="267727" y="31551"/>
                </a:lnTo>
                <a:lnTo>
                  <a:pt x="241093" y="31551"/>
                </a:lnTo>
                <a:lnTo>
                  <a:pt x="235984" y="33734"/>
                </a:lnTo>
                <a:lnTo>
                  <a:pt x="232015" y="38100"/>
                </a:lnTo>
                <a:lnTo>
                  <a:pt x="228145" y="42465"/>
                </a:lnTo>
                <a:lnTo>
                  <a:pt x="226211" y="48170"/>
                </a:lnTo>
                <a:lnTo>
                  <a:pt x="226211" y="62259"/>
                </a:lnTo>
                <a:lnTo>
                  <a:pt x="228145" y="67964"/>
                </a:lnTo>
                <a:lnTo>
                  <a:pt x="235885" y="76696"/>
                </a:lnTo>
                <a:lnTo>
                  <a:pt x="240994" y="78878"/>
                </a:lnTo>
                <a:lnTo>
                  <a:pt x="267727" y="78878"/>
                </a:lnTo>
                <a:lnTo>
                  <a:pt x="263815" y="83839"/>
                </a:lnTo>
                <a:lnTo>
                  <a:pt x="256324" y="87362"/>
                </a:lnTo>
                <a:close/>
              </a:path>
              <a:path w="728344" h="111125">
                <a:moveTo>
                  <a:pt x="262971" y="39588"/>
                </a:moveTo>
                <a:lnTo>
                  <a:pt x="259102" y="34230"/>
                </a:lnTo>
                <a:lnTo>
                  <a:pt x="253893" y="31551"/>
                </a:lnTo>
                <a:lnTo>
                  <a:pt x="267727" y="31551"/>
                </a:lnTo>
                <a:lnTo>
                  <a:pt x="269371" y="33635"/>
                </a:lnTo>
                <a:lnTo>
                  <a:pt x="262971" y="39588"/>
                </a:lnTo>
                <a:close/>
              </a:path>
              <a:path w="728344" h="111125">
                <a:moveTo>
                  <a:pt x="267727" y="78878"/>
                </a:moveTo>
                <a:lnTo>
                  <a:pt x="253794" y="78878"/>
                </a:lnTo>
                <a:lnTo>
                  <a:pt x="259002" y="76200"/>
                </a:lnTo>
                <a:lnTo>
                  <a:pt x="262971" y="70842"/>
                </a:lnTo>
                <a:lnTo>
                  <a:pt x="269371" y="76795"/>
                </a:lnTo>
                <a:lnTo>
                  <a:pt x="267727" y="78878"/>
                </a:lnTo>
                <a:close/>
              </a:path>
              <a:path w="728344" h="111125">
                <a:moveTo>
                  <a:pt x="319125" y="85873"/>
                </a:moveTo>
                <a:lnTo>
                  <a:pt x="307070" y="85873"/>
                </a:lnTo>
                <a:lnTo>
                  <a:pt x="341003" y="1190"/>
                </a:lnTo>
                <a:lnTo>
                  <a:pt x="354100" y="1190"/>
                </a:lnTo>
                <a:lnTo>
                  <a:pt x="358491" y="12055"/>
                </a:lnTo>
                <a:lnTo>
                  <a:pt x="347700" y="12055"/>
                </a:lnTo>
                <a:lnTo>
                  <a:pt x="329692" y="57745"/>
                </a:lnTo>
                <a:lnTo>
                  <a:pt x="376960" y="57745"/>
                </a:lnTo>
                <a:lnTo>
                  <a:pt x="380750" y="67121"/>
                </a:lnTo>
                <a:lnTo>
                  <a:pt x="326566" y="67121"/>
                </a:lnTo>
                <a:lnTo>
                  <a:pt x="319125" y="85873"/>
                </a:lnTo>
                <a:close/>
              </a:path>
              <a:path w="728344" h="111125">
                <a:moveTo>
                  <a:pt x="376960" y="57745"/>
                </a:moveTo>
                <a:lnTo>
                  <a:pt x="365559" y="57745"/>
                </a:lnTo>
                <a:lnTo>
                  <a:pt x="347700" y="12055"/>
                </a:lnTo>
                <a:lnTo>
                  <a:pt x="358491" y="12055"/>
                </a:lnTo>
                <a:lnTo>
                  <a:pt x="376960" y="57745"/>
                </a:lnTo>
                <a:close/>
              </a:path>
              <a:path w="728344" h="111125">
                <a:moveTo>
                  <a:pt x="388330" y="85873"/>
                </a:moveTo>
                <a:lnTo>
                  <a:pt x="376275" y="85873"/>
                </a:lnTo>
                <a:lnTo>
                  <a:pt x="368685" y="67121"/>
                </a:lnTo>
                <a:lnTo>
                  <a:pt x="380750" y="67121"/>
                </a:lnTo>
                <a:lnTo>
                  <a:pt x="388330" y="85873"/>
                </a:lnTo>
                <a:close/>
              </a:path>
              <a:path w="728344" h="111125">
                <a:moveTo>
                  <a:pt x="426967" y="86617"/>
                </a:moveTo>
                <a:lnTo>
                  <a:pt x="414366" y="86617"/>
                </a:lnTo>
                <a:lnTo>
                  <a:pt x="407768" y="83691"/>
                </a:lnTo>
                <a:lnTo>
                  <a:pt x="397846" y="71983"/>
                </a:lnTo>
                <a:lnTo>
                  <a:pt x="395365" y="64343"/>
                </a:lnTo>
                <a:lnTo>
                  <a:pt x="395365" y="45094"/>
                </a:lnTo>
                <a:lnTo>
                  <a:pt x="397896" y="37355"/>
                </a:lnTo>
                <a:lnTo>
                  <a:pt x="402956" y="31700"/>
                </a:lnTo>
                <a:lnTo>
                  <a:pt x="408016" y="25945"/>
                </a:lnTo>
                <a:lnTo>
                  <a:pt x="414564" y="23068"/>
                </a:lnTo>
                <a:lnTo>
                  <a:pt x="431134" y="23068"/>
                </a:lnTo>
                <a:lnTo>
                  <a:pt x="438030" y="26640"/>
                </a:lnTo>
                <a:lnTo>
                  <a:pt x="441645" y="31551"/>
                </a:lnTo>
                <a:lnTo>
                  <a:pt x="418930" y="31551"/>
                </a:lnTo>
                <a:lnTo>
                  <a:pt x="414118" y="33734"/>
                </a:lnTo>
                <a:lnTo>
                  <a:pt x="407073" y="42366"/>
                </a:lnTo>
                <a:lnTo>
                  <a:pt x="405337" y="47972"/>
                </a:lnTo>
                <a:lnTo>
                  <a:pt x="405337" y="61962"/>
                </a:lnTo>
                <a:lnTo>
                  <a:pt x="407123" y="67617"/>
                </a:lnTo>
                <a:lnTo>
                  <a:pt x="410780" y="71983"/>
                </a:lnTo>
                <a:lnTo>
                  <a:pt x="414366" y="76150"/>
                </a:lnTo>
                <a:lnTo>
                  <a:pt x="419128" y="78283"/>
                </a:lnTo>
                <a:lnTo>
                  <a:pt x="441411" y="78283"/>
                </a:lnTo>
                <a:lnTo>
                  <a:pt x="441006" y="78829"/>
                </a:lnTo>
                <a:lnTo>
                  <a:pt x="438079" y="81408"/>
                </a:lnTo>
                <a:lnTo>
                  <a:pt x="430935" y="85576"/>
                </a:lnTo>
                <a:lnTo>
                  <a:pt x="426967" y="86617"/>
                </a:lnTo>
                <a:close/>
              </a:path>
              <a:path w="728344" h="111125">
                <a:moveTo>
                  <a:pt x="452813" y="33783"/>
                </a:moveTo>
                <a:lnTo>
                  <a:pt x="443288" y="33783"/>
                </a:lnTo>
                <a:lnTo>
                  <a:pt x="443288" y="24556"/>
                </a:lnTo>
                <a:lnTo>
                  <a:pt x="452813" y="24556"/>
                </a:lnTo>
                <a:lnTo>
                  <a:pt x="452813" y="33783"/>
                </a:lnTo>
                <a:close/>
              </a:path>
              <a:path w="728344" h="111125">
                <a:moveTo>
                  <a:pt x="441411" y="78283"/>
                </a:moveTo>
                <a:lnTo>
                  <a:pt x="428455" y="78283"/>
                </a:lnTo>
                <a:lnTo>
                  <a:pt x="431878" y="77341"/>
                </a:lnTo>
                <a:lnTo>
                  <a:pt x="435251" y="75455"/>
                </a:lnTo>
                <a:lnTo>
                  <a:pt x="438724" y="73570"/>
                </a:lnTo>
                <a:lnTo>
                  <a:pt x="441403" y="71139"/>
                </a:lnTo>
                <a:lnTo>
                  <a:pt x="443288" y="68163"/>
                </a:lnTo>
                <a:lnTo>
                  <a:pt x="443288" y="41374"/>
                </a:lnTo>
                <a:lnTo>
                  <a:pt x="441403" y="38496"/>
                </a:lnTo>
                <a:lnTo>
                  <a:pt x="438724" y="36165"/>
                </a:lnTo>
                <a:lnTo>
                  <a:pt x="435251" y="34379"/>
                </a:lnTo>
                <a:lnTo>
                  <a:pt x="431779" y="32494"/>
                </a:lnTo>
                <a:lnTo>
                  <a:pt x="428356" y="31551"/>
                </a:lnTo>
                <a:lnTo>
                  <a:pt x="441645" y="31551"/>
                </a:lnTo>
                <a:lnTo>
                  <a:pt x="443288" y="33783"/>
                </a:lnTo>
                <a:lnTo>
                  <a:pt x="452813" y="33783"/>
                </a:lnTo>
                <a:lnTo>
                  <a:pt x="452813" y="75753"/>
                </a:lnTo>
                <a:lnTo>
                  <a:pt x="443288" y="75753"/>
                </a:lnTo>
                <a:lnTo>
                  <a:pt x="441411" y="78283"/>
                </a:lnTo>
                <a:close/>
              </a:path>
              <a:path w="728344" h="111125">
                <a:moveTo>
                  <a:pt x="446252" y="102840"/>
                </a:moveTo>
                <a:lnTo>
                  <a:pt x="429844" y="102840"/>
                </a:lnTo>
                <a:lnTo>
                  <a:pt x="434706" y="101203"/>
                </a:lnTo>
                <a:lnTo>
                  <a:pt x="438079" y="97928"/>
                </a:lnTo>
                <a:lnTo>
                  <a:pt x="441552" y="94753"/>
                </a:lnTo>
                <a:lnTo>
                  <a:pt x="443288" y="90289"/>
                </a:lnTo>
                <a:lnTo>
                  <a:pt x="443288" y="75753"/>
                </a:lnTo>
                <a:lnTo>
                  <a:pt x="452813" y="75753"/>
                </a:lnTo>
                <a:lnTo>
                  <a:pt x="452813" y="92719"/>
                </a:lnTo>
                <a:lnTo>
                  <a:pt x="450233" y="99317"/>
                </a:lnTo>
                <a:lnTo>
                  <a:pt x="446252" y="102840"/>
                </a:lnTo>
                <a:close/>
              </a:path>
              <a:path w="728344" h="111125">
                <a:moveTo>
                  <a:pt x="432821" y="110728"/>
                </a:moveTo>
                <a:lnTo>
                  <a:pt x="418335" y="110728"/>
                </a:lnTo>
                <a:lnTo>
                  <a:pt x="413820" y="110083"/>
                </a:lnTo>
                <a:lnTo>
                  <a:pt x="409951" y="108793"/>
                </a:lnTo>
                <a:lnTo>
                  <a:pt x="406180" y="107602"/>
                </a:lnTo>
                <a:lnTo>
                  <a:pt x="402460" y="105221"/>
                </a:lnTo>
                <a:lnTo>
                  <a:pt x="398789" y="101649"/>
                </a:lnTo>
                <a:lnTo>
                  <a:pt x="403700" y="94505"/>
                </a:lnTo>
                <a:lnTo>
                  <a:pt x="406180" y="97581"/>
                </a:lnTo>
                <a:lnTo>
                  <a:pt x="409008" y="99714"/>
                </a:lnTo>
                <a:lnTo>
                  <a:pt x="412183" y="100905"/>
                </a:lnTo>
                <a:lnTo>
                  <a:pt x="415358" y="102195"/>
                </a:lnTo>
                <a:lnTo>
                  <a:pt x="419128" y="102840"/>
                </a:lnTo>
                <a:lnTo>
                  <a:pt x="446252" y="102840"/>
                </a:lnTo>
                <a:lnTo>
                  <a:pt x="440014" y="108446"/>
                </a:lnTo>
                <a:lnTo>
                  <a:pt x="432821" y="110728"/>
                </a:lnTo>
                <a:close/>
              </a:path>
              <a:path w="728344" h="111125">
                <a:moveTo>
                  <a:pt x="499489" y="87362"/>
                </a:moveTo>
                <a:lnTo>
                  <a:pt x="490261" y="87362"/>
                </a:lnTo>
                <a:lnTo>
                  <a:pt x="482721" y="84385"/>
                </a:lnTo>
                <a:lnTo>
                  <a:pt x="476867" y="78432"/>
                </a:lnTo>
                <a:lnTo>
                  <a:pt x="471112" y="72380"/>
                </a:lnTo>
                <a:lnTo>
                  <a:pt x="468235" y="64641"/>
                </a:lnTo>
                <a:lnTo>
                  <a:pt x="468235" y="46087"/>
                </a:lnTo>
                <a:lnTo>
                  <a:pt x="471112" y="38447"/>
                </a:lnTo>
                <a:lnTo>
                  <a:pt x="482621" y="26144"/>
                </a:lnTo>
                <a:lnTo>
                  <a:pt x="489815" y="23068"/>
                </a:lnTo>
                <a:lnTo>
                  <a:pt x="507277" y="23068"/>
                </a:lnTo>
                <a:lnTo>
                  <a:pt x="514371" y="26144"/>
                </a:lnTo>
                <a:lnTo>
                  <a:pt x="518563" y="30956"/>
                </a:lnTo>
                <a:lnTo>
                  <a:pt x="492643" y="30956"/>
                </a:lnTo>
                <a:lnTo>
                  <a:pt x="487930" y="32940"/>
                </a:lnTo>
                <a:lnTo>
                  <a:pt x="480389" y="40878"/>
                </a:lnTo>
                <a:lnTo>
                  <a:pt x="478405" y="45690"/>
                </a:lnTo>
                <a:lnTo>
                  <a:pt x="478206" y="51345"/>
                </a:lnTo>
                <a:lnTo>
                  <a:pt x="527915" y="51345"/>
                </a:lnTo>
                <a:lnTo>
                  <a:pt x="527915" y="58340"/>
                </a:lnTo>
                <a:lnTo>
                  <a:pt x="478206" y="58340"/>
                </a:lnTo>
                <a:lnTo>
                  <a:pt x="478603" y="64591"/>
                </a:lnTo>
                <a:lnTo>
                  <a:pt x="480885" y="69701"/>
                </a:lnTo>
                <a:lnTo>
                  <a:pt x="485052" y="73669"/>
                </a:lnTo>
                <a:lnTo>
                  <a:pt x="489220" y="77539"/>
                </a:lnTo>
                <a:lnTo>
                  <a:pt x="494329" y="79474"/>
                </a:lnTo>
                <a:lnTo>
                  <a:pt x="522067" y="79474"/>
                </a:lnTo>
                <a:lnTo>
                  <a:pt x="518855" y="82088"/>
                </a:lnTo>
                <a:lnTo>
                  <a:pt x="513106" y="85018"/>
                </a:lnTo>
                <a:lnTo>
                  <a:pt x="506651" y="86776"/>
                </a:lnTo>
                <a:lnTo>
                  <a:pt x="499489" y="87362"/>
                </a:lnTo>
                <a:close/>
              </a:path>
              <a:path w="728344" h="111125">
                <a:moveTo>
                  <a:pt x="527915" y="51345"/>
                </a:moveTo>
                <a:lnTo>
                  <a:pt x="518539" y="51345"/>
                </a:lnTo>
                <a:lnTo>
                  <a:pt x="518539" y="45690"/>
                </a:lnTo>
                <a:lnTo>
                  <a:pt x="516654" y="40878"/>
                </a:lnTo>
                <a:lnTo>
                  <a:pt x="512883" y="36909"/>
                </a:lnTo>
                <a:lnTo>
                  <a:pt x="509212" y="32940"/>
                </a:lnTo>
                <a:lnTo>
                  <a:pt x="504350" y="30956"/>
                </a:lnTo>
                <a:lnTo>
                  <a:pt x="518563" y="30956"/>
                </a:lnTo>
                <a:lnTo>
                  <a:pt x="519729" y="32295"/>
                </a:lnTo>
                <a:lnTo>
                  <a:pt x="525186" y="38348"/>
                </a:lnTo>
                <a:lnTo>
                  <a:pt x="527863" y="46087"/>
                </a:lnTo>
                <a:lnTo>
                  <a:pt x="527915" y="51345"/>
                </a:lnTo>
                <a:close/>
              </a:path>
              <a:path w="728344" h="111125">
                <a:moveTo>
                  <a:pt x="522067" y="79474"/>
                </a:moveTo>
                <a:lnTo>
                  <a:pt x="507823" y="79474"/>
                </a:lnTo>
                <a:lnTo>
                  <a:pt x="514123" y="76894"/>
                </a:lnTo>
                <a:lnTo>
                  <a:pt x="519283" y="71735"/>
                </a:lnTo>
                <a:lnTo>
                  <a:pt x="523896" y="77985"/>
                </a:lnTo>
                <a:lnTo>
                  <a:pt x="522067" y="79474"/>
                </a:lnTo>
                <a:close/>
              </a:path>
              <a:path w="728344" h="111125">
                <a:moveTo>
                  <a:pt x="562040" y="33486"/>
                </a:moveTo>
                <a:lnTo>
                  <a:pt x="552804" y="33486"/>
                </a:lnTo>
                <a:lnTo>
                  <a:pt x="555384" y="30410"/>
                </a:lnTo>
                <a:lnTo>
                  <a:pt x="558609" y="27930"/>
                </a:lnTo>
                <a:lnTo>
                  <a:pt x="562478" y="26044"/>
                </a:lnTo>
                <a:lnTo>
                  <a:pt x="566348" y="24060"/>
                </a:lnTo>
                <a:lnTo>
                  <a:pt x="570416" y="23068"/>
                </a:lnTo>
                <a:lnTo>
                  <a:pt x="574682" y="23068"/>
                </a:lnTo>
                <a:lnTo>
                  <a:pt x="583212" y="24305"/>
                </a:lnTo>
                <a:lnTo>
                  <a:pt x="589305" y="28016"/>
                </a:lnTo>
                <a:lnTo>
                  <a:pt x="591393" y="31551"/>
                </a:lnTo>
                <a:lnTo>
                  <a:pt x="567390" y="31551"/>
                </a:lnTo>
                <a:lnTo>
                  <a:pt x="563867" y="32494"/>
                </a:lnTo>
                <a:lnTo>
                  <a:pt x="562040" y="33486"/>
                </a:lnTo>
                <a:close/>
              </a:path>
              <a:path w="728344" h="111125">
                <a:moveTo>
                  <a:pt x="552804" y="85873"/>
                </a:moveTo>
                <a:lnTo>
                  <a:pt x="543279" y="85873"/>
                </a:lnTo>
                <a:lnTo>
                  <a:pt x="543279" y="24556"/>
                </a:lnTo>
                <a:lnTo>
                  <a:pt x="552804" y="24556"/>
                </a:lnTo>
                <a:lnTo>
                  <a:pt x="552804" y="33486"/>
                </a:lnTo>
                <a:lnTo>
                  <a:pt x="562040" y="33486"/>
                </a:lnTo>
                <a:lnTo>
                  <a:pt x="560395" y="34379"/>
                </a:lnTo>
                <a:lnTo>
                  <a:pt x="557021" y="36264"/>
                </a:lnTo>
                <a:lnTo>
                  <a:pt x="554491" y="38496"/>
                </a:lnTo>
                <a:lnTo>
                  <a:pt x="552804" y="41076"/>
                </a:lnTo>
                <a:lnTo>
                  <a:pt x="552804" y="85873"/>
                </a:lnTo>
                <a:close/>
              </a:path>
              <a:path w="728344" h="111125">
                <a:moveTo>
                  <a:pt x="594179" y="85873"/>
                </a:moveTo>
                <a:lnTo>
                  <a:pt x="584654" y="85873"/>
                </a:lnTo>
                <a:lnTo>
                  <a:pt x="584654" y="40332"/>
                </a:lnTo>
                <a:lnTo>
                  <a:pt x="583413" y="36661"/>
                </a:lnTo>
                <a:lnTo>
                  <a:pt x="580933" y="34676"/>
                </a:lnTo>
                <a:lnTo>
                  <a:pt x="578453" y="32593"/>
                </a:lnTo>
                <a:lnTo>
                  <a:pt x="575129" y="31551"/>
                </a:lnTo>
                <a:lnTo>
                  <a:pt x="591393" y="31551"/>
                </a:lnTo>
                <a:lnTo>
                  <a:pt x="592960" y="34202"/>
                </a:lnTo>
                <a:lnTo>
                  <a:pt x="594179" y="42862"/>
                </a:lnTo>
                <a:lnTo>
                  <a:pt x="594179" y="85873"/>
                </a:lnTo>
                <a:close/>
              </a:path>
              <a:path w="728344" h="111125">
                <a:moveTo>
                  <a:pt x="649741" y="87362"/>
                </a:moveTo>
                <a:lnTo>
                  <a:pt x="631287" y="87362"/>
                </a:lnTo>
                <a:lnTo>
                  <a:pt x="623895" y="84335"/>
                </a:lnTo>
                <a:lnTo>
                  <a:pt x="618140" y="78283"/>
                </a:lnTo>
                <a:lnTo>
                  <a:pt x="612485" y="72132"/>
                </a:lnTo>
                <a:lnTo>
                  <a:pt x="609657" y="64442"/>
                </a:lnTo>
                <a:lnTo>
                  <a:pt x="609657" y="45987"/>
                </a:lnTo>
                <a:lnTo>
                  <a:pt x="612485" y="38348"/>
                </a:lnTo>
                <a:lnTo>
                  <a:pt x="623895" y="26144"/>
                </a:lnTo>
                <a:lnTo>
                  <a:pt x="631287" y="23068"/>
                </a:lnTo>
                <a:lnTo>
                  <a:pt x="649741" y="23068"/>
                </a:lnTo>
                <a:lnTo>
                  <a:pt x="657232" y="26590"/>
                </a:lnTo>
                <a:lnTo>
                  <a:pt x="661145" y="31551"/>
                </a:lnTo>
                <a:lnTo>
                  <a:pt x="634511" y="31551"/>
                </a:lnTo>
                <a:lnTo>
                  <a:pt x="629401" y="33734"/>
                </a:lnTo>
                <a:lnTo>
                  <a:pt x="625433" y="38100"/>
                </a:lnTo>
                <a:lnTo>
                  <a:pt x="621563" y="42465"/>
                </a:lnTo>
                <a:lnTo>
                  <a:pt x="619628" y="48170"/>
                </a:lnTo>
                <a:lnTo>
                  <a:pt x="619628" y="62259"/>
                </a:lnTo>
                <a:lnTo>
                  <a:pt x="621563" y="67964"/>
                </a:lnTo>
                <a:lnTo>
                  <a:pt x="629302" y="76696"/>
                </a:lnTo>
                <a:lnTo>
                  <a:pt x="634412" y="78878"/>
                </a:lnTo>
                <a:lnTo>
                  <a:pt x="661145" y="78878"/>
                </a:lnTo>
                <a:lnTo>
                  <a:pt x="657232" y="83839"/>
                </a:lnTo>
                <a:lnTo>
                  <a:pt x="649741" y="87362"/>
                </a:lnTo>
                <a:close/>
              </a:path>
              <a:path w="728344" h="111125">
                <a:moveTo>
                  <a:pt x="656389" y="39588"/>
                </a:moveTo>
                <a:lnTo>
                  <a:pt x="652519" y="34230"/>
                </a:lnTo>
                <a:lnTo>
                  <a:pt x="647310" y="31551"/>
                </a:lnTo>
                <a:lnTo>
                  <a:pt x="661145" y="31551"/>
                </a:lnTo>
                <a:lnTo>
                  <a:pt x="662789" y="33635"/>
                </a:lnTo>
                <a:lnTo>
                  <a:pt x="656389" y="39588"/>
                </a:lnTo>
                <a:close/>
              </a:path>
              <a:path w="728344" h="111125">
                <a:moveTo>
                  <a:pt x="661145" y="78878"/>
                </a:moveTo>
                <a:lnTo>
                  <a:pt x="647211" y="78878"/>
                </a:lnTo>
                <a:lnTo>
                  <a:pt x="652420" y="76200"/>
                </a:lnTo>
                <a:lnTo>
                  <a:pt x="656389" y="70842"/>
                </a:lnTo>
                <a:lnTo>
                  <a:pt x="662789" y="76795"/>
                </a:lnTo>
                <a:lnTo>
                  <a:pt x="661145" y="78878"/>
                </a:lnTo>
                <a:close/>
              </a:path>
              <a:path w="728344" h="111125">
                <a:moveTo>
                  <a:pt x="696025" y="102244"/>
                </a:moveTo>
                <a:lnTo>
                  <a:pt x="681427" y="102244"/>
                </a:lnTo>
                <a:lnTo>
                  <a:pt x="683163" y="101798"/>
                </a:lnTo>
                <a:lnTo>
                  <a:pt x="684552" y="100905"/>
                </a:lnTo>
                <a:lnTo>
                  <a:pt x="686040" y="100012"/>
                </a:lnTo>
                <a:lnTo>
                  <a:pt x="687380" y="98325"/>
                </a:lnTo>
                <a:lnTo>
                  <a:pt x="688571" y="95845"/>
                </a:lnTo>
                <a:lnTo>
                  <a:pt x="692589" y="86469"/>
                </a:lnTo>
                <a:lnTo>
                  <a:pt x="666990" y="24556"/>
                </a:lnTo>
                <a:lnTo>
                  <a:pt x="677260" y="24556"/>
                </a:lnTo>
                <a:lnTo>
                  <a:pt x="697649" y="74860"/>
                </a:lnTo>
                <a:lnTo>
                  <a:pt x="707415" y="74860"/>
                </a:lnTo>
                <a:lnTo>
                  <a:pt x="696025" y="102244"/>
                </a:lnTo>
                <a:close/>
              </a:path>
              <a:path w="728344" h="111125">
                <a:moveTo>
                  <a:pt x="707415" y="74860"/>
                </a:moveTo>
                <a:lnTo>
                  <a:pt x="697649" y="74860"/>
                </a:lnTo>
                <a:lnTo>
                  <a:pt x="717890" y="24556"/>
                </a:lnTo>
                <a:lnTo>
                  <a:pt x="728308" y="24556"/>
                </a:lnTo>
                <a:lnTo>
                  <a:pt x="707415" y="74860"/>
                </a:lnTo>
                <a:close/>
              </a:path>
              <a:path w="728344" h="111125">
                <a:moveTo>
                  <a:pt x="679641" y="110728"/>
                </a:moveTo>
                <a:lnTo>
                  <a:pt x="677160" y="110728"/>
                </a:lnTo>
                <a:lnTo>
                  <a:pt x="674829" y="110430"/>
                </a:lnTo>
                <a:lnTo>
                  <a:pt x="672646" y="109835"/>
                </a:lnTo>
                <a:lnTo>
                  <a:pt x="674134" y="101203"/>
                </a:lnTo>
                <a:lnTo>
                  <a:pt x="675523" y="101897"/>
                </a:lnTo>
                <a:lnTo>
                  <a:pt x="677260" y="102244"/>
                </a:lnTo>
                <a:lnTo>
                  <a:pt x="696025" y="102244"/>
                </a:lnTo>
                <a:lnTo>
                  <a:pt x="694276" y="106412"/>
                </a:lnTo>
                <a:lnTo>
                  <a:pt x="688273" y="110529"/>
                </a:lnTo>
                <a:lnTo>
                  <a:pt x="679641" y="110728"/>
                </a:lnTo>
                <a:close/>
              </a:path>
            </a:pathLst>
          </a:custGeom>
          <a:solidFill>
            <a:srgbClr val="D1B8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8703874" y="193533"/>
            <a:ext cx="299874" cy="39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58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35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8862"/>
            <a:ext cx="8229600" cy="4901938"/>
          </a:xfrm>
        </p:spPr>
        <p:txBody>
          <a:bodyPr/>
          <a:lstStyle>
            <a:lvl1pPr marL="0" indent="0">
              <a:buNone/>
              <a:defRPr sz="3000"/>
            </a:lvl1pPr>
            <a:lvl2pPr>
              <a:defRPr b="1">
                <a:solidFill>
                  <a:srgbClr val="666666"/>
                </a:solidFill>
              </a:defRPr>
            </a:lvl2pPr>
          </a:lstStyle>
          <a:p>
            <a:pPr lvl="0"/>
            <a:r>
              <a:rPr lang="en-US" dirty="0"/>
              <a:t>Body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3D0478-5D8E-4387-8354-A769397B8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229600" cy="685800"/>
          </a:xfrm>
        </p:spPr>
        <p:txBody>
          <a:bodyPr lIns="0" tIns="0" rIns="0" bIns="0" anchor="t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4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6658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6658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493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with col headings and page sub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0579"/>
            <a:ext cx="38862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516965"/>
            <a:ext cx="3886200" cy="400638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4872" y="2150579"/>
            <a:ext cx="38862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94872" y="2516965"/>
            <a:ext cx="3886200" cy="4006384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98B48D-16AB-4BDC-8143-3F88F55CBA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3767" y="1159778"/>
            <a:ext cx="8229600" cy="357464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21BB1-73B7-49DA-AB19-1F0A8703C9B2}"/>
              </a:ext>
            </a:extLst>
          </p:cNvPr>
          <p:cNvCxnSpPr/>
          <p:nvPr userDrawn="1"/>
        </p:nvCxnSpPr>
        <p:spPr>
          <a:xfrm>
            <a:off x="4580389" y="2150579"/>
            <a:ext cx="0" cy="437277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with col 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8862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24409"/>
            <a:ext cx="3886200" cy="4407021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4872" y="1600200"/>
            <a:ext cx="38862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94872" y="2024409"/>
            <a:ext cx="3886200" cy="4407022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1AD129-B4A8-4B44-B57B-D726BAE50900}"/>
              </a:ext>
            </a:extLst>
          </p:cNvPr>
          <p:cNvCxnSpPr>
            <a:cxnSpLocks/>
          </p:cNvCxnSpPr>
          <p:nvPr userDrawn="1"/>
        </p:nvCxnSpPr>
        <p:spPr>
          <a:xfrm>
            <a:off x="4580389" y="1600200"/>
            <a:ext cx="0" cy="492314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5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ws with page sub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477"/>
            <a:ext cx="82296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71863"/>
            <a:ext cx="8229600" cy="1838223"/>
          </a:xfrm>
        </p:spPr>
        <p:txBody>
          <a:bodyPr lIns="182880"/>
          <a:lstStyle>
            <a:lvl1pPr marL="182880" indent="-18288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98B48D-16AB-4BDC-8143-3F88F55CBA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3767" y="1161338"/>
            <a:ext cx="8229600" cy="357464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B79EAA-29B2-4756-8B34-0C0260AFFB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4292033"/>
            <a:ext cx="82296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47D6B2-B88E-4D5D-BA8C-D899BDF02CB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7200" y="4658419"/>
            <a:ext cx="8229600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A4FA24-7F68-4A9E-AF31-870D2F55AF1F}"/>
              </a:ext>
            </a:extLst>
          </p:cNvPr>
          <p:cNvCxnSpPr/>
          <p:nvPr userDrawn="1"/>
        </p:nvCxnSpPr>
        <p:spPr>
          <a:xfrm>
            <a:off x="4580389" y="2150579"/>
            <a:ext cx="0" cy="437277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81424"/>
            <a:ext cx="8229600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F34ED-04EC-4755-A57B-6C486362B0B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200" y="3786433"/>
            <a:ext cx="8229600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AABFFE-27A5-4276-8CB4-E53D58130C9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200" y="4096257"/>
            <a:ext cx="8229600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26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ws-split 6/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7B0F32-1E13-4A34-ABAD-1E2F3492EF68}"/>
              </a:ext>
            </a:extLst>
          </p:cNvPr>
          <p:cNvCxnSpPr/>
          <p:nvPr userDrawn="1"/>
        </p:nvCxnSpPr>
        <p:spPr>
          <a:xfrm>
            <a:off x="5712639" y="1681424"/>
            <a:ext cx="0" cy="480421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826" y="1371600"/>
            <a:ext cx="7362331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3827" y="1681424"/>
            <a:ext cx="4571996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654E2E-C34A-471D-A060-53E8C5A62F4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929457" y="1681424"/>
            <a:ext cx="2318996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4F7A4F-24D8-4195-9AC4-1942A6106E6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23826" y="3672047"/>
            <a:ext cx="7324624" cy="2909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58321B7-7AA1-4013-A717-28A43B33D17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3826" y="3981871"/>
            <a:ext cx="4571997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019DBEC-D3E0-4ED7-A8DF-8D1592613CE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9456" y="3981871"/>
            <a:ext cx="2318994" cy="1838223"/>
          </a:xfrm>
        </p:spPr>
        <p:txBody>
          <a:bodyPr lIns="182880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111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8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9" r:id="rId5"/>
    <p:sldLayoutId id="2147483658" r:id="rId6"/>
    <p:sldLayoutId id="2147483660" r:id="rId7"/>
    <p:sldLayoutId id="2147483661" r:id="rId8"/>
    <p:sldLayoutId id="2147483654" r:id="rId9"/>
    <p:sldLayoutId id="2147483657" r:id="rId10"/>
    <p:sldLayoutId id="214748366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8B1E4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15147" y="6554297"/>
            <a:ext cx="728345" cy="148167"/>
          </a:xfrm>
          <a:custGeom>
            <a:avLst/>
            <a:gdLst/>
            <a:ahLst/>
            <a:cxnLst/>
            <a:rect l="l" t="t" r="r" b="b"/>
            <a:pathLst>
              <a:path w="728344" h="111125">
                <a:moveTo>
                  <a:pt x="10417" y="85873"/>
                </a:moveTo>
                <a:lnTo>
                  <a:pt x="0" y="85873"/>
                </a:lnTo>
                <a:lnTo>
                  <a:pt x="0" y="1190"/>
                </a:lnTo>
                <a:lnTo>
                  <a:pt x="10715" y="1190"/>
                </a:lnTo>
                <a:lnTo>
                  <a:pt x="23359" y="18305"/>
                </a:lnTo>
                <a:lnTo>
                  <a:pt x="10417" y="18305"/>
                </a:lnTo>
                <a:lnTo>
                  <a:pt x="10417" y="85873"/>
                </a:lnTo>
                <a:close/>
              </a:path>
              <a:path w="728344" h="111125">
                <a:moveTo>
                  <a:pt x="69949" y="67270"/>
                </a:moveTo>
                <a:lnTo>
                  <a:pt x="59531" y="67270"/>
                </a:lnTo>
                <a:lnTo>
                  <a:pt x="59531" y="1190"/>
                </a:lnTo>
                <a:lnTo>
                  <a:pt x="69949" y="1190"/>
                </a:lnTo>
                <a:lnTo>
                  <a:pt x="69949" y="67270"/>
                </a:lnTo>
                <a:close/>
              </a:path>
              <a:path w="728344" h="111125">
                <a:moveTo>
                  <a:pt x="69949" y="85873"/>
                </a:moveTo>
                <a:lnTo>
                  <a:pt x="59828" y="85873"/>
                </a:lnTo>
                <a:lnTo>
                  <a:pt x="10417" y="18305"/>
                </a:lnTo>
                <a:lnTo>
                  <a:pt x="23359" y="18305"/>
                </a:lnTo>
                <a:lnTo>
                  <a:pt x="59531" y="67270"/>
                </a:lnTo>
                <a:lnTo>
                  <a:pt x="69949" y="67270"/>
                </a:lnTo>
                <a:lnTo>
                  <a:pt x="69949" y="85873"/>
                </a:lnTo>
                <a:close/>
              </a:path>
              <a:path w="728344" h="111125">
                <a:moveTo>
                  <a:pt x="95883" y="15775"/>
                </a:moveTo>
                <a:lnTo>
                  <a:pt x="92410" y="15775"/>
                </a:lnTo>
                <a:lnTo>
                  <a:pt x="90872" y="15180"/>
                </a:lnTo>
                <a:lnTo>
                  <a:pt x="89582" y="13989"/>
                </a:lnTo>
                <a:lnTo>
                  <a:pt x="88392" y="12699"/>
                </a:lnTo>
                <a:lnTo>
                  <a:pt x="87796" y="11162"/>
                </a:lnTo>
                <a:lnTo>
                  <a:pt x="87796" y="7689"/>
                </a:lnTo>
                <a:lnTo>
                  <a:pt x="88392" y="6201"/>
                </a:lnTo>
                <a:lnTo>
                  <a:pt x="89582" y="4911"/>
                </a:lnTo>
                <a:lnTo>
                  <a:pt x="90872" y="3621"/>
                </a:lnTo>
                <a:lnTo>
                  <a:pt x="92410" y="2976"/>
                </a:lnTo>
                <a:lnTo>
                  <a:pt x="95883" y="2976"/>
                </a:lnTo>
                <a:lnTo>
                  <a:pt x="97371" y="3621"/>
                </a:lnTo>
                <a:lnTo>
                  <a:pt x="99951" y="6201"/>
                </a:lnTo>
                <a:lnTo>
                  <a:pt x="100596" y="7689"/>
                </a:lnTo>
                <a:lnTo>
                  <a:pt x="100596" y="11162"/>
                </a:lnTo>
                <a:lnTo>
                  <a:pt x="99951" y="12699"/>
                </a:lnTo>
                <a:lnTo>
                  <a:pt x="98661" y="13989"/>
                </a:lnTo>
                <a:lnTo>
                  <a:pt x="97371" y="15180"/>
                </a:lnTo>
                <a:lnTo>
                  <a:pt x="95883" y="15775"/>
                </a:lnTo>
                <a:close/>
              </a:path>
              <a:path w="728344" h="111125">
                <a:moveTo>
                  <a:pt x="98959" y="85873"/>
                </a:moveTo>
                <a:lnTo>
                  <a:pt x="89434" y="85873"/>
                </a:lnTo>
                <a:lnTo>
                  <a:pt x="89434" y="24556"/>
                </a:lnTo>
                <a:lnTo>
                  <a:pt x="98959" y="24556"/>
                </a:lnTo>
                <a:lnTo>
                  <a:pt x="98959" y="85873"/>
                </a:lnTo>
                <a:close/>
              </a:path>
              <a:path w="728344" h="111125">
                <a:moveTo>
                  <a:pt x="130201" y="24556"/>
                </a:moveTo>
                <a:lnTo>
                  <a:pt x="120676" y="24556"/>
                </a:lnTo>
                <a:lnTo>
                  <a:pt x="120676" y="13444"/>
                </a:lnTo>
                <a:lnTo>
                  <a:pt x="122264" y="8582"/>
                </a:lnTo>
                <a:lnTo>
                  <a:pt x="125439" y="5208"/>
                </a:lnTo>
                <a:lnTo>
                  <a:pt x="128614" y="1736"/>
                </a:lnTo>
                <a:lnTo>
                  <a:pt x="132930" y="0"/>
                </a:lnTo>
                <a:lnTo>
                  <a:pt x="143546" y="0"/>
                </a:lnTo>
                <a:lnTo>
                  <a:pt x="147862" y="1537"/>
                </a:lnTo>
                <a:lnTo>
                  <a:pt x="151335" y="4613"/>
                </a:lnTo>
                <a:lnTo>
                  <a:pt x="149400" y="7739"/>
                </a:lnTo>
                <a:lnTo>
                  <a:pt x="133426" y="7739"/>
                </a:lnTo>
                <a:lnTo>
                  <a:pt x="130201" y="11757"/>
                </a:lnTo>
                <a:lnTo>
                  <a:pt x="130201" y="24556"/>
                </a:lnTo>
                <a:close/>
              </a:path>
              <a:path w="728344" h="111125">
                <a:moveTo>
                  <a:pt x="147465" y="10864"/>
                </a:moveTo>
                <a:lnTo>
                  <a:pt x="145282" y="8780"/>
                </a:lnTo>
                <a:lnTo>
                  <a:pt x="142752" y="7739"/>
                </a:lnTo>
                <a:lnTo>
                  <a:pt x="149400" y="7739"/>
                </a:lnTo>
                <a:lnTo>
                  <a:pt x="147465" y="10864"/>
                </a:lnTo>
                <a:close/>
              </a:path>
              <a:path w="728344" h="111125">
                <a:moveTo>
                  <a:pt x="165384" y="24556"/>
                </a:moveTo>
                <a:lnTo>
                  <a:pt x="155859" y="24556"/>
                </a:lnTo>
                <a:lnTo>
                  <a:pt x="155859" y="7739"/>
                </a:lnTo>
                <a:lnTo>
                  <a:pt x="165384" y="7739"/>
                </a:lnTo>
                <a:lnTo>
                  <a:pt x="165384" y="24556"/>
                </a:lnTo>
                <a:close/>
              </a:path>
              <a:path w="728344" h="111125">
                <a:moveTo>
                  <a:pt x="142554" y="32891"/>
                </a:moveTo>
                <a:lnTo>
                  <a:pt x="110556" y="32891"/>
                </a:lnTo>
                <a:lnTo>
                  <a:pt x="110556" y="24556"/>
                </a:lnTo>
                <a:lnTo>
                  <a:pt x="142554" y="24556"/>
                </a:lnTo>
                <a:lnTo>
                  <a:pt x="142554" y="32891"/>
                </a:lnTo>
                <a:close/>
              </a:path>
              <a:path w="728344" h="111125">
                <a:moveTo>
                  <a:pt x="177737" y="32891"/>
                </a:moveTo>
                <a:lnTo>
                  <a:pt x="145739" y="32891"/>
                </a:lnTo>
                <a:lnTo>
                  <a:pt x="145739" y="24556"/>
                </a:lnTo>
                <a:lnTo>
                  <a:pt x="177737" y="24556"/>
                </a:lnTo>
                <a:lnTo>
                  <a:pt x="177737" y="32891"/>
                </a:lnTo>
                <a:close/>
              </a:path>
              <a:path w="728344" h="111125">
                <a:moveTo>
                  <a:pt x="130201" y="85873"/>
                </a:moveTo>
                <a:lnTo>
                  <a:pt x="120676" y="85873"/>
                </a:lnTo>
                <a:lnTo>
                  <a:pt x="120676" y="32891"/>
                </a:lnTo>
                <a:lnTo>
                  <a:pt x="130201" y="32891"/>
                </a:lnTo>
                <a:lnTo>
                  <a:pt x="130201" y="85873"/>
                </a:lnTo>
                <a:close/>
              </a:path>
              <a:path w="728344" h="111125">
                <a:moveTo>
                  <a:pt x="174363" y="87362"/>
                </a:moveTo>
                <a:lnTo>
                  <a:pt x="160373" y="87362"/>
                </a:lnTo>
                <a:lnTo>
                  <a:pt x="155859" y="82599"/>
                </a:lnTo>
                <a:lnTo>
                  <a:pt x="155859" y="32891"/>
                </a:lnTo>
                <a:lnTo>
                  <a:pt x="165384" y="32891"/>
                </a:lnTo>
                <a:lnTo>
                  <a:pt x="165384" y="73273"/>
                </a:lnTo>
                <a:lnTo>
                  <a:pt x="165880" y="75158"/>
                </a:lnTo>
                <a:lnTo>
                  <a:pt x="167864" y="78134"/>
                </a:lnTo>
                <a:lnTo>
                  <a:pt x="169452" y="78878"/>
                </a:lnTo>
                <a:lnTo>
                  <a:pt x="179036" y="78878"/>
                </a:lnTo>
                <a:lnTo>
                  <a:pt x="180862" y="83492"/>
                </a:lnTo>
                <a:lnTo>
                  <a:pt x="178183" y="86072"/>
                </a:lnTo>
                <a:lnTo>
                  <a:pt x="174363" y="87362"/>
                </a:lnTo>
                <a:close/>
              </a:path>
              <a:path w="728344" h="111125">
                <a:moveTo>
                  <a:pt x="179036" y="78878"/>
                </a:moveTo>
                <a:lnTo>
                  <a:pt x="174214" y="78878"/>
                </a:lnTo>
                <a:lnTo>
                  <a:pt x="176348" y="78035"/>
                </a:lnTo>
                <a:lnTo>
                  <a:pt x="178034" y="76348"/>
                </a:lnTo>
                <a:lnTo>
                  <a:pt x="179036" y="78878"/>
                </a:lnTo>
                <a:close/>
              </a:path>
              <a:path w="728344" h="111125">
                <a:moveTo>
                  <a:pt x="197697" y="15775"/>
                </a:moveTo>
                <a:lnTo>
                  <a:pt x="194224" y="15775"/>
                </a:lnTo>
                <a:lnTo>
                  <a:pt x="192686" y="15180"/>
                </a:lnTo>
                <a:lnTo>
                  <a:pt x="191396" y="13989"/>
                </a:lnTo>
                <a:lnTo>
                  <a:pt x="190206" y="12699"/>
                </a:lnTo>
                <a:lnTo>
                  <a:pt x="189610" y="11162"/>
                </a:lnTo>
                <a:lnTo>
                  <a:pt x="189610" y="7689"/>
                </a:lnTo>
                <a:lnTo>
                  <a:pt x="190206" y="6201"/>
                </a:lnTo>
                <a:lnTo>
                  <a:pt x="191396" y="4911"/>
                </a:lnTo>
                <a:lnTo>
                  <a:pt x="192686" y="3621"/>
                </a:lnTo>
                <a:lnTo>
                  <a:pt x="194224" y="2976"/>
                </a:lnTo>
                <a:lnTo>
                  <a:pt x="197697" y="2976"/>
                </a:lnTo>
                <a:lnTo>
                  <a:pt x="199185" y="3621"/>
                </a:lnTo>
                <a:lnTo>
                  <a:pt x="201765" y="6201"/>
                </a:lnTo>
                <a:lnTo>
                  <a:pt x="202410" y="7689"/>
                </a:lnTo>
                <a:lnTo>
                  <a:pt x="202410" y="11162"/>
                </a:lnTo>
                <a:lnTo>
                  <a:pt x="201765" y="12699"/>
                </a:lnTo>
                <a:lnTo>
                  <a:pt x="200475" y="13989"/>
                </a:lnTo>
                <a:lnTo>
                  <a:pt x="199185" y="15180"/>
                </a:lnTo>
                <a:lnTo>
                  <a:pt x="197697" y="15775"/>
                </a:lnTo>
                <a:close/>
              </a:path>
              <a:path w="728344" h="111125">
                <a:moveTo>
                  <a:pt x="200772" y="85873"/>
                </a:moveTo>
                <a:lnTo>
                  <a:pt x="191247" y="85873"/>
                </a:lnTo>
                <a:lnTo>
                  <a:pt x="191247" y="24556"/>
                </a:lnTo>
                <a:lnTo>
                  <a:pt x="200772" y="24556"/>
                </a:lnTo>
                <a:lnTo>
                  <a:pt x="200772" y="85873"/>
                </a:lnTo>
                <a:close/>
              </a:path>
              <a:path w="728344" h="111125">
                <a:moveTo>
                  <a:pt x="256324" y="87362"/>
                </a:moveTo>
                <a:lnTo>
                  <a:pt x="237869" y="87362"/>
                </a:lnTo>
                <a:lnTo>
                  <a:pt x="230477" y="84335"/>
                </a:lnTo>
                <a:lnTo>
                  <a:pt x="224722" y="78283"/>
                </a:lnTo>
                <a:lnTo>
                  <a:pt x="219067" y="72132"/>
                </a:lnTo>
                <a:lnTo>
                  <a:pt x="216239" y="64442"/>
                </a:lnTo>
                <a:lnTo>
                  <a:pt x="216239" y="45987"/>
                </a:lnTo>
                <a:lnTo>
                  <a:pt x="219067" y="38348"/>
                </a:lnTo>
                <a:lnTo>
                  <a:pt x="230477" y="26144"/>
                </a:lnTo>
                <a:lnTo>
                  <a:pt x="237869" y="23068"/>
                </a:lnTo>
                <a:lnTo>
                  <a:pt x="256324" y="23068"/>
                </a:lnTo>
                <a:lnTo>
                  <a:pt x="263815" y="26590"/>
                </a:lnTo>
                <a:lnTo>
                  <a:pt x="267727" y="31551"/>
                </a:lnTo>
                <a:lnTo>
                  <a:pt x="241093" y="31551"/>
                </a:lnTo>
                <a:lnTo>
                  <a:pt x="235984" y="33734"/>
                </a:lnTo>
                <a:lnTo>
                  <a:pt x="232015" y="38100"/>
                </a:lnTo>
                <a:lnTo>
                  <a:pt x="228145" y="42465"/>
                </a:lnTo>
                <a:lnTo>
                  <a:pt x="226211" y="48170"/>
                </a:lnTo>
                <a:lnTo>
                  <a:pt x="226211" y="62259"/>
                </a:lnTo>
                <a:lnTo>
                  <a:pt x="228145" y="67964"/>
                </a:lnTo>
                <a:lnTo>
                  <a:pt x="235885" y="76696"/>
                </a:lnTo>
                <a:lnTo>
                  <a:pt x="240994" y="78878"/>
                </a:lnTo>
                <a:lnTo>
                  <a:pt x="267727" y="78878"/>
                </a:lnTo>
                <a:lnTo>
                  <a:pt x="263815" y="83839"/>
                </a:lnTo>
                <a:lnTo>
                  <a:pt x="256324" y="87362"/>
                </a:lnTo>
                <a:close/>
              </a:path>
              <a:path w="728344" h="111125">
                <a:moveTo>
                  <a:pt x="262971" y="39588"/>
                </a:moveTo>
                <a:lnTo>
                  <a:pt x="259102" y="34230"/>
                </a:lnTo>
                <a:lnTo>
                  <a:pt x="253893" y="31551"/>
                </a:lnTo>
                <a:lnTo>
                  <a:pt x="267727" y="31551"/>
                </a:lnTo>
                <a:lnTo>
                  <a:pt x="269371" y="33635"/>
                </a:lnTo>
                <a:lnTo>
                  <a:pt x="262971" y="39588"/>
                </a:lnTo>
                <a:close/>
              </a:path>
              <a:path w="728344" h="111125">
                <a:moveTo>
                  <a:pt x="267727" y="78878"/>
                </a:moveTo>
                <a:lnTo>
                  <a:pt x="253794" y="78878"/>
                </a:lnTo>
                <a:lnTo>
                  <a:pt x="259002" y="76200"/>
                </a:lnTo>
                <a:lnTo>
                  <a:pt x="262971" y="70842"/>
                </a:lnTo>
                <a:lnTo>
                  <a:pt x="269371" y="76795"/>
                </a:lnTo>
                <a:lnTo>
                  <a:pt x="267727" y="78878"/>
                </a:lnTo>
                <a:close/>
              </a:path>
              <a:path w="728344" h="111125">
                <a:moveTo>
                  <a:pt x="319125" y="85873"/>
                </a:moveTo>
                <a:lnTo>
                  <a:pt x="307070" y="85873"/>
                </a:lnTo>
                <a:lnTo>
                  <a:pt x="341003" y="1190"/>
                </a:lnTo>
                <a:lnTo>
                  <a:pt x="354100" y="1190"/>
                </a:lnTo>
                <a:lnTo>
                  <a:pt x="358491" y="12055"/>
                </a:lnTo>
                <a:lnTo>
                  <a:pt x="347700" y="12055"/>
                </a:lnTo>
                <a:lnTo>
                  <a:pt x="329692" y="57745"/>
                </a:lnTo>
                <a:lnTo>
                  <a:pt x="376960" y="57745"/>
                </a:lnTo>
                <a:lnTo>
                  <a:pt x="380750" y="67121"/>
                </a:lnTo>
                <a:lnTo>
                  <a:pt x="326566" y="67121"/>
                </a:lnTo>
                <a:lnTo>
                  <a:pt x="319125" y="85873"/>
                </a:lnTo>
                <a:close/>
              </a:path>
              <a:path w="728344" h="111125">
                <a:moveTo>
                  <a:pt x="376960" y="57745"/>
                </a:moveTo>
                <a:lnTo>
                  <a:pt x="365559" y="57745"/>
                </a:lnTo>
                <a:lnTo>
                  <a:pt x="347700" y="12055"/>
                </a:lnTo>
                <a:lnTo>
                  <a:pt x="358491" y="12055"/>
                </a:lnTo>
                <a:lnTo>
                  <a:pt x="376960" y="57745"/>
                </a:lnTo>
                <a:close/>
              </a:path>
              <a:path w="728344" h="111125">
                <a:moveTo>
                  <a:pt x="388330" y="85873"/>
                </a:moveTo>
                <a:lnTo>
                  <a:pt x="376275" y="85873"/>
                </a:lnTo>
                <a:lnTo>
                  <a:pt x="368685" y="67121"/>
                </a:lnTo>
                <a:lnTo>
                  <a:pt x="380750" y="67121"/>
                </a:lnTo>
                <a:lnTo>
                  <a:pt x="388330" y="85873"/>
                </a:lnTo>
                <a:close/>
              </a:path>
              <a:path w="728344" h="111125">
                <a:moveTo>
                  <a:pt x="426967" y="86617"/>
                </a:moveTo>
                <a:lnTo>
                  <a:pt x="414366" y="86617"/>
                </a:lnTo>
                <a:lnTo>
                  <a:pt x="407768" y="83691"/>
                </a:lnTo>
                <a:lnTo>
                  <a:pt x="397846" y="71983"/>
                </a:lnTo>
                <a:lnTo>
                  <a:pt x="395365" y="64343"/>
                </a:lnTo>
                <a:lnTo>
                  <a:pt x="395365" y="45094"/>
                </a:lnTo>
                <a:lnTo>
                  <a:pt x="397896" y="37355"/>
                </a:lnTo>
                <a:lnTo>
                  <a:pt x="402956" y="31700"/>
                </a:lnTo>
                <a:lnTo>
                  <a:pt x="408016" y="25945"/>
                </a:lnTo>
                <a:lnTo>
                  <a:pt x="414564" y="23068"/>
                </a:lnTo>
                <a:lnTo>
                  <a:pt x="431134" y="23068"/>
                </a:lnTo>
                <a:lnTo>
                  <a:pt x="438030" y="26640"/>
                </a:lnTo>
                <a:lnTo>
                  <a:pt x="441645" y="31551"/>
                </a:lnTo>
                <a:lnTo>
                  <a:pt x="418930" y="31551"/>
                </a:lnTo>
                <a:lnTo>
                  <a:pt x="414118" y="33734"/>
                </a:lnTo>
                <a:lnTo>
                  <a:pt x="407073" y="42366"/>
                </a:lnTo>
                <a:lnTo>
                  <a:pt x="405337" y="47972"/>
                </a:lnTo>
                <a:lnTo>
                  <a:pt x="405337" y="61962"/>
                </a:lnTo>
                <a:lnTo>
                  <a:pt x="407123" y="67617"/>
                </a:lnTo>
                <a:lnTo>
                  <a:pt x="410780" y="71983"/>
                </a:lnTo>
                <a:lnTo>
                  <a:pt x="414366" y="76150"/>
                </a:lnTo>
                <a:lnTo>
                  <a:pt x="419128" y="78283"/>
                </a:lnTo>
                <a:lnTo>
                  <a:pt x="441411" y="78283"/>
                </a:lnTo>
                <a:lnTo>
                  <a:pt x="441006" y="78829"/>
                </a:lnTo>
                <a:lnTo>
                  <a:pt x="438079" y="81408"/>
                </a:lnTo>
                <a:lnTo>
                  <a:pt x="430935" y="85576"/>
                </a:lnTo>
                <a:lnTo>
                  <a:pt x="426967" y="86617"/>
                </a:lnTo>
                <a:close/>
              </a:path>
              <a:path w="728344" h="111125">
                <a:moveTo>
                  <a:pt x="452813" y="33783"/>
                </a:moveTo>
                <a:lnTo>
                  <a:pt x="443288" y="33783"/>
                </a:lnTo>
                <a:lnTo>
                  <a:pt x="443288" y="24556"/>
                </a:lnTo>
                <a:lnTo>
                  <a:pt x="452813" y="24556"/>
                </a:lnTo>
                <a:lnTo>
                  <a:pt x="452813" y="33783"/>
                </a:lnTo>
                <a:close/>
              </a:path>
              <a:path w="728344" h="111125">
                <a:moveTo>
                  <a:pt x="441411" y="78283"/>
                </a:moveTo>
                <a:lnTo>
                  <a:pt x="428455" y="78283"/>
                </a:lnTo>
                <a:lnTo>
                  <a:pt x="431878" y="77341"/>
                </a:lnTo>
                <a:lnTo>
                  <a:pt x="435251" y="75455"/>
                </a:lnTo>
                <a:lnTo>
                  <a:pt x="438724" y="73570"/>
                </a:lnTo>
                <a:lnTo>
                  <a:pt x="441403" y="71139"/>
                </a:lnTo>
                <a:lnTo>
                  <a:pt x="443288" y="68163"/>
                </a:lnTo>
                <a:lnTo>
                  <a:pt x="443288" y="41374"/>
                </a:lnTo>
                <a:lnTo>
                  <a:pt x="441403" y="38496"/>
                </a:lnTo>
                <a:lnTo>
                  <a:pt x="438724" y="36165"/>
                </a:lnTo>
                <a:lnTo>
                  <a:pt x="435251" y="34379"/>
                </a:lnTo>
                <a:lnTo>
                  <a:pt x="431779" y="32494"/>
                </a:lnTo>
                <a:lnTo>
                  <a:pt x="428356" y="31551"/>
                </a:lnTo>
                <a:lnTo>
                  <a:pt x="441645" y="31551"/>
                </a:lnTo>
                <a:lnTo>
                  <a:pt x="443288" y="33783"/>
                </a:lnTo>
                <a:lnTo>
                  <a:pt x="452813" y="33783"/>
                </a:lnTo>
                <a:lnTo>
                  <a:pt x="452813" y="75753"/>
                </a:lnTo>
                <a:lnTo>
                  <a:pt x="443288" y="75753"/>
                </a:lnTo>
                <a:lnTo>
                  <a:pt x="441411" y="78283"/>
                </a:lnTo>
                <a:close/>
              </a:path>
              <a:path w="728344" h="111125">
                <a:moveTo>
                  <a:pt x="446252" y="102840"/>
                </a:moveTo>
                <a:lnTo>
                  <a:pt x="429844" y="102840"/>
                </a:lnTo>
                <a:lnTo>
                  <a:pt x="434706" y="101203"/>
                </a:lnTo>
                <a:lnTo>
                  <a:pt x="438079" y="97928"/>
                </a:lnTo>
                <a:lnTo>
                  <a:pt x="441552" y="94753"/>
                </a:lnTo>
                <a:lnTo>
                  <a:pt x="443288" y="90289"/>
                </a:lnTo>
                <a:lnTo>
                  <a:pt x="443288" y="75753"/>
                </a:lnTo>
                <a:lnTo>
                  <a:pt x="452813" y="75753"/>
                </a:lnTo>
                <a:lnTo>
                  <a:pt x="452813" y="92719"/>
                </a:lnTo>
                <a:lnTo>
                  <a:pt x="450233" y="99317"/>
                </a:lnTo>
                <a:lnTo>
                  <a:pt x="446252" y="102840"/>
                </a:lnTo>
                <a:close/>
              </a:path>
              <a:path w="728344" h="111125">
                <a:moveTo>
                  <a:pt x="432821" y="110728"/>
                </a:moveTo>
                <a:lnTo>
                  <a:pt x="418335" y="110728"/>
                </a:lnTo>
                <a:lnTo>
                  <a:pt x="413820" y="110083"/>
                </a:lnTo>
                <a:lnTo>
                  <a:pt x="409951" y="108793"/>
                </a:lnTo>
                <a:lnTo>
                  <a:pt x="406180" y="107602"/>
                </a:lnTo>
                <a:lnTo>
                  <a:pt x="402460" y="105221"/>
                </a:lnTo>
                <a:lnTo>
                  <a:pt x="398789" y="101649"/>
                </a:lnTo>
                <a:lnTo>
                  <a:pt x="403700" y="94505"/>
                </a:lnTo>
                <a:lnTo>
                  <a:pt x="406180" y="97581"/>
                </a:lnTo>
                <a:lnTo>
                  <a:pt x="409008" y="99714"/>
                </a:lnTo>
                <a:lnTo>
                  <a:pt x="412183" y="100905"/>
                </a:lnTo>
                <a:lnTo>
                  <a:pt x="415358" y="102195"/>
                </a:lnTo>
                <a:lnTo>
                  <a:pt x="419128" y="102840"/>
                </a:lnTo>
                <a:lnTo>
                  <a:pt x="446252" y="102840"/>
                </a:lnTo>
                <a:lnTo>
                  <a:pt x="440014" y="108446"/>
                </a:lnTo>
                <a:lnTo>
                  <a:pt x="432821" y="110728"/>
                </a:lnTo>
                <a:close/>
              </a:path>
              <a:path w="728344" h="111125">
                <a:moveTo>
                  <a:pt x="499489" y="87362"/>
                </a:moveTo>
                <a:lnTo>
                  <a:pt x="490261" y="87362"/>
                </a:lnTo>
                <a:lnTo>
                  <a:pt x="482721" y="84385"/>
                </a:lnTo>
                <a:lnTo>
                  <a:pt x="476867" y="78432"/>
                </a:lnTo>
                <a:lnTo>
                  <a:pt x="471112" y="72380"/>
                </a:lnTo>
                <a:lnTo>
                  <a:pt x="468235" y="64641"/>
                </a:lnTo>
                <a:lnTo>
                  <a:pt x="468235" y="46087"/>
                </a:lnTo>
                <a:lnTo>
                  <a:pt x="471112" y="38447"/>
                </a:lnTo>
                <a:lnTo>
                  <a:pt x="482621" y="26144"/>
                </a:lnTo>
                <a:lnTo>
                  <a:pt x="489815" y="23068"/>
                </a:lnTo>
                <a:lnTo>
                  <a:pt x="507277" y="23068"/>
                </a:lnTo>
                <a:lnTo>
                  <a:pt x="514371" y="26144"/>
                </a:lnTo>
                <a:lnTo>
                  <a:pt x="518563" y="30956"/>
                </a:lnTo>
                <a:lnTo>
                  <a:pt x="492643" y="30956"/>
                </a:lnTo>
                <a:lnTo>
                  <a:pt x="487930" y="32940"/>
                </a:lnTo>
                <a:lnTo>
                  <a:pt x="480389" y="40878"/>
                </a:lnTo>
                <a:lnTo>
                  <a:pt x="478405" y="45690"/>
                </a:lnTo>
                <a:lnTo>
                  <a:pt x="478206" y="51345"/>
                </a:lnTo>
                <a:lnTo>
                  <a:pt x="527915" y="51345"/>
                </a:lnTo>
                <a:lnTo>
                  <a:pt x="527915" y="58340"/>
                </a:lnTo>
                <a:lnTo>
                  <a:pt x="478206" y="58340"/>
                </a:lnTo>
                <a:lnTo>
                  <a:pt x="478603" y="64591"/>
                </a:lnTo>
                <a:lnTo>
                  <a:pt x="480885" y="69701"/>
                </a:lnTo>
                <a:lnTo>
                  <a:pt x="485052" y="73669"/>
                </a:lnTo>
                <a:lnTo>
                  <a:pt x="489220" y="77539"/>
                </a:lnTo>
                <a:lnTo>
                  <a:pt x="494329" y="79474"/>
                </a:lnTo>
                <a:lnTo>
                  <a:pt x="522067" y="79474"/>
                </a:lnTo>
                <a:lnTo>
                  <a:pt x="518855" y="82088"/>
                </a:lnTo>
                <a:lnTo>
                  <a:pt x="513106" y="85018"/>
                </a:lnTo>
                <a:lnTo>
                  <a:pt x="506651" y="86776"/>
                </a:lnTo>
                <a:lnTo>
                  <a:pt x="499489" y="87362"/>
                </a:lnTo>
                <a:close/>
              </a:path>
              <a:path w="728344" h="111125">
                <a:moveTo>
                  <a:pt x="527915" y="51345"/>
                </a:moveTo>
                <a:lnTo>
                  <a:pt x="518539" y="51345"/>
                </a:lnTo>
                <a:lnTo>
                  <a:pt x="518539" y="45690"/>
                </a:lnTo>
                <a:lnTo>
                  <a:pt x="516654" y="40878"/>
                </a:lnTo>
                <a:lnTo>
                  <a:pt x="512883" y="36909"/>
                </a:lnTo>
                <a:lnTo>
                  <a:pt x="509212" y="32940"/>
                </a:lnTo>
                <a:lnTo>
                  <a:pt x="504350" y="30956"/>
                </a:lnTo>
                <a:lnTo>
                  <a:pt x="518563" y="30956"/>
                </a:lnTo>
                <a:lnTo>
                  <a:pt x="519729" y="32295"/>
                </a:lnTo>
                <a:lnTo>
                  <a:pt x="525186" y="38348"/>
                </a:lnTo>
                <a:lnTo>
                  <a:pt x="527863" y="46087"/>
                </a:lnTo>
                <a:lnTo>
                  <a:pt x="527915" y="51345"/>
                </a:lnTo>
                <a:close/>
              </a:path>
              <a:path w="728344" h="111125">
                <a:moveTo>
                  <a:pt x="522067" y="79474"/>
                </a:moveTo>
                <a:lnTo>
                  <a:pt x="507823" y="79474"/>
                </a:lnTo>
                <a:lnTo>
                  <a:pt x="514123" y="76894"/>
                </a:lnTo>
                <a:lnTo>
                  <a:pt x="519283" y="71735"/>
                </a:lnTo>
                <a:lnTo>
                  <a:pt x="523896" y="77985"/>
                </a:lnTo>
                <a:lnTo>
                  <a:pt x="522067" y="79474"/>
                </a:lnTo>
                <a:close/>
              </a:path>
              <a:path w="728344" h="111125">
                <a:moveTo>
                  <a:pt x="562040" y="33486"/>
                </a:moveTo>
                <a:lnTo>
                  <a:pt x="552804" y="33486"/>
                </a:lnTo>
                <a:lnTo>
                  <a:pt x="555384" y="30410"/>
                </a:lnTo>
                <a:lnTo>
                  <a:pt x="558609" y="27930"/>
                </a:lnTo>
                <a:lnTo>
                  <a:pt x="562478" y="26044"/>
                </a:lnTo>
                <a:lnTo>
                  <a:pt x="566348" y="24060"/>
                </a:lnTo>
                <a:lnTo>
                  <a:pt x="570416" y="23068"/>
                </a:lnTo>
                <a:lnTo>
                  <a:pt x="574682" y="23068"/>
                </a:lnTo>
                <a:lnTo>
                  <a:pt x="583212" y="24305"/>
                </a:lnTo>
                <a:lnTo>
                  <a:pt x="589305" y="28016"/>
                </a:lnTo>
                <a:lnTo>
                  <a:pt x="591393" y="31551"/>
                </a:lnTo>
                <a:lnTo>
                  <a:pt x="567390" y="31551"/>
                </a:lnTo>
                <a:lnTo>
                  <a:pt x="563867" y="32494"/>
                </a:lnTo>
                <a:lnTo>
                  <a:pt x="562040" y="33486"/>
                </a:lnTo>
                <a:close/>
              </a:path>
              <a:path w="728344" h="111125">
                <a:moveTo>
                  <a:pt x="552804" y="85873"/>
                </a:moveTo>
                <a:lnTo>
                  <a:pt x="543279" y="85873"/>
                </a:lnTo>
                <a:lnTo>
                  <a:pt x="543279" y="24556"/>
                </a:lnTo>
                <a:lnTo>
                  <a:pt x="552804" y="24556"/>
                </a:lnTo>
                <a:lnTo>
                  <a:pt x="552804" y="33486"/>
                </a:lnTo>
                <a:lnTo>
                  <a:pt x="562040" y="33486"/>
                </a:lnTo>
                <a:lnTo>
                  <a:pt x="560395" y="34379"/>
                </a:lnTo>
                <a:lnTo>
                  <a:pt x="557021" y="36264"/>
                </a:lnTo>
                <a:lnTo>
                  <a:pt x="554491" y="38496"/>
                </a:lnTo>
                <a:lnTo>
                  <a:pt x="552804" y="41076"/>
                </a:lnTo>
                <a:lnTo>
                  <a:pt x="552804" y="85873"/>
                </a:lnTo>
                <a:close/>
              </a:path>
              <a:path w="728344" h="111125">
                <a:moveTo>
                  <a:pt x="594179" y="85873"/>
                </a:moveTo>
                <a:lnTo>
                  <a:pt x="584654" y="85873"/>
                </a:lnTo>
                <a:lnTo>
                  <a:pt x="584654" y="40332"/>
                </a:lnTo>
                <a:lnTo>
                  <a:pt x="583413" y="36661"/>
                </a:lnTo>
                <a:lnTo>
                  <a:pt x="580933" y="34676"/>
                </a:lnTo>
                <a:lnTo>
                  <a:pt x="578453" y="32593"/>
                </a:lnTo>
                <a:lnTo>
                  <a:pt x="575129" y="31551"/>
                </a:lnTo>
                <a:lnTo>
                  <a:pt x="591393" y="31551"/>
                </a:lnTo>
                <a:lnTo>
                  <a:pt x="592960" y="34202"/>
                </a:lnTo>
                <a:lnTo>
                  <a:pt x="594179" y="42862"/>
                </a:lnTo>
                <a:lnTo>
                  <a:pt x="594179" y="85873"/>
                </a:lnTo>
                <a:close/>
              </a:path>
              <a:path w="728344" h="111125">
                <a:moveTo>
                  <a:pt x="649741" y="87362"/>
                </a:moveTo>
                <a:lnTo>
                  <a:pt x="631287" y="87362"/>
                </a:lnTo>
                <a:lnTo>
                  <a:pt x="623895" y="84335"/>
                </a:lnTo>
                <a:lnTo>
                  <a:pt x="618140" y="78283"/>
                </a:lnTo>
                <a:lnTo>
                  <a:pt x="612485" y="72132"/>
                </a:lnTo>
                <a:lnTo>
                  <a:pt x="609657" y="64442"/>
                </a:lnTo>
                <a:lnTo>
                  <a:pt x="609657" y="45987"/>
                </a:lnTo>
                <a:lnTo>
                  <a:pt x="612485" y="38348"/>
                </a:lnTo>
                <a:lnTo>
                  <a:pt x="623895" y="26144"/>
                </a:lnTo>
                <a:lnTo>
                  <a:pt x="631287" y="23068"/>
                </a:lnTo>
                <a:lnTo>
                  <a:pt x="649741" y="23068"/>
                </a:lnTo>
                <a:lnTo>
                  <a:pt x="657232" y="26590"/>
                </a:lnTo>
                <a:lnTo>
                  <a:pt x="661145" y="31551"/>
                </a:lnTo>
                <a:lnTo>
                  <a:pt x="634511" y="31551"/>
                </a:lnTo>
                <a:lnTo>
                  <a:pt x="629401" y="33734"/>
                </a:lnTo>
                <a:lnTo>
                  <a:pt x="625433" y="38100"/>
                </a:lnTo>
                <a:lnTo>
                  <a:pt x="621563" y="42465"/>
                </a:lnTo>
                <a:lnTo>
                  <a:pt x="619628" y="48170"/>
                </a:lnTo>
                <a:lnTo>
                  <a:pt x="619628" y="62259"/>
                </a:lnTo>
                <a:lnTo>
                  <a:pt x="621563" y="67964"/>
                </a:lnTo>
                <a:lnTo>
                  <a:pt x="629302" y="76696"/>
                </a:lnTo>
                <a:lnTo>
                  <a:pt x="634412" y="78878"/>
                </a:lnTo>
                <a:lnTo>
                  <a:pt x="661145" y="78878"/>
                </a:lnTo>
                <a:lnTo>
                  <a:pt x="657232" y="83839"/>
                </a:lnTo>
                <a:lnTo>
                  <a:pt x="649741" y="87362"/>
                </a:lnTo>
                <a:close/>
              </a:path>
              <a:path w="728344" h="111125">
                <a:moveTo>
                  <a:pt x="656389" y="39588"/>
                </a:moveTo>
                <a:lnTo>
                  <a:pt x="652519" y="34230"/>
                </a:lnTo>
                <a:lnTo>
                  <a:pt x="647310" y="31551"/>
                </a:lnTo>
                <a:lnTo>
                  <a:pt x="661145" y="31551"/>
                </a:lnTo>
                <a:lnTo>
                  <a:pt x="662789" y="33635"/>
                </a:lnTo>
                <a:lnTo>
                  <a:pt x="656389" y="39588"/>
                </a:lnTo>
                <a:close/>
              </a:path>
              <a:path w="728344" h="111125">
                <a:moveTo>
                  <a:pt x="661145" y="78878"/>
                </a:moveTo>
                <a:lnTo>
                  <a:pt x="647211" y="78878"/>
                </a:lnTo>
                <a:lnTo>
                  <a:pt x="652420" y="76200"/>
                </a:lnTo>
                <a:lnTo>
                  <a:pt x="656389" y="70842"/>
                </a:lnTo>
                <a:lnTo>
                  <a:pt x="662789" y="76795"/>
                </a:lnTo>
                <a:lnTo>
                  <a:pt x="661145" y="78878"/>
                </a:lnTo>
                <a:close/>
              </a:path>
              <a:path w="728344" h="111125">
                <a:moveTo>
                  <a:pt x="696025" y="102244"/>
                </a:moveTo>
                <a:lnTo>
                  <a:pt x="681427" y="102244"/>
                </a:lnTo>
                <a:lnTo>
                  <a:pt x="683163" y="101798"/>
                </a:lnTo>
                <a:lnTo>
                  <a:pt x="684552" y="100905"/>
                </a:lnTo>
                <a:lnTo>
                  <a:pt x="686040" y="100012"/>
                </a:lnTo>
                <a:lnTo>
                  <a:pt x="687380" y="98325"/>
                </a:lnTo>
                <a:lnTo>
                  <a:pt x="688571" y="95845"/>
                </a:lnTo>
                <a:lnTo>
                  <a:pt x="692589" y="86469"/>
                </a:lnTo>
                <a:lnTo>
                  <a:pt x="666990" y="24556"/>
                </a:lnTo>
                <a:lnTo>
                  <a:pt x="677260" y="24556"/>
                </a:lnTo>
                <a:lnTo>
                  <a:pt x="697649" y="74860"/>
                </a:lnTo>
                <a:lnTo>
                  <a:pt x="707415" y="74860"/>
                </a:lnTo>
                <a:lnTo>
                  <a:pt x="696025" y="102244"/>
                </a:lnTo>
                <a:close/>
              </a:path>
              <a:path w="728344" h="111125">
                <a:moveTo>
                  <a:pt x="707415" y="74860"/>
                </a:moveTo>
                <a:lnTo>
                  <a:pt x="697649" y="74860"/>
                </a:lnTo>
                <a:lnTo>
                  <a:pt x="717890" y="24556"/>
                </a:lnTo>
                <a:lnTo>
                  <a:pt x="728308" y="24556"/>
                </a:lnTo>
                <a:lnTo>
                  <a:pt x="707415" y="74860"/>
                </a:lnTo>
                <a:close/>
              </a:path>
              <a:path w="728344" h="111125">
                <a:moveTo>
                  <a:pt x="679641" y="110728"/>
                </a:moveTo>
                <a:lnTo>
                  <a:pt x="677160" y="110728"/>
                </a:lnTo>
                <a:lnTo>
                  <a:pt x="674829" y="110430"/>
                </a:lnTo>
                <a:lnTo>
                  <a:pt x="672646" y="109835"/>
                </a:lnTo>
                <a:lnTo>
                  <a:pt x="674134" y="101203"/>
                </a:lnTo>
                <a:lnTo>
                  <a:pt x="675523" y="101897"/>
                </a:lnTo>
                <a:lnTo>
                  <a:pt x="677260" y="102244"/>
                </a:lnTo>
                <a:lnTo>
                  <a:pt x="696025" y="102244"/>
                </a:lnTo>
                <a:lnTo>
                  <a:pt x="694276" y="106412"/>
                </a:lnTo>
                <a:lnTo>
                  <a:pt x="688273" y="110529"/>
                </a:lnTo>
                <a:lnTo>
                  <a:pt x="679641" y="110728"/>
                </a:lnTo>
                <a:close/>
              </a:path>
            </a:pathLst>
          </a:custGeom>
          <a:solidFill>
            <a:srgbClr val="D1B8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8703874" y="193533"/>
            <a:ext cx="299874" cy="39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5" y="2511382"/>
            <a:ext cx="80835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2676" y="1680246"/>
            <a:ext cx="6078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3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dashboards/9gCwCwxX8HR3Hpr9485r9QXmMRCfh7RPC2cGCHr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dashboards/9gCwCwxX8HR3Hpr9485r9QXmMRCfh7RPC2cGCHr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EC027-48C0-4AF5-9E4D-67905D746226}"/>
              </a:ext>
            </a:extLst>
          </p:cNvPr>
          <p:cNvSpPr/>
          <p:nvPr/>
        </p:nvSpPr>
        <p:spPr>
          <a:xfrm>
            <a:off x="0" y="3574512"/>
            <a:ext cx="9144000" cy="3145162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40000" dist="23000" dir="5400000" rotWithShape="0">
              <a:srgbClr val="66666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743" y="3727614"/>
            <a:ext cx="5838825" cy="1171575"/>
          </a:xfrm>
        </p:spPr>
        <p:txBody>
          <a:bodyPr wrap="none" lIns="0" tIns="0" rIns="0" bIns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6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July 9, 2020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31FAAE-1962-447D-8953-17594BB98E23}"/>
              </a:ext>
            </a:extLst>
          </p:cNvPr>
          <p:cNvGrpSpPr/>
          <p:nvPr/>
        </p:nvGrpSpPr>
        <p:grpSpPr>
          <a:xfrm>
            <a:off x="502467" y="599299"/>
            <a:ext cx="8171016" cy="4814673"/>
            <a:chOff x="1190625" y="1121835"/>
            <a:chExt cx="6400800" cy="43264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BF9AF3-DEBA-4F8A-BD57-F9D48474F6CB}"/>
                </a:ext>
              </a:extLst>
            </p:cNvPr>
            <p:cNvSpPr/>
            <p:nvPr/>
          </p:nvSpPr>
          <p:spPr>
            <a:xfrm>
              <a:off x="1190625" y="1141984"/>
              <a:ext cx="6400800" cy="287121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59628-7097-40CD-B321-AEEE9B3F4FD5}"/>
                </a:ext>
              </a:extLst>
            </p:cNvPr>
            <p:cNvSpPr/>
            <p:nvPr/>
          </p:nvSpPr>
          <p:spPr>
            <a:xfrm>
              <a:off x="1190625" y="1121835"/>
              <a:ext cx="6400800" cy="4326465"/>
            </a:xfrm>
            <a:prstGeom prst="rect">
              <a:avLst/>
            </a:prstGeom>
            <a:noFill/>
            <a:ln w="25400">
              <a:solidFill>
                <a:srgbClr val="CA9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7407270-2AC9-4A12-A4E1-B78FB409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4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33" y="1106894"/>
            <a:ext cx="4926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25" dirty="0">
                <a:solidFill>
                  <a:srgbClr val="000000"/>
                </a:solidFill>
              </a:rPr>
              <a:t>Website </a:t>
            </a:r>
            <a:r>
              <a:rPr sz="1600" b="1" spc="-10" dirty="0">
                <a:solidFill>
                  <a:srgbClr val="000000"/>
                </a:solidFill>
              </a:rPr>
              <a:t>Redesign </a:t>
            </a:r>
            <a:r>
              <a:rPr sz="1600" b="1" spc="15" dirty="0">
                <a:solidFill>
                  <a:srgbClr val="000000"/>
                </a:solidFill>
              </a:rPr>
              <a:t>Transition from Phase </a:t>
            </a:r>
            <a:r>
              <a:rPr sz="1600" b="1" spc="-190" dirty="0">
                <a:solidFill>
                  <a:srgbClr val="000000"/>
                </a:solidFill>
              </a:rPr>
              <a:t>1 </a:t>
            </a:r>
            <a:r>
              <a:rPr sz="1600" b="1" spc="15" dirty="0">
                <a:solidFill>
                  <a:srgbClr val="000000"/>
                </a:solidFill>
              </a:rPr>
              <a:t>to Phase</a:t>
            </a:r>
            <a:r>
              <a:rPr sz="1600" b="1" spc="-95" dirty="0">
                <a:solidFill>
                  <a:srgbClr val="000000"/>
                </a:solidFill>
              </a:rPr>
              <a:t> </a:t>
            </a:r>
            <a:r>
              <a:rPr sz="1600" b="1" spc="35" dirty="0">
                <a:solidFill>
                  <a:srgbClr val="000000"/>
                </a:solidFill>
              </a:rPr>
              <a:t>2</a:t>
            </a:r>
            <a:endParaRPr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1532676" y="1644097"/>
            <a:ext cx="6083738" cy="307968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defTabSz="914400">
              <a:spcBef>
                <a:spcPts val="835"/>
              </a:spcBef>
            </a:pPr>
            <a:r>
              <a:rPr sz="1400" b="1" spc="10" dirty="0">
                <a:solidFill>
                  <a:prstClr val="black"/>
                </a:solidFill>
                <a:latin typeface="Palatino Linotype"/>
                <a:cs typeface="Palatino Linotype"/>
              </a:rPr>
              <a:t>Phase </a:t>
            </a:r>
            <a:r>
              <a:rPr sz="1400" b="1" spc="-145" dirty="0">
                <a:solidFill>
                  <a:prstClr val="black"/>
                </a:solidFill>
                <a:latin typeface="Palatino Linotype"/>
                <a:cs typeface="Palatino Linotype"/>
              </a:rPr>
              <a:t>1 </a:t>
            </a:r>
            <a:r>
              <a:rPr sz="1400" b="1" spc="-20" dirty="0">
                <a:solidFill>
                  <a:prstClr val="black"/>
                </a:solidFill>
                <a:latin typeface="Palatino Linotype"/>
                <a:cs typeface="Palatino Linotype"/>
              </a:rPr>
              <a:t>of </a:t>
            </a:r>
            <a:r>
              <a:rPr sz="1400" b="1" spc="5" dirty="0">
                <a:solidFill>
                  <a:prstClr val="black"/>
                </a:solidFill>
                <a:latin typeface="Palatino Linotype"/>
                <a:cs typeface="Palatino Linotype"/>
              </a:rPr>
              <a:t>the </a:t>
            </a:r>
            <a:r>
              <a:rPr sz="1400" b="1" spc="-5" dirty="0">
                <a:solidFill>
                  <a:prstClr val="black"/>
                </a:solidFill>
                <a:latin typeface="Palatino Linotype"/>
                <a:cs typeface="Palatino Linotype"/>
              </a:rPr>
              <a:t>Salt </a:t>
            </a:r>
            <a:r>
              <a:rPr sz="1400" b="1" spc="-10" dirty="0">
                <a:solidFill>
                  <a:prstClr val="black"/>
                </a:solidFill>
                <a:latin typeface="Palatino Linotype"/>
                <a:cs typeface="Palatino Linotype"/>
              </a:rPr>
              <a:t>Lake County </a:t>
            </a:r>
            <a:r>
              <a:rPr sz="1400" b="1" spc="-20" dirty="0">
                <a:solidFill>
                  <a:prstClr val="black"/>
                </a:solidFill>
                <a:latin typeface="Palatino Linotype"/>
                <a:cs typeface="Palatino Linotype"/>
              </a:rPr>
              <a:t>Website </a:t>
            </a:r>
            <a:r>
              <a:rPr sz="1400" b="1" spc="-5" dirty="0">
                <a:solidFill>
                  <a:prstClr val="black"/>
                </a:solidFill>
                <a:latin typeface="Palatino Linotype"/>
                <a:cs typeface="Palatino Linotype"/>
              </a:rPr>
              <a:t>Redesign</a:t>
            </a:r>
            <a:r>
              <a:rPr sz="1400" b="1" spc="-10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Palatino Linotype"/>
                <a:cs typeface="Palatino Linotype"/>
              </a:rPr>
              <a:t>Complete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 marL="149225" defTabSz="914400">
              <a:spcBef>
                <a:spcPts val="735"/>
              </a:spcBef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225" defTabSz="914400">
              <a:spcBef>
                <a:spcPts val="735"/>
              </a:spcBef>
            </a:pP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●</a:t>
            </a:r>
          </a:p>
          <a:p>
            <a:pPr defTabSz="914400"/>
            <a:endParaRPr sz="1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35"/>
              </a:spcBef>
            </a:pP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9225" defTabSz="914400"/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●</a:t>
            </a:r>
          </a:p>
          <a:p>
            <a:pPr defTabSz="914400"/>
            <a:endParaRPr sz="1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35"/>
              </a:spcBef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defTabSz="914400"/>
            <a:r>
              <a:rPr sz="1400" b="1" spc="10" dirty="0">
                <a:solidFill>
                  <a:prstClr val="black"/>
                </a:solidFill>
                <a:latin typeface="Palatino Linotype"/>
                <a:cs typeface="Palatino Linotype"/>
              </a:rPr>
              <a:t>Phase</a:t>
            </a:r>
            <a:r>
              <a:rPr sz="1400" b="1" spc="-3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25" dirty="0">
                <a:solidFill>
                  <a:prstClr val="black"/>
                </a:solidFill>
                <a:latin typeface="Palatino Linotype"/>
                <a:cs typeface="Palatino Linotype"/>
              </a:rPr>
              <a:t>2</a:t>
            </a:r>
            <a:r>
              <a:rPr sz="1400" b="1" spc="-3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Palatino Linotype"/>
                <a:cs typeface="Palatino Linotype"/>
              </a:rPr>
              <a:t>Beginning</a:t>
            </a:r>
            <a:r>
              <a:rPr sz="1400" b="1" spc="-2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10" dirty="0">
                <a:solidFill>
                  <a:prstClr val="black"/>
                </a:solidFill>
                <a:latin typeface="Palatino Linotype"/>
                <a:cs typeface="Palatino Linotype"/>
              </a:rPr>
              <a:t>Currently</a:t>
            </a:r>
            <a:r>
              <a:rPr sz="1400" b="1" spc="-5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prstClr val="black"/>
                </a:solidFill>
                <a:latin typeface="Palatino Linotype"/>
                <a:cs typeface="Palatino Linotype"/>
              </a:rPr>
              <a:t>and</a:t>
            </a:r>
            <a:r>
              <a:rPr sz="1400" b="1" spc="-2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5" dirty="0">
                <a:solidFill>
                  <a:prstClr val="black"/>
                </a:solidFill>
                <a:latin typeface="Palatino Linotype"/>
                <a:cs typeface="Palatino Linotype"/>
              </a:rPr>
              <a:t>Consists</a:t>
            </a:r>
            <a:r>
              <a:rPr sz="1400" b="1" spc="-3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Palatino Linotype"/>
                <a:cs typeface="Palatino Linotype"/>
              </a:rPr>
              <a:t>of</a:t>
            </a:r>
            <a:r>
              <a:rPr sz="1400" b="1" spc="-30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25" dirty="0">
                <a:solidFill>
                  <a:prstClr val="black"/>
                </a:solidFill>
                <a:latin typeface="Palatino Linotype"/>
                <a:cs typeface="Palatino Linotype"/>
              </a:rPr>
              <a:t>2</a:t>
            </a:r>
            <a:r>
              <a:rPr sz="1400" b="1" spc="-35" dirty="0">
                <a:solidFill>
                  <a:prstClr val="black"/>
                </a:solidFill>
                <a:latin typeface="Palatino Linotype"/>
                <a:cs typeface="Palatino Linotype"/>
              </a:rPr>
              <a:t> </a:t>
            </a:r>
            <a:r>
              <a:rPr sz="1400" b="1" spc="35" dirty="0">
                <a:solidFill>
                  <a:prstClr val="black"/>
                </a:solidFill>
                <a:latin typeface="Palatino Linotype"/>
                <a:cs typeface="Palatino Linotype"/>
              </a:rPr>
              <a:t>Parts</a:t>
            </a:r>
            <a:endParaRPr lang="en-US" sz="1200" b="1" spc="35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 marL="12700" defTabSz="914400"/>
            <a:endParaRPr sz="12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 marL="149225" defTabSz="914400">
              <a:spcBef>
                <a:spcPts val="735"/>
              </a:spcBef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225" defTabSz="914400">
              <a:spcBef>
                <a:spcPts val="735"/>
              </a:spcBef>
            </a:pP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●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225" defTabSz="914400">
              <a:spcBef>
                <a:spcPts val="735"/>
              </a:spcBef>
            </a:pP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9225" y="5320747"/>
            <a:ext cx="117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945910EC-3A10-4F29-80B1-3FB0D668FEC7}"/>
              </a:ext>
            </a:extLst>
          </p:cNvPr>
          <p:cNvSpPr/>
          <p:nvPr/>
        </p:nvSpPr>
        <p:spPr>
          <a:xfrm>
            <a:off x="8852613" y="4906196"/>
            <a:ext cx="60325" cy="87630"/>
          </a:xfrm>
          <a:custGeom>
            <a:avLst/>
            <a:gdLst/>
            <a:ahLst/>
            <a:cxnLst/>
            <a:rect l="l" t="t" r="r" b="b"/>
            <a:pathLst>
              <a:path w="60325" h="87629">
                <a:moveTo>
                  <a:pt x="6994" y="19645"/>
                </a:moveTo>
                <a:lnTo>
                  <a:pt x="1041" y="12948"/>
                </a:lnTo>
                <a:lnTo>
                  <a:pt x="6873" y="7283"/>
                </a:lnTo>
                <a:lnTo>
                  <a:pt x="13654" y="3237"/>
                </a:lnTo>
                <a:lnTo>
                  <a:pt x="21384" y="809"/>
                </a:lnTo>
                <a:lnTo>
                  <a:pt x="30063" y="0"/>
                </a:lnTo>
                <a:lnTo>
                  <a:pt x="38695" y="0"/>
                </a:lnTo>
                <a:lnTo>
                  <a:pt x="45640" y="2033"/>
                </a:lnTo>
                <a:lnTo>
                  <a:pt x="55131" y="9376"/>
                </a:lnTo>
                <a:lnTo>
                  <a:pt x="20786" y="9376"/>
                </a:lnTo>
                <a:lnTo>
                  <a:pt x="13344" y="12799"/>
                </a:lnTo>
                <a:lnTo>
                  <a:pt x="6994" y="19645"/>
                </a:lnTo>
                <a:close/>
              </a:path>
              <a:path w="60325" h="87629">
                <a:moveTo>
                  <a:pt x="51407" y="37802"/>
                </a:moveTo>
                <a:lnTo>
                  <a:pt x="34627" y="37802"/>
                </a:lnTo>
                <a:lnTo>
                  <a:pt x="39389" y="36562"/>
                </a:lnTo>
                <a:lnTo>
                  <a:pt x="46434" y="31501"/>
                </a:lnTo>
                <a:lnTo>
                  <a:pt x="48220" y="28078"/>
                </a:lnTo>
                <a:lnTo>
                  <a:pt x="48220" y="19446"/>
                </a:lnTo>
                <a:lnTo>
                  <a:pt x="46434" y="15974"/>
                </a:lnTo>
                <a:lnTo>
                  <a:pt x="42862" y="13394"/>
                </a:lnTo>
                <a:lnTo>
                  <a:pt x="39389" y="10715"/>
                </a:lnTo>
                <a:lnTo>
                  <a:pt x="34875" y="9376"/>
                </a:lnTo>
                <a:lnTo>
                  <a:pt x="55131" y="9376"/>
                </a:lnTo>
                <a:lnTo>
                  <a:pt x="56157" y="10169"/>
                </a:lnTo>
                <a:lnTo>
                  <a:pt x="58787" y="15626"/>
                </a:lnTo>
                <a:lnTo>
                  <a:pt x="58787" y="27632"/>
                </a:lnTo>
                <a:lnTo>
                  <a:pt x="57050" y="31998"/>
                </a:lnTo>
                <a:lnTo>
                  <a:pt x="51407" y="37802"/>
                </a:lnTo>
                <a:close/>
              </a:path>
              <a:path w="60325" h="87629">
                <a:moveTo>
                  <a:pt x="19794" y="47327"/>
                </a:moveTo>
                <a:lnTo>
                  <a:pt x="19794" y="37653"/>
                </a:lnTo>
                <a:lnTo>
                  <a:pt x="23514" y="37802"/>
                </a:lnTo>
                <a:lnTo>
                  <a:pt x="51407" y="37802"/>
                </a:lnTo>
                <a:lnTo>
                  <a:pt x="50105" y="39141"/>
                </a:lnTo>
                <a:lnTo>
                  <a:pt x="45739" y="41374"/>
                </a:lnTo>
                <a:lnTo>
                  <a:pt x="40481" y="42267"/>
                </a:lnTo>
                <a:lnTo>
                  <a:pt x="45839" y="42664"/>
                </a:lnTo>
                <a:lnTo>
                  <a:pt x="50403" y="44846"/>
                </a:lnTo>
                <a:lnTo>
                  <a:pt x="52618" y="47178"/>
                </a:lnTo>
                <a:lnTo>
                  <a:pt x="23365" y="47178"/>
                </a:lnTo>
                <a:lnTo>
                  <a:pt x="19794" y="47327"/>
                </a:lnTo>
                <a:close/>
              </a:path>
              <a:path w="60325" h="87629">
                <a:moveTo>
                  <a:pt x="55157" y="77985"/>
                </a:moveTo>
                <a:lnTo>
                  <a:pt x="35917" y="77985"/>
                </a:lnTo>
                <a:lnTo>
                  <a:pt x="40729" y="76596"/>
                </a:lnTo>
                <a:lnTo>
                  <a:pt x="47773" y="70941"/>
                </a:lnTo>
                <a:lnTo>
                  <a:pt x="49559" y="67022"/>
                </a:lnTo>
                <a:lnTo>
                  <a:pt x="49559" y="57100"/>
                </a:lnTo>
                <a:lnTo>
                  <a:pt x="47724" y="53379"/>
                </a:lnTo>
                <a:lnTo>
                  <a:pt x="40382" y="48418"/>
                </a:lnTo>
                <a:lnTo>
                  <a:pt x="35222" y="47178"/>
                </a:lnTo>
                <a:lnTo>
                  <a:pt x="52618" y="47178"/>
                </a:lnTo>
                <a:lnTo>
                  <a:pt x="54173" y="48815"/>
                </a:lnTo>
                <a:lnTo>
                  <a:pt x="58042" y="52685"/>
                </a:lnTo>
                <a:lnTo>
                  <a:pt x="59855" y="57100"/>
                </a:lnTo>
                <a:lnTo>
                  <a:pt x="59977" y="70395"/>
                </a:lnTo>
                <a:lnTo>
                  <a:pt x="57199" y="76348"/>
                </a:lnTo>
                <a:lnTo>
                  <a:pt x="55157" y="77985"/>
                </a:lnTo>
                <a:close/>
              </a:path>
              <a:path w="60325" h="87629">
                <a:moveTo>
                  <a:pt x="38992" y="87362"/>
                </a:moveTo>
                <a:lnTo>
                  <a:pt x="22820" y="87362"/>
                </a:lnTo>
                <a:lnTo>
                  <a:pt x="16619" y="86022"/>
                </a:lnTo>
                <a:lnTo>
                  <a:pt x="11459" y="83343"/>
                </a:lnTo>
                <a:lnTo>
                  <a:pt x="6399" y="80565"/>
                </a:lnTo>
                <a:lnTo>
                  <a:pt x="2579" y="77241"/>
                </a:lnTo>
                <a:lnTo>
                  <a:pt x="0" y="73372"/>
                </a:lnTo>
                <a:lnTo>
                  <a:pt x="6250" y="66823"/>
                </a:lnTo>
                <a:lnTo>
                  <a:pt x="8632" y="70098"/>
                </a:lnTo>
                <a:lnTo>
                  <a:pt x="11856" y="72776"/>
                </a:lnTo>
                <a:lnTo>
                  <a:pt x="15924" y="74860"/>
                </a:lnTo>
                <a:lnTo>
                  <a:pt x="20091" y="76944"/>
                </a:lnTo>
                <a:lnTo>
                  <a:pt x="24705" y="77985"/>
                </a:lnTo>
                <a:lnTo>
                  <a:pt x="55157" y="77985"/>
                </a:lnTo>
                <a:lnTo>
                  <a:pt x="46186" y="85179"/>
                </a:lnTo>
                <a:lnTo>
                  <a:pt x="38992" y="87362"/>
                </a:lnTo>
                <a:close/>
              </a:path>
            </a:pathLst>
          </a:custGeom>
          <a:solidFill>
            <a:srgbClr val="D1B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930F92F-A83B-4630-B8F6-494D56AFC0A4}"/>
              </a:ext>
            </a:extLst>
          </p:cNvPr>
          <p:cNvSpPr/>
          <p:nvPr/>
        </p:nvSpPr>
        <p:spPr>
          <a:xfrm>
            <a:off x="0" y="398099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599" y="0"/>
                </a:lnTo>
              </a:path>
            </a:pathLst>
          </a:custGeom>
          <a:ln w="19049">
            <a:solidFill>
              <a:srgbClr val="D1B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99A394D-D2AB-4892-B08B-085636109C53}"/>
              </a:ext>
            </a:extLst>
          </p:cNvPr>
          <p:cNvSpPr/>
          <p:nvPr/>
        </p:nvSpPr>
        <p:spPr>
          <a:xfrm>
            <a:off x="849449" y="1109000"/>
            <a:ext cx="7445100" cy="375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A01B023-C998-47D3-ADEF-B272B591AEE4}"/>
              </a:ext>
            </a:extLst>
          </p:cNvPr>
          <p:cNvSpPr/>
          <p:nvPr/>
        </p:nvSpPr>
        <p:spPr>
          <a:xfrm>
            <a:off x="906599" y="1147099"/>
            <a:ext cx="7330799" cy="363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535FEFB-1423-4318-86E7-78A1FAA20584}"/>
              </a:ext>
            </a:extLst>
          </p:cNvPr>
          <p:cNvSpPr txBox="1"/>
          <p:nvPr/>
        </p:nvSpPr>
        <p:spPr>
          <a:xfrm>
            <a:off x="530225" y="665296"/>
            <a:ext cx="2922905" cy="31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latin typeface="Palatino Linotype"/>
                <a:cs typeface="Palatino Linotype"/>
              </a:rPr>
              <a:t>Phase </a:t>
            </a:r>
            <a:r>
              <a:rPr sz="1600" b="1" spc="35" dirty="0">
                <a:latin typeface="Palatino Linotype"/>
                <a:cs typeface="Palatino Linotype"/>
              </a:rPr>
              <a:t>2 </a:t>
            </a:r>
            <a:r>
              <a:rPr sz="1600" b="1" spc="5" dirty="0">
                <a:latin typeface="Palatino Linotype"/>
                <a:cs typeface="Palatino Linotype"/>
              </a:rPr>
              <a:t>Immediate </a:t>
            </a:r>
            <a:r>
              <a:rPr sz="1600" b="1" spc="-40" dirty="0">
                <a:latin typeface="Palatino Linotype"/>
                <a:cs typeface="Palatino Linotype"/>
              </a:rPr>
              <a:t>Next</a:t>
            </a:r>
            <a:r>
              <a:rPr sz="1600" b="1" spc="-250" dirty="0">
                <a:latin typeface="Palatino Linotype"/>
                <a:cs typeface="Palatino Linotype"/>
              </a:rPr>
              <a:t> </a:t>
            </a:r>
            <a:r>
              <a:rPr sz="1600" b="1" dirty="0">
                <a:latin typeface="Palatino Linotype"/>
                <a:cs typeface="Palatino Linotype"/>
              </a:rPr>
              <a:t>Steps</a:t>
            </a:r>
            <a:endParaRPr sz="16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137285">
              <a:lnSpc>
                <a:spcPct val="100000"/>
              </a:lnSpc>
            </a:pPr>
            <a:r>
              <a:rPr sz="1200" b="1" spc="5" dirty="0">
                <a:latin typeface="Palatino Linotype"/>
                <a:cs typeface="Palatino Linotype"/>
              </a:rPr>
              <a:t>Information</a:t>
            </a:r>
            <a:r>
              <a:rPr sz="1200" b="1" spc="-95" dirty="0">
                <a:latin typeface="Palatino Linotype"/>
                <a:cs typeface="Palatino Linotype"/>
              </a:rPr>
              <a:t> </a:t>
            </a:r>
            <a:r>
              <a:rPr sz="1200" b="1" spc="10" dirty="0">
                <a:latin typeface="Palatino Linotype"/>
                <a:cs typeface="Palatino Linotype"/>
              </a:rPr>
              <a:t>Architecture</a:t>
            </a:r>
            <a:endParaRPr sz="1200" dirty="0">
              <a:latin typeface="Palatino Linotype"/>
              <a:cs typeface="Palatino Linotype"/>
            </a:endParaRPr>
          </a:p>
          <a:p>
            <a:pPr marR="273685" algn="ctr">
              <a:lnSpc>
                <a:spcPct val="100000"/>
              </a:lnSpc>
              <a:spcBef>
                <a:spcPts val="735"/>
              </a:spcBef>
            </a:pPr>
            <a:r>
              <a:rPr sz="1200" b="1" dirty="0">
                <a:latin typeface="Arial"/>
                <a:cs typeface="Arial"/>
              </a:rPr>
              <a:t>●</a:t>
            </a:r>
            <a:endParaRPr sz="1200" dirty="0">
              <a:latin typeface="Arial"/>
              <a:cs typeface="Arial"/>
            </a:endParaRPr>
          </a:p>
          <a:p>
            <a:pPr marR="273685" algn="ctr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Arial"/>
                <a:cs typeface="Arial"/>
              </a:rPr>
              <a:t>●</a:t>
            </a: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632460"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○</a:t>
            </a:r>
          </a:p>
          <a:p>
            <a:pPr marL="632460" algn="ctr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Arial"/>
                <a:cs typeface="Arial"/>
              </a:rPr>
              <a:t>○</a:t>
            </a:r>
          </a:p>
          <a:p>
            <a:pPr marR="273685" algn="ctr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Arial"/>
                <a:cs typeface="Arial"/>
              </a:rPr>
              <a:t>●</a:t>
            </a: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632460"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○</a:t>
            </a:r>
          </a:p>
        </p:txBody>
      </p:sp>
    </p:spTree>
    <p:extLst>
      <p:ext uri="{BB962C8B-B14F-4D97-AF65-F5344CB8AC3E}">
        <p14:creationId xmlns:p14="http://schemas.microsoft.com/office/powerpoint/2010/main" val="258516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D25CCC0A-9965-4BFC-9749-483468CAE1F8}"/>
              </a:ext>
            </a:extLst>
          </p:cNvPr>
          <p:cNvSpPr/>
          <p:nvPr/>
        </p:nvSpPr>
        <p:spPr>
          <a:xfrm>
            <a:off x="339817" y="1452349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599" y="0"/>
                </a:lnTo>
              </a:path>
            </a:pathLst>
          </a:custGeom>
          <a:ln w="19049">
            <a:solidFill>
              <a:srgbClr val="D1B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2BEF091-CC73-420F-825E-C971E517CC41}"/>
              </a:ext>
            </a:extLst>
          </p:cNvPr>
          <p:cNvSpPr txBox="1"/>
          <p:nvPr/>
        </p:nvSpPr>
        <p:spPr>
          <a:xfrm>
            <a:off x="870042" y="1719546"/>
            <a:ext cx="1069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Palatino Linotype"/>
                <a:cs typeface="Palatino Linotype"/>
              </a:rPr>
              <a:t>Big</a:t>
            </a:r>
            <a:r>
              <a:rPr sz="1600" b="1" spc="-85" dirty="0">
                <a:latin typeface="Palatino Linotype"/>
                <a:cs typeface="Palatino Linotype"/>
              </a:rPr>
              <a:t> </a:t>
            </a:r>
            <a:r>
              <a:rPr sz="1600" b="1" spc="30" dirty="0">
                <a:latin typeface="Palatino Linotype"/>
                <a:cs typeface="Palatino Linotype"/>
              </a:rPr>
              <a:t>Picture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7A2F096-235D-4EA1-8171-EEBAF4DBFDAE}"/>
              </a:ext>
            </a:extLst>
          </p:cNvPr>
          <p:cNvSpPr/>
          <p:nvPr/>
        </p:nvSpPr>
        <p:spPr>
          <a:xfrm>
            <a:off x="3806212" y="2391415"/>
            <a:ext cx="3373371" cy="307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8F44C41-DDDD-4494-9FE0-663862438F1C}"/>
              </a:ext>
            </a:extLst>
          </p:cNvPr>
          <p:cNvSpPr txBox="1"/>
          <p:nvPr/>
        </p:nvSpPr>
        <p:spPr>
          <a:xfrm>
            <a:off x="5278020" y="4126783"/>
            <a:ext cx="511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latin typeface="Palatino Linotype"/>
                <a:cs typeface="Palatino Linotype"/>
              </a:rPr>
              <a:t>V</a:t>
            </a:r>
            <a:r>
              <a:rPr sz="1400" dirty="0">
                <a:latin typeface="Palatino Linotype"/>
                <a:cs typeface="Palatino Linotype"/>
              </a:rPr>
              <a:t>ia</a:t>
            </a:r>
            <a:r>
              <a:rPr sz="1400" spc="-10" dirty="0">
                <a:latin typeface="Palatino Linotype"/>
                <a:cs typeface="Palatino Linotype"/>
              </a:rPr>
              <a:t>b</a:t>
            </a:r>
            <a:r>
              <a:rPr sz="1400" spc="-25" dirty="0">
                <a:latin typeface="Palatino Linotype"/>
                <a:cs typeface="Palatino Linotype"/>
              </a:rPr>
              <a:t>l</a:t>
            </a:r>
            <a:r>
              <a:rPr sz="1400" spc="35" dirty="0">
                <a:latin typeface="Palatino Linotype"/>
                <a:cs typeface="Palatino Linotype"/>
              </a:rPr>
              <a:t>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FEB69572-0B2C-4603-A20F-4A160F854964}"/>
              </a:ext>
            </a:extLst>
          </p:cNvPr>
          <p:cNvSpPr txBox="1"/>
          <p:nvPr/>
        </p:nvSpPr>
        <p:spPr>
          <a:xfrm>
            <a:off x="4328804" y="2950942"/>
            <a:ext cx="7810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Palatino Linotype"/>
                <a:cs typeface="Palatino Linotype"/>
              </a:rPr>
              <a:t>Desirable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A862949D-2664-4EC4-83D8-7D56F9340C86}"/>
              </a:ext>
            </a:extLst>
          </p:cNvPr>
          <p:cNvSpPr txBox="1"/>
          <p:nvPr/>
        </p:nvSpPr>
        <p:spPr>
          <a:xfrm>
            <a:off x="5932177" y="2888989"/>
            <a:ext cx="6705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Palatino Linotype"/>
                <a:cs typeface="Palatino Linotype"/>
              </a:rPr>
              <a:t>Feasible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FCF6A1E-397A-4444-8A3B-829913DEA5DB}"/>
              </a:ext>
            </a:extLst>
          </p:cNvPr>
          <p:cNvSpPr/>
          <p:nvPr/>
        </p:nvSpPr>
        <p:spPr>
          <a:xfrm>
            <a:off x="881129" y="4221400"/>
            <a:ext cx="3264900" cy="130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485C0A99-102E-412F-B72E-240695CFE859}"/>
              </a:ext>
            </a:extLst>
          </p:cNvPr>
          <p:cNvSpPr/>
          <p:nvPr/>
        </p:nvSpPr>
        <p:spPr>
          <a:xfrm>
            <a:off x="938279" y="4259499"/>
            <a:ext cx="3150599" cy="1188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F88C141-20FA-4523-A63A-7F6DD066EAEA}"/>
              </a:ext>
            </a:extLst>
          </p:cNvPr>
          <p:cNvSpPr txBox="1"/>
          <p:nvPr/>
        </p:nvSpPr>
        <p:spPr>
          <a:xfrm>
            <a:off x="1339354" y="4466054"/>
            <a:ext cx="1835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latin typeface="Palatino Linotype"/>
                <a:cs typeface="Palatino Linotype"/>
              </a:rPr>
              <a:t>Human-Centered</a:t>
            </a:r>
            <a:r>
              <a:rPr sz="1200" b="1" spc="-80" dirty="0">
                <a:latin typeface="Palatino Linotype"/>
                <a:cs typeface="Palatino Linotype"/>
              </a:rPr>
              <a:t> </a:t>
            </a:r>
            <a:r>
              <a:rPr sz="1200" b="1" spc="-5" dirty="0">
                <a:latin typeface="Palatino Linotype"/>
                <a:cs typeface="Palatino Linotype"/>
              </a:rPr>
              <a:t>Design: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5A4CF326-A836-470F-A547-8E175D92C027}"/>
              </a:ext>
            </a:extLst>
          </p:cNvPr>
          <p:cNvSpPr txBox="1"/>
          <p:nvPr/>
        </p:nvSpPr>
        <p:spPr>
          <a:xfrm rot="21060000">
            <a:off x="3679192" y="1840623"/>
            <a:ext cx="1659043" cy="1316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90"/>
              </a:lnSpc>
              <a:spcBef>
                <a:spcPts val="10"/>
              </a:spcBef>
            </a:pPr>
            <a:r>
              <a:rPr sz="1000" dirty="0">
                <a:latin typeface="Palatino Linotype"/>
                <a:cs typeface="Palatino Linotype"/>
              </a:rPr>
              <a:t>Phase </a:t>
            </a:r>
            <a:r>
              <a:rPr sz="1500" spc="-195" baseline="2777" dirty="0">
                <a:latin typeface="Palatino Linotype"/>
                <a:cs typeface="Palatino Linotype"/>
              </a:rPr>
              <a:t>1 </a:t>
            </a:r>
            <a:r>
              <a:rPr sz="1500" baseline="2777" dirty="0">
                <a:latin typeface="Palatino Linotype"/>
                <a:cs typeface="Palatino Linotype"/>
              </a:rPr>
              <a:t>Focused </a:t>
            </a:r>
            <a:r>
              <a:rPr sz="1500" spc="7" baseline="5555" dirty="0">
                <a:latin typeface="Palatino Linotype"/>
                <a:cs typeface="Palatino Linotype"/>
              </a:rPr>
              <a:t>on </a:t>
            </a:r>
            <a:r>
              <a:rPr sz="1500" spc="30" baseline="8333" dirty="0">
                <a:latin typeface="Palatino Linotype"/>
                <a:cs typeface="Palatino Linotype"/>
              </a:rPr>
              <a:t>the</a:t>
            </a:r>
            <a:r>
              <a:rPr sz="1500" spc="-254" baseline="8333" dirty="0">
                <a:latin typeface="Palatino Linotype"/>
                <a:cs typeface="Palatino Linotype"/>
              </a:rPr>
              <a:t> </a:t>
            </a:r>
            <a:r>
              <a:rPr sz="1500" spc="-7" baseline="8333" dirty="0">
                <a:latin typeface="Palatino Linotype"/>
                <a:cs typeface="Palatino Linotype"/>
              </a:rPr>
              <a:t>Users</a:t>
            </a:r>
            <a:endParaRPr sz="1500" baseline="8333">
              <a:latin typeface="Palatino Linotype"/>
              <a:cs typeface="Palatino Linotype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306FB063-C355-4F03-844E-FC058B8FEE19}"/>
              </a:ext>
            </a:extLst>
          </p:cNvPr>
          <p:cNvSpPr/>
          <p:nvPr/>
        </p:nvSpPr>
        <p:spPr>
          <a:xfrm>
            <a:off x="4976658" y="1908674"/>
            <a:ext cx="266700" cy="643890"/>
          </a:xfrm>
          <a:custGeom>
            <a:avLst/>
            <a:gdLst/>
            <a:ahLst/>
            <a:cxnLst/>
            <a:rect l="l" t="t" r="r" b="b"/>
            <a:pathLst>
              <a:path w="266700" h="643890">
                <a:moveTo>
                  <a:pt x="229337" y="0"/>
                </a:moveTo>
                <a:lnTo>
                  <a:pt x="245848" y="39879"/>
                </a:lnTo>
                <a:lnTo>
                  <a:pt x="257351" y="82670"/>
                </a:lnTo>
                <a:lnTo>
                  <a:pt x="264041" y="127759"/>
                </a:lnTo>
                <a:lnTo>
                  <a:pt x="266107" y="174531"/>
                </a:lnTo>
                <a:lnTo>
                  <a:pt x="263741" y="222374"/>
                </a:lnTo>
                <a:lnTo>
                  <a:pt x="257135" y="270675"/>
                </a:lnTo>
                <a:lnTo>
                  <a:pt x="246481" y="318818"/>
                </a:lnTo>
                <a:lnTo>
                  <a:pt x="231970" y="366192"/>
                </a:lnTo>
                <a:lnTo>
                  <a:pt x="213792" y="412182"/>
                </a:lnTo>
                <a:lnTo>
                  <a:pt x="192141" y="456175"/>
                </a:lnTo>
                <a:lnTo>
                  <a:pt x="167207" y="497556"/>
                </a:lnTo>
                <a:lnTo>
                  <a:pt x="139182" y="535714"/>
                </a:lnTo>
                <a:lnTo>
                  <a:pt x="108257" y="570033"/>
                </a:lnTo>
                <a:lnTo>
                  <a:pt x="74624" y="599902"/>
                </a:lnTo>
                <a:lnTo>
                  <a:pt x="38474" y="624704"/>
                </a:lnTo>
                <a:lnTo>
                  <a:pt x="0" y="64382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94C9AFE0-8D49-4B0D-A7B2-91868CE22823}"/>
              </a:ext>
            </a:extLst>
          </p:cNvPr>
          <p:cNvSpPr txBox="1"/>
          <p:nvPr/>
        </p:nvSpPr>
        <p:spPr>
          <a:xfrm rot="21480000">
            <a:off x="6358925" y="5151988"/>
            <a:ext cx="2217884" cy="13420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ts val="969"/>
              </a:lnSpc>
              <a:spcBef>
                <a:spcPts val="30"/>
              </a:spcBef>
            </a:pPr>
            <a:r>
              <a:rPr sz="1000" dirty="0">
                <a:latin typeface="Palatino Linotype"/>
                <a:cs typeface="Palatino Linotype"/>
              </a:rPr>
              <a:t>Phase </a:t>
            </a:r>
            <a:r>
              <a:rPr sz="1500" spc="-37" baseline="2777" dirty="0">
                <a:latin typeface="Palatino Linotype"/>
                <a:cs typeface="Palatino Linotype"/>
              </a:rPr>
              <a:t>2 </a:t>
            </a:r>
            <a:r>
              <a:rPr sz="1500" spc="-60" baseline="2777" dirty="0">
                <a:latin typeface="Palatino Linotype"/>
                <a:cs typeface="Palatino Linotype"/>
              </a:rPr>
              <a:t>Will </a:t>
            </a:r>
            <a:r>
              <a:rPr sz="1500" spc="22" baseline="2777" dirty="0">
                <a:latin typeface="Palatino Linotype"/>
                <a:cs typeface="Palatino Linotype"/>
              </a:rPr>
              <a:t>Incorporate </a:t>
            </a:r>
            <a:r>
              <a:rPr sz="1500" spc="30" baseline="8333" dirty="0">
                <a:latin typeface="Palatino Linotype"/>
                <a:cs typeface="Palatino Linotype"/>
              </a:rPr>
              <a:t>the</a:t>
            </a:r>
            <a:r>
              <a:rPr sz="1500" spc="-209" baseline="8333" dirty="0">
                <a:latin typeface="Palatino Linotype"/>
                <a:cs typeface="Palatino Linotype"/>
              </a:rPr>
              <a:t> </a:t>
            </a:r>
            <a:r>
              <a:rPr sz="1500" baseline="8333" dirty="0">
                <a:latin typeface="Palatino Linotype"/>
                <a:cs typeface="Palatino Linotype"/>
              </a:rPr>
              <a:t>F</a:t>
            </a:r>
            <a:r>
              <a:rPr sz="1500" baseline="11111" dirty="0">
                <a:latin typeface="Palatino Linotype"/>
                <a:cs typeface="Palatino Linotype"/>
              </a:rPr>
              <a:t>easibility</a:t>
            </a:r>
            <a:endParaRPr sz="1500" baseline="11111">
              <a:latin typeface="Palatino Linotype"/>
              <a:cs typeface="Palatino Linotype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54200B67-70CF-46CC-832F-736CDD4A4C05}"/>
              </a:ext>
            </a:extLst>
          </p:cNvPr>
          <p:cNvSpPr txBox="1"/>
          <p:nvPr/>
        </p:nvSpPr>
        <p:spPr>
          <a:xfrm rot="21480000">
            <a:off x="6366065" y="5315338"/>
            <a:ext cx="1810400" cy="1316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90"/>
              </a:lnSpc>
              <a:spcBef>
                <a:spcPts val="10"/>
              </a:spcBef>
            </a:pPr>
            <a:r>
              <a:rPr sz="1000" spc="-10" dirty="0">
                <a:latin typeface="Palatino Linotype"/>
                <a:cs typeface="Palatino Linotype"/>
              </a:rPr>
              <a:t>and </a:t>
            </a:r>
            <a:r>
              <a:rPr sz="1500" spc="-30" baseline="2777" dirty="0">
                <a:latin typeface="Palatino Linotype"/>
                <a:cs typeface="Palatino Linotype"/>
              </a:rPr>
              <a:t>Viability </a:t>
            </a:r>
            <a:r>
              <a:rPr sz="1500" spc="7" baseline="5555" dirty="0">
                <a:latin typeface="Palatino Linotype"/>
                <a:cs typeface="Palatino Linotype"/>
              </a:rPr>
              <a:t>Considerations</a:t>
            </a:r>
            <a:r>
              <a:rPr sz="1500" spc="-135" baseline="5555" dirty="0">
                <a:latin typeface="Palatino Linotype"/>
                <a:cs typeface="Palatino Linotype"/>
              </a:rPr>
              <a:t> </a:t>
            </a:r>
            <a:r>
              <a:rPr sz="1500" spc="7" baseline="8333" dirty="0">
                <a:latin typeface="Palatino Linotype"/>
                <a:cs typeface="Palatino Linotype"/>
              </a:rPr>
              <a:t>f</a:t>
            </a:r>
            <a:r>
              <a:rPr sz="1500" spc="7" baseline="11111" dirty="0">
                <a:latin typeface="Palatino Linotype"/>
                <a:cs typeface="Palatino Linotype"/>
              </a:rPr>
              <a:t>or</a:t>
            </a:r>
            <a:endParaRPr sz="1500" baseline="11111">
              <a:latin typeface="Palatino Linotype"/>
              <a:cs typeface="Palatino Linotype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60A73A11-002A-4226-B4A1-3A30D69237B0}"/>
              </a:ext>
            </a:extLst>
          </p:cNvPr>
          <p:cNvSpPr txBox="1"/>
          <p:nvPr/>
        </p:nvSpPr>
        <p:spPr>
          <a:xfrm rot="21480000">
            <a:off x="6373274" y="5471838"/>
            <a:ext cx="1659676" cy="130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dirty="0">
                <a:latin typeface="Palatino Linotype"/>
                <a:cs typeface="Palatino Linotype"/>
              </a:rPr>
              <a:t>Sustainab</a:t>
            </a:r>
            <a:r>
              <a:rPr sz="1500" baseline="2777" dirty="0">
                <a:latin typeface="Palatino Linotype"/>
                <a:cs typeface="Palatino Linotype"/>
              </a:rPr>
              <a:t>le </a:t>
            </a:r>
            <a:r>
              <a:rPr sz="1500" spc="-15" baseline="2777" dirty="0">
                <a:latin typeface="Palatino Linotype"/>
                <a:cs typeface="Palatino Linotype"/>
              </a:rPr>
              <a:t>W</a:t>
            </a:r>
            <a:r>
              <a:rPr sz="1500" spc="-15" baseline="5555" dirty="0">
                <a:latin typeface="Palatino Linotype"/>
                <a:cs typeface="Palatino Linotype"/>
              </a:rPr>
              <a:t>ebsite</a:t>
            </a:r>
            <a:r>
              <a:rPr sz="1500" spc="-195" baseline="5555" dirty="0">
                <a:latin typeface="Palatino Linotype"/>
                <a:cs typeface="Palatino Linotype"/>
              </a:rPr>
              <a:t> </a:t>
            </a:r>
            <a:r>
              <a:rPr sz="1500" spc="-22" baseline="5555" dirty="0">
                <a:latin typeface="Palatino Linotype"/>
                <a:cs typeface="Palatino Linotype"/>
              </a:rPr>
              <a:t>U</a:t>
            </a:r>
            <a:r>
              <a:rPr sz="1500" spc="-22" baseline="8333" dirty="0">
                <a:latin typeface="Palatino Linotype"/>
                <a:cs typeface="Palatino Linotype"/>
              </a:rPr>
              <a:t>sability</a:t>
            </a:r>
            <a:endParaRPr sz="1500" baseline="8333">
              <a:latin typeface="Palatino Linotype"/>
              <a:cs typeface="Palatino Linotype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855D3026-59BA-4777-BB12-D564EF5C3414}"/>
              </a:ext>
            </a:extLst>
          </p:cNvPr>
          <p:cNvSpPr/>
          <p:nvPr/>
        </p:nvSpPr>
        <p:spPr>
          <a:xfrm>
            <a:off x="6273831" y="4739175"/>
            <a:ext cx="527685" cy="339725"/>
          </a:xfrm>
          <a:custGeom>
            <a:avLst/>
            <a:gdLst/>
            <a:ahLst/>
            <a:cxnLst/>
            <a:rect l="l" t="t" r="r" b="b"/>
            <a:pathLst>
              <a:path w="527685" h="339725">
                <a:moveTo>
                  <a:pt x="527678" y="339221"/>
                </a:moveTo>
                <a:lnTo>
                  <a:pt x="493144" y="304435"/>
                </a:lnTo>
                <a:lnTo>
                  <a:pt x="457756" y="268745"/>
                </a:lnTo>
                <a:lnTo>
                  <a:pt x="421472" y="232794"/>
                </a:lnTo>
                <a:lnTo>
                  <a:pt x="384249" y="197222"/>
                </a:lnTo>
                <a:lnTo>
                  <a:pt x="346045" y="162672"/>
                </a:lnTo>
                <a:lnTo>
                  <a:pt x="306817" y="129784"/>
                </a:lnTo>
                <a:lnTo>
                  <a:pt x="266523" y="99200"/>
                </a:lnTo>
                <a:lnTo>
                  <a:pt x="225121" y="71561"/>
                </a:lnTo>
                <a:lnTo>
                  <a:pt x="182568" y="47509"/>
                </a:lnTo>
                <a:lnTo>
                  <a:pt x="138821" y="27686"/>
                </a:lnTo>
                <a:lnTo>
                  <a:pt x="93840" y="12732"/>
                </a:lnTo>
                <a:lnTo>
                  <a:pt x="47580" y="3290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043B21F0-D79A-4FA7-808A-D2188281DE54}"/>
              </a:ext>
            </a:extLst>
          </p:cNvPr>
          <p:cNvSpPr/>
          <p:nvPr/>
        </p:nvSpPr>
        <p:spPr>
          <a:xfrm>
            <a:off x="6803457" y="3928783"/>
            <a:ext cx="36195" cy="1140460"/>
          </a:xfrm>
          <a:custGeom>
            <a:avLst/>
            <a:gdLst/>
            <a:ahLst/>
            <a:cxnLst/>
            <a:rect l="l" t="t" r="r" b="b"/>
            <a:pathLst>
              <a:path w="36195" h="1140460">
                <a:moveTo>
                  <a:pt x="35764" y="1140149"/>
                </a:moveTo>
                <a:lnTo>
                  <a:pt x="26802" y="1091459"/>
                </a:lnTo>
                <a:lnTo>
                  <a:pt x="19326" y="1042613"/>
                </a:lnTo>
                <a:lnTo>
                  <a:pt x="13235" y="993621"/>
                </a:lnTo>
                <a:lnTo>
                  <a:pt x="8426" y="944495"/>
                </a:lnTo>
                <a:lnTo>
                  <a:pt x="4799" y="895244"/>
                </a:lnTo>
                <a:lnTo>
                  <a:pt x="2254" y="845881"/>
                </a:lnTo>
                <a:lnTo>
                  <a:pt x="687" y="796415"/>
                </a:lnTo>
                <a:lnTo>
                  <a:pt x="0" y="746859"/>
                </a:lnTo>
                <a:lnTo>
                  <a:pt x="89" y="697222"/>
                </a:lnTo>
                <a:lnTo>
                  <a:pt x="855" y="647516"/>
                </a:lnTo>
                <a:lnTo>
                  <a:pt x="2196" y="597751"/>
                </a:lnTo>
                <a:lnTo>
                  <a:pt x="4011" y="547940"/>
                </a:lnTo>
                <a:lnTo>
                  <a:pt x="6198" y="498091"/>
                </a:lnTo>
                <a:lnTo>
                  <a:pt x="8657" y="448217"/>
                </a:lnTo>
                <a:lnTo>
                  <a:pt x="11287" y="398328"/>
                </a:lnTo>
                <a:lnTo>
                  <a:pt x="13987" y="348436"/>
                </a:lnTo>
                <a:lnTo>
                  <a:pt x="16654" y="298551"/>
                </a:lnTo>
                <a:lnTo>
                  <a:pt x="19189" y="248683"/>
                </a:lnTo>
                <a:lnTo>
                  <a:pt x="21489" y="198845"/>
                </a:lnTo>
                <a:lnTo>
                  <a:pt x="23454" y="149047"/>
                </a:lnTo>
                <a:lnTo>
                  <a:pt x="24983" y="99299"/>
                </a:lnTo>
                <a:lnTo>
                  <a:pt x="25975" y="49613"/>
                </a:lnTo>
                <a:lnTo>
                  <a:pt x="26328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29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County-Wide Technology FTE Map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Kathleen Johnston &amp; Zach Posner</a:t>
            </a:r>
            <a:endParaRPr lang="en-US" sz="4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850D6-BEBF-4122-BFA5-027E04D9E09A}"/>
              </a:ext>
            </a:extLst>
          </p:cNvPr>
          <p:cNvSpPr/>
          <p:nvPr/>
        </p:nvSpPr>
        <p:spPr>
          <a:xfrm>
            <a:off x="647699" y="1676797"/>
            <a:ext cx="75723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Summary: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Total IT positions in the County – 191 (This includes merit and time limited)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Total positions in County IT –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Total IT positions in county agencies – 91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Job titles that IT recommends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be in the TAB report: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Accounting Applications Manager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Business Systems Analyst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Fleet Systems Coordinator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GIS Specialist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GIS/Cadastral Supervisor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GIS/Cadastral Tech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 (These 6 jobs equate to 18 employees)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Frequency of receiving this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Policy around changes to technology positions? (requires a vote if yes)</a:t>
            </a:r>
          </a:p>
          <a:p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9B021-D881-49D6-865C-ADE993E9D01F}"/>
              </a:ext>
            </a:extLst>
          </p:cNvPr>
          <p:cNvSpPr txBox="1"/>
          <p:nvPr/>
        </p:nvSpPr>
        <p:spPr>
          <a:xfrm>
            <a:off x="5764697" y="6278252"/>
            <a:ext cx="302149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Motion and Roll Call Vote</a:t>
            </a:r>
          </a:p>
        </p:txBody>
      </p:sp>
    </p:spTree>
    <p:extLst>
      <p:ext uri="{BB962C8B-B14F-4D97-AF65-F5344CB8AC3E}">
        <p14:creationId xmlns:p14="http://schemas.microsoft.com/office/powerpoint/2010/main" val="240088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en-US" dirty="0">
                <a:latin typeface="Calibri Light" panose="020F0302020204030204" pitchFamily="34" charset="0"/>
              </a:rPr>
              <a:t>Case Management (Journal Technologies) (JTI)  - Zach Posner</a:t>
            </a:r>
            <a:br>
              <a:rPr lang="en-US" sz="4800" dirty="0">
                <a:latin typeface="Calibri Light" panose="020F0302020204030204" pitchFamily="34" charset="0"/>
              </a:rPr>
            </a:br>
            <a:r>
              <a:rPr lang="en-US" sz="2000" b="0" i="1" dirty="0"/>
              <a:t> </a:t>
            </a:r>
            <a:br>
              <a:rPr lang="en-US" sz="3100" b="0" i="1" dirty="0"/>
            </a:br>
            <a:r>
              <a:rPr lang="en-US" sz="3100" b="0" i="1" dirty="0"/>
              <a:t>- All impacted divisions are currently intending to use internal funding for maintenance for 2021 (no anticipated budget request this year).</a:t>
            </a:r>
            <a:br>
              <a:rPr lang="en-US" sz="3100" b="0" i="1" dirty="0"/>
            </a:br>
            <a:br>
              <a:rPr lang="en-US" sz="3100" b="0" i="1" dirty="0"/>
            </a:br>
            <a:r>
              <a:rPr lang="en-US" sz="3100" b="0" i="1" dirty="0"/>
              <a:t>- One agency employee will be moved temporarily to IT for Case Management support.</a:t>
            </a:r>
            <a:br>
              <a:rPr lang="en-US" sz="3100" b="0" i="1" dirty="0"/>
            </a:br>
            <a:r>
              <a:rPr lang="en-US" sz="3100" b="0" i="1" dirty="0"/>
              <a:t> </a:t>
            </a:r>
            <a:br>
              <a:rPr lang="en-US" b="0" i="1" dirty="0"/>
            </a:br>
            <a:br>
              <a:rPr lang="en-US" sz="2800" b="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br>
              <a:rPr lang="en-US" dirty="0"/>
            </a:b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5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E27D5D-8768-44FE-80A4-F695F4507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08673"/>
              </p:ext>
            </p:extLst>
          </p:nvPr>
        </p:nvGraphicFramePr>
        <p:xfrm>
          <a:off x="457199" y="1647825"/>
          <a:ext cx="8543925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55D8F4D-8AD6-4523-9370-D32433579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– COVID-19 Lessons Learned</a:t>
            </a:r>
            <a:br>
              <a:rPr lang="en-US" dirty="0"/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Zach Posner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15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3107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Budget Update</a:t>
            </a:r>
            <a:br>
              <a:rPr lang="en-US" dirty="0"/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Cherie Root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37503-EEA4-4563-A196-7753A27D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Business Cases are underway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a 2021 budget technology request that has not been submitted, please check with your BTP ASAP to request an exception, if needed.</a:t>
            </a:r>
          </a:p>
        </p:txBody>
      </p:sp>
    </p:spTree>
    <p:extLst>
      <p:ext uri="{BB962C8B-B14F-4D97-AF65-F5344CB8AC3E}">
        <p14:creationId xmlns:p14="http://schemas.microsoft.com/office/powerpoint/2010/main" val="110554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1" y="540282"/>
            <a:ext cx="8723959" cy="865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Working Groups – Milestone Chart – </a:t>
            </a:r>
            <a:br>
              <a:rPr lang="en-US" sz="2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Zach Posner</a:t>
            </a:r>
            <a:br>
              <a:rPr lang="en-US" dirty="0">
                <a:latin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B0D3-7981-40D2-8A6E-3D0B555D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66" y="2745615"/>
            <a:ext cx="8498114" cy="4112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25494-FF96-4531-A589-3D10E488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58" y="1611318"/>
            <a:ext cx="5859930" cy="470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89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537D-2901-4377-935F-1174ACB0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32" y="1858147"/>
            <a:ext cx="8229600" cy="4291923"/>
          </a:xfrm>
        </p:spPr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8710E-2C45-4651-B57D-AF6A66200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IT Working Group Updates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2002B-26CE-4E05-AC92-F25D4EC83FB7}"/>
              </a:ext>
            </a:extLst>
          </p:cNvPr>
          <p:cNvSpPr/>
          <p:nvPr/>
        </p:nvSpPr>
        <p:spPr>
          <a:xfrm>
            <a:off x="292367" y="2429092"/>
            <a:ext cx="85592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82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90" y="885374"/>
            <a:ext cx="2743200" cy="15812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Windows 7 Replacement Update </a:t>
            </a:r>
            <a:r>
              <a:rPr lang="en-US" sz="2600" dirty="0">
                <a:solidFill>
                  <a:srgbClr val="FFFFFF"/>
                </a:solidFill>
              </a:rPr>
              <a:t>– Brandon </a:t>
            </a:r>
            <a:r>
              <a:rPr lang="en-US" sz="2600">
                <a:solidFill>
                  <a:srgbClr val="FFFFFF"/>
                </a:solidFill>
              </a:rPr>
              <a:t>Allgier 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4809F4C-FD19-45D8-973C-74126CA1B3A5}"/>
              </a:ext>
            </a:extLst>
          </p:cNvPr>
          <p:cNvSpPr txBox="1">
            <a:spLocks/>
          </p:cNvSpPr>
          <p:nvPr/>
        </p:nvSpPr>
        <p:spPr>
          <a:xfrm>
            <a:off x="491790" y="3823016"/>
            <a:ext cx="2743200" cy="15812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*Counts are likely affected by COVID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869E-735C-4EA0-A0F5-90EE72900AEB}"/>
              </a:ext>
            </a:extLst>
          </p:cNvPr>
          <p:cNvSpPr txBox="1"/>
          <p:nvPr/>
        </p:nvSpPr>
        <p:spPr>
          <a:xfrm>
            <a:off x="4729794" y="353075"/>
            <a:ext cx="3935693" cy="36933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Remaining Windows 7 Machines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D02742-06F8-4BD1-A845-C36196707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71587"/>
              </p:ext>
            </p:extLst>
          </p:nvPr>
        </p:nvGraphicFramePr>
        <p:xfrm>
          <a:off x="4716517" y="885373"/>
          <a:ext cx="3935693" cy="5615358"/>
        </p:xfrm>
        <a:graphic>
          <a:graphicData uri="http://schemas.openxmlformats.org/drawingml/2006/table">
            <a:tbl>
              <a:tblPr/>
              <a:tblGrid>
                <a:gridCol w="2936152">
                  <a:extLst>
                    <a:ext uri="{9D8B030D-6E8A-4147-A177-3AD203B41FA5}">
                      <a16:colId xmlns:a16="http://schemas.microsoft.com/office/drawing/2014/main" val="953249538"/>
                    </a:ext>
                  </a:extLst>
                </a:gridCol>
                <a:gridCol w="999541">
                  <a:extLst>
                    <a:ext uri="{9D8B030D-6E8A-4147-A177-3AD203B41FA5}">
                      <a16:colId xmlns:a16="http://schemas.microsoft.com/office/drawing/2014/main" val="2330234969"/>
                    </a:ext>
                  </a:extLst>
                </a:gridCol>
              </a:tblGrid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742557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&amp; Adult Services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25614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 Services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88371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- Tax Administration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105668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Mayor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6754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Attorney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629750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Attorney - Tax Admin.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730643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&amp; Flood Control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23615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Management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74946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Services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990217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Management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56558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Department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594758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Services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03162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 Administration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3726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Mayor's Finance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94892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&amp; Recreation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55389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79110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 Operations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48621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438748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85944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Sheriff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146920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143015"/>
                  </a:ext>
                </a:extLst>
              </a:tr>
              <a:tr h="24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Unified Police Department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22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34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710E-2C45-4651-B57D-AF6A66200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Remote Meeting Instructions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Phil Martinez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4BC80-8829-4F8C-BD37-0C5895340B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7599" y="642765"/>
            <a:ext cx="8052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F47CE-EF65-4139-A2B0-ADF11F8DAED7}"/>
              </a:ext>
            </a:extLst>
          </p:cNvPr>
          <p:cNvSpPr txBox="1"/>
          <p:nvPr/>
        </p:nvSpPr>
        <p:spPr>
          <a:xfrm>
            <a:off x="106018" y="2199861"/>
            <a:ext cx="8666921" cy="341632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This meeting is being recorded.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If you want to make a comment, please raise your hand or put your comment in the chat.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Any comment in the chat will be addressed for the recording.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If you are joining via phone, you will be muted initially.  During Public Comments, your phone will be unmuted and you will be able to make a comment if desired.   You may also need to press “*6” to unmute your line.</a:t>
            </a:r>
          </a:p>
        </p:txBody>
      </p:sp>
    </p:spTree>
    <p:extLst>
      <p:ext uri="{BB962C8B-B14F-4D97-AF65-F5344CB8AC3E}">
        <p14:creationId xmlns:p14="http://schemas.microsoft.com/office/powerpoint/2010/main" val="113233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14" y="585105"/>
            <a:ext cx="8229600" cy="865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GWG Update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Business Case Review Process – Trevor Hebditch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 </a:t>
            </a:r>
            <a:br>
              <a:rPr lang="en-US" dirty="0">
                <a:latin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88272-4782-4A05-8035-E709AFEF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15" y="6358085"/>
            <a:ext cx="31275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14" y="585105"/>
            <a:ext cx="8229600" cy="865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GWG Update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- IT Policy/Standards – Mark Evans</a:t>
            </a:r>
            <a:b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 </a:t>
            </a:r>
            <a:br>
              <a:rPr lang="en-US" dirty="0">
                <a:latin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88272-4782-4A05-8035-E709AFEF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15" y="6358085"/>
            <a:ext cx="3127519" cy="49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35DB6-CE4D-45C2-8B61-95F4F24E49D7}"/>
              </a:ext>
            </a:extLst>
          </p:cNvPr>
          <p:cNvSpPr txBox="1"/>
          <p:nvPr/>
        </p:nvSpPr>
        <p:spPr>
          <a:xfrm>
            <a:off x="400050" y="2495550"/>
            <a:ext cx="839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1400-7 – Payment Card Industry Data Security Standard Policy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1400-2 – Repeal</a:t>
            </a:r>
          </a:p>
        </p:txBody>
      </p:sp>
    </p:spTree>
    <p:extLst>
      <p:ext uri="{BB962C8B-B14F-4D97-AF65-F5344CB8AC3E}">
        <p14:creationId xmlns:p14="http://schemas.microsoft.com/office/powerpoint/2010/main" val="62108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Data Working Group Update</a:t>
            </a:r>
            <a:br>
              <a:rPr lang="en-US" dirty="0"/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Javaid Lal &amp; Mark Evans</a:t>
            </a:r>
            <a:endParaRPr lang="en-US" sz="4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67029-5EEA-4C2B-ABA4-1863624C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0244"/>
            <a:ext cx="8229600" cy="406055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39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89DB2D-D0DC-4196-BFDC-6A190311CD30}"/>
              </a:ext>
            </a:extLst>
          </p:cNvPr>
          <p:cNvSpPr txBox="1">
            <a:spLocks/>
          </p:cNvSpPr>
          <p:nvPr/>
        </p:nvSpPr>
        <p:spPr>
          <a:xfrm>
            <a:off x="628650" y="875770"/>
            <a:ext cx="7886700" cy="4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70000"/>
              </a:lnSpc>
              <a:spcAft>
                <a:spcPts val="600"/>
              </a:spcAft>
            </a:pPr>
            <a:r>
              <a:rPr lang="en-US" sz="2500" dirty="0"/>
              <a:t>Data Coordinators Roles &amp; Responsibilities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0AFD7F-3B22-45CA-BB0F-98F8546282CE}"/>
              </a:ext>
            </a:extLst>
          </p:cNvPr>
          <p:cNvGraphicFramePr>
            <a:graphicFrameLocks noGrp="1"/>
          </p:cNvGraphicFramePr>
          <p:nvPr/>
        </p:nvGraphicFramePr>
        <p:xfrm>
          <a:off x="405246" y="1350818"/>
          <a:ext cx="8333508" cy="51421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85893">
                  <a:extLst>
                    <a:ext uri="{9D8B030D-6E8A-4147-A177-3AD203B41FA5}">
                      <a16:colId xmlns:a16="http://schemas.microsoft.com/office/drawing/2014/main" val="1163211655"/>
                    </a:ext>
                  </a:extLst>
                </a:gridCol>
                <a:gridCol w="1724997">
                  <a:extLst>
                    <a:ext uri="{9D8B030D-6E8A-4147-A177-3AD203B41FA5}">
                      <a16:colId xmlns:a16="http://schemas.microsoft.com/office/drawing/2014/main" val="272234942"/>
                    </a:ext>
                  </a:extLst>
                </a:gridCol>
                <a:gridCol w="1101437">
                  <a:extLst>
                    <a:ext uri="{9D8B030D-6E8A-4147-A177-3AD203B41FA5}">
                      <a16:colId xmlns:a16="http://schemas.microsoft.com/office/drawing/2014/main" val="922860980"/>
                    </a:ext>
                  </a:extLst>
                </a:gridCol>
                <a:gridCol w="3221181">
                  <a:extLst>
                    <a:ext uri="{9D8B030D-6E8A-4147-A177-3AD203B41FA5}">
                      <a16:colId xmlns:a16="http://schemas.microsoft.com/office/drawing/2014/main" val="2143235407"/>
                    </a:ext>
                  </a:extLst>
                </a:gridCol>
              </a:tblGrid>
              <a:tr h="33531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ROLE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NEED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TIME-COMMITMENT*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TIME-FRAME*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/>
                </a:tc>
                <a:extLst>
                  <a:ext uri="{0D108BD9-81ED-4DB2-BD59-A6C34878D82A}">
                    <a16:rowId xmlns:a16="http://schemas.microsoft.com/office/drawing/2014/main" val="914976873"/>
                  </a:ext>
                </a:extLst>
              </a:tr>
              <a:tr h="63348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Act as single Point of Contact for Data Gov Working Group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Basic Understanding of agencies operations including IT, Programs, Fiscal &amp; Personnel.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As needed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Attend occasional meetings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1485396620"/>
                  </a:ext>
                </a:extLst>
              </a:tr>
              <a:tr h="500039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Serve as a liaison with Data Gov Working Group on issues related to data gov.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Familiarity with agency’s IT systems and databases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On going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Attend occasional meetings and participate in discussion regarding data gov issues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980303816"/>
                  </a:ext>
                </a:extLst>
              </a:tr>
              <a:tr h="63348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Attend trainings &amp; workshops on data management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Basic understanding of agency IT operations.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4-6 hours (July – August)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Participate in trainings &amp; workshops to understand their roles and resources required for systems/data inventory.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1509150842"/>
                  </a:ext>
                </a:extLst>
              </a:tr>
              <a:tr h="63348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Assist with System(s) inventory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Familiarity with agency’s systems and databases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Moderate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Up to 8 hours (Oct – Dec)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Provide list of systems information maintained by their agency. May need to talk to system administrators and users.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1294112448"/>
                  </a:ext>
                </a:extLst>
              </a:tr>
              <a:tr h="63348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Assist with database(s) inventory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Close working relations with the agency systems and database administrators.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High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Up to 40 hours (Jan 2021 – Jun 2021) 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Work closely with their agency systems/database administrators to provide details about the database, its content, identify classification and priorities.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2689423648"/>
                  </a:ext>
                </a:extLst>
              </a:tr>
              <a:tr h="500039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Assist with implementing privacy, data licensing, metadata and other standards and practices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Be a data champion!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Ongoing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4290240539"/>
                  </a:ext>
                </a:extLst>
              </a:tr>
              <a:tr h="664765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Provide feedback regarding data management initiatives to Data Gov Working Group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Share best practices and ideas!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Ongoing</a:t>
                      </a:r>
                      <a:endParaRPr lang="en-US" sz="1800" u="none" strike="noStrike">
                        <a:effectLst/>
                      </a:endParaRP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1498286774"/>
                  </a:ext>
                </a:extLst>
              </a:tr>
              <a:tr h="20417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*Annual – may vary based on agency size, systems and databases.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56" marR="43856" marT="6091" marB="0" anchor="ctr"/>
                </a:tc>
                <a:extLst>
                  <a:ext uri="{0D108BD9-81ED-4DB2-BD59-A6C34878D82A}">
                    <a16:rowId xmlns:a16="http://schemas.microsoft.com/office/drawing/2014/main" val="378763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238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89DB2D-D0DC-4196-BFDC-6A190311CD30}"/>
              </a:ext>
            </a:extLst>
          </p:cNvPr>
          <p:cNvSpPr txBox="1">
            <a:spLocks/>
          </p:cNvSpPr>
          <p:nvPr/>
        </p:nvSpPr>
        <p:spPr>
          <a:xfrm>
            <a:off x="628650" y="1229061"/>
            <a:ext cx="7886700" cy="75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Request for Data Coordinators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Update 07/08/2020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D1FA7E-60E2-4B9B-A608-72A17281A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9436"/>
              </p:ext>
            </p:extLst>
          </p:nvPr>
        </p:nvGraphicFramePr>
        <p:xfrm>
          <a:off x="391886" y="2250832"/>
          <a:ext cx="8123464" cy="3884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169">
                  <a:extLst>
                    <a:ext uri="{9D8B030D-6E8A-4147-A177-3AD203B41FA5}">
                      <a16:colId xmlns:a16="http://schemas.microsoft.com/office/drawing/2014/main" val="2086377554"/>
                    </a:ext>
                  </a:extLst>
                </a:gridCol>
                <a:gridCol w="1851002">
                  <a:extLst>
                    <a:ext uri="{9D8B030D-6E8A-4147-A177-3AD203B41FA5}">
                      <a16:colId xmlns:a16="http://schemas.microsoft.com/office/drawing/2014/main" val="2160155525"/>
                    </a:ext>
                  </a:extLst>
                </a:gridCol>
                <a:gridCol w="3597293">
                  <a:extLst>
                    <a:ext uri="{9D8B030D-6E8A-4147-A177-3AD203B41FA5}">
                      <a16:colId xmlns:a16="http://schemas.microsoft.com/office/drawing/2014/main" val="3646776671"/>
                    </a:ext>
                  </a:extLst>
                </a:gridCol>
              </a:tblGrid>
              <a:tr h="425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County Agency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Agency Data Coordinator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Job Title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736522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Animal Services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Robert A.Lewis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Special Functions 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3306589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Criminal Justice Advisory Coun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John Krantz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Data Analyst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1646693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Criminal Justice Services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Brandi Hopkins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Data Analyst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22837582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Addressing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Teresa Curtis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44443816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Council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Shykell Ledford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Administrative and Communications Coordinator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3706206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Auditor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Brenda Nelson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Senior Internal Auditor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25770458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Mayor Financial Admin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John Pectol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Sr. Accounting Administrator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1171245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Office of Data &amp; Innovation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Roxie McSwain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Data &amp; Performance Analyst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0830425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Youth Services Division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Jenny Lo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Information Systems 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0977298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Zap Fund Administration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Jenn Waterhouse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Program Grants and Communications Coordinator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2622096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Records Management &amp; Archives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Karri Krattley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Digital Archives 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5128089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Aging and Adult Services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Beth Hornbaker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Data Analyst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9237731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SLCO Arts and Culture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Mark Lawrence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D.B.A.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7834195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Recorder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Gordon Swenson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Systems Analyst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7024100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Office of Regional Development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Vikram Ravi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Data Coordinator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06172957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Facilities Services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Terry Colon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Data Analyst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709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1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AA34-BFAD-4CAF-9B13-5893DF9D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Work from Home Security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C27D-3A4D-400B-B713-B27A63B9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Gov Working Group and IT Security Team created an online training and “Work From Home Security Guidance.” </a:t>
            </a:r>
          </a:p>
          <a:p>
            <a:endParaRPr lang="en-US" dirty="0"/>
          </a:p>
          <a:p>
            <a:r>
              <a:rPr lang="en-US" dirty="0"/>
              <a:t>Targeted training  for employees who are currently working from home. </a:t>
            </a:r>
          </a:p>
          <a:p>
            <a:endParaRPr lang="en-US" dirty="0"/>
          </a:p>
          <a:p>
            <a:r>
              <a:rPr lang="en-US" dirty="0"/>
              <a:t>The training is expected to be completed by September 30. </a:t>
            </a:r>
          </a:p>
          <a:p>
            <a:endParaRPr lang="en-US" dirty="0"/>
          </a:p>
          <a:p>
            <a:r>
              <a:rPr lang="en-US" dirty="0"/>
              <a:t>Number of employees who have completed the training: 501</a:t>
            </a:r>
          </a:p>
        </p:txBody>
      </p:sp>
    </p:spTree>
    <p:extLst>
      <p:ext uri="{BB962C8B-B14F-4D97-AF65-F5344CB8AC3E}">
        <p14:creationId xmlns:p14="http://schemas.microsoft.com/office/powerpoint/2010/main" val="1657812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0B0A2B-E254-4861-90E8-05CD115C4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868" y="1205417"/>
            <a:ext cx="7928264" cy="44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0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F3F296-0E9D-4F28-94A7-48FC89704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560" y="1275872"/>
            <a:ext cx="7678881" cy="43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6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A6726-B25B-4351-BCFC-5920F7500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06" y="1186655"/>
            <a:ext cx="7992788" cy="44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CA7BC2-A586-4782-98C6-51A229A65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25" y="1257300"/>
            <a:ext cx="8003550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143000"/>
            <a:ext cx="8610600" cy="542624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Public Comments </a:t>
            </a:r>
            <a:r>
              <a:rPr lang="en-US" sz="1500" dirty="0">
                <a:latin typeface="Calibri Light" panose="020F0302020204030204" pitchFamily="34" charset="0"/>
              </a:rPr>
              <a:t>- Chair - 3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Approve Minutes from 5/28/20 Meeting </a:t>
            </a:r>
            <a:r>
              <a:rPr lang="en-US" sz="1700" dirty="0">
                <a:latin typeface="Calibri Light" panose="020F0302020204030204" pitchFamily="34" charset="0"/>
              </a:rPr>
              <a:t>- </a:t>
            </a:r>
            <a:r>
              <a:rPr lang="en-US" sz="1500" dirty="0">
                <a:latin typeface="Calibri Light" panose="020F0302020204030204" pitchFamily="34" charset="0"/>
              </a:rPr>
              <a:t>Chair - 2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Follow-Up Items: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  <a:latin typeface="Calibri Light" panose="020F0302020204030204" pitchFamily="34" charset="0"/>
              </a:rPr>
              <a:t>SharePoint Document Management Update (Informational) </a:t>
            </a:r>
            <a:r>
              <a:rPr lang="en-US" sz="15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Lee Wilstead – 5 min 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 Light" panose="020F0302020204030204" pitchFamily="34" charset="0"/>
              </a:rPr>
              <a:t>County-Wide Website Redesign Update (Informational)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 Megan Hillyard– 5 min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 Light" panose="020F0302020204030204" pitchFamily="34" charset="0"/>
              </a:rPr>
              <a:t>County Wide Technology FTE Map (Discussion/Direction)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Kathleen Johnston &amp; Zach Posner– 10 min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prstClr val="black"/>
                </a:solidFill>
                <a:latin typeface="Calibri Light" panose="020F0302020204030204" pitchFamily="34" charset="0"/>
              </a:rPr>
              <a:t>Case Management - JTI Support Update (Informational) </a:t>
            </a: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</a:rPr>
              <a:t>– Zach Posner– 5 min 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IT Lessons Learned – COVID (Informational) </a:t>
            </a:r>
            <a:r>
              <a:rPr lang="en-US" sz="1500" dirty="0">
                <a:latin typeface="Calibri Light" panose="020F0302020204030204" pitchFamily="34" charset="0"/>
              </a:rPr>
              <a:t>– Zach Posner – 10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Budget Update – (Informational) </a:t>
            </a:r>
            <a:r>
              <a:rPr lang="en-US" sz="1500" dirty="0">
                <a:latin typeface="Calibri Light" panose="020F0302020204030204" pitchFamily="34" charset="0"/>
              </a:rPr>
              <a:t>– Cherie Root – 5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Working Groups Milestone Chart (Discussion/Direction) </a:t>
            </a:r>
            <a:r>
              <a:rPr lang="en-US" sz="2600" dirty="0">
                <a:latin typeface="Calibri Light" panose="020F0302020204030204" pitchFamily="34" charset="0"/>
              </a:rPr>
              <a:t>– </a:t>
            </a:r>
            <a:r>
              <a:rPr lang="en-US" sz="1500" dirty="0">
                <a:latin typeface="Calibri Light" panose="020F0302020204030204" pitchFamily="34" charset="0"/>
              </a:rPr>
              <a:t>Zach Posner – 3 min 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IT Working Group Updates  </a:t>
            </a:r>
            <a:endParaRPr lang="en-US" sz="2300" b="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0" dirty="0">
                <a:solidFill>
                  <a:prstClr val="black"/>
                </a:solidFill>
                <a:latin typeface="Calibri Light" panose="020F0302020204030204" pitchFamily="34" charset="0"/>
              </a:rPr>
              <a:t>SWG - Windows 7 Replacement Update (Informational) 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Brandon Allgier - 5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prstClr val="black"/>
                </a:solidFill>
                <a:latin typeface="Calibri Light" panose="020F0302020204030204" pitchFamily="34" charset="0"/>
              </a:rPr>
              <a:t>GWG – Business Case/Project Governance Review Process Update (Discussion/Approval)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- Trevor Hebditch – 5 min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prstClr val="black"/>
                </a:solidFill>
                <a:latin typeface="Calibri Light" panose="020F0302020204030204" pitchFamily="34" charset="0"/>
              </a:rPr>
              <a:t>Policy and Standards (Discussion/Approval) –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Mark Evans – 15 min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1400-7 – Payment Card Industry Data Security Standard Policy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1400-2 – Repeal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Data Working Group Update (Informational) </a:t>
            </a:r>
            <a:r>
              <a:rPr lang="en-US" sz="2000" dirty="0">
                <a:latin typeface="Calibri Light" panose="020F0302020204030204" pitchFamily="34" charset="0"/>
              </a:rPr>
              <a:t>– </a:t>
            </a:r>
            <a:r>
              <a:rPr lang="en-US" sz="1600" dirty="0">
                <a:latin typeface="Calibri Light" panose="020F0302020204030204" pitchFamily="34" charset="0"/>
              </a:rPr>
              <a:t>Javaid Lal  &amp; Mark Evans </a:t>
            </a:r>
            <a:r>
              <a:rPr lang="en-US" sz="2000" dirty="0">
                <a:latin typeface="Calibri Light" panose="020F0302020204030204" pitchFamily="34" charset="0"/>
              </a:rPr>
              <a:t>– 10 min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Communication Items - Mayor &amp; Council </a:t>
            </a:r>
            <a:r>
              <a:rPr lang="en-US" sz="1500" dirty="0">
                <a:latin typeface="Calibri Light" panose="020F0302020204030204" pitchFamily="34" charset="0"/>
              </a:rPr>
              <a:t>– Zach Posner &amp; Chair </a:t>
            </a:r>
            <a:r>
              <a:rPr lang="en-US" sz="1400" dirty="0">
                <a:latin typeface="Calibri Light" panose="020F0302020204030204" pitchFamily="34" charset="0"/>
              </a:rPr>
              <a:t>– 1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2020 Meeting Schedule (Informational) </a:t>
            </a:r>
            <a:r>
              <a:rPr lang="en-US" sz="1500" dirty="0">
                <a:latin typeface="Calibri Light" panose="020F0302020204030204" pitchFamily="34" charset="0"/>
              </a:rPr>
              <a:t>-– 1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Review Action Items </a:t>
            </a:r>
            <a:r>
              <a:rPr lang="en-US" sz="1500" dirty="0">
                <a:latin typeface="Calibri Light" panose="020F0302020204030204" pitchFamily="34" charset="0"/>
              </a:rPr>
              <a:t>– Kristine Pepin -  2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Next Meeting – 8/13/20 </a:t>
            </a:r>
            <a:r>
              <a:rPr lang="en-US" sz="1500" dirty="0">
                <a:latin typeface="Calibri Light" panose="020F0302020204030204" pitchFamily="34" charset="0"/>
              </a:rPr>
              <a:t>– Chair  - 1 min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b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7E5537-4BFA-4A1E-9494-D8BB602D7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52" y="1110784"/>
            <a:ext cx="8293497" cy="46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7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14" y="585105"/>
            <a:ext cx="8229600" cy="865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 Items - Mayor and Council</a:t>
            </a:r>
            <a:b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Zach Posner &amp; Chair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 </a:t>
            </a:r>
            <a:br>
              <a:rPr lang="en-US" dirty="0">
                <a:latin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F83A1-F7A4-4599-B849-5E3227C3E5A8}"/>
              </a:ext>
            </a:extLst>
          </p:cNvPr>
          <p:cNvSpPr txBox="1"/>
          <p:nvPr/>
        </p:nvSpPr>
        <p:spPr>
          <a:xfrm>
            <a:off x="514350" y="2705100"/>
            <a:ext cx="710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Policy 1400-7 - PCI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Policy 1400-2 – Anti-Virus (Repeal)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Voting Equipment approval</a:t>
            </a:r>
          </a:p>
        </p:txBody>
      </p:sp>
    </p:spTree>
    <p:extLst>
      <p:ext uri="{BB962C8B-B14F-4D97-AF65-F5344CB8AC3E}">
        <p14:creationId xmlns:p14="http://schemas.microsoft.com/office/powerpoint/2010/main" val="283650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02" y="683840"/>
            <a:ext cx="8229600" cy="865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Meeting Schedule For 2020</a:t>
            </a:r>
            <a:br>
              <a:rPr lang="en-US" sz="4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>
                <a:latin typeface="Calibri Light" panose="020F0302020204030204" pitchFamily="34" charset="0"/>
                <a:cs typeface="Calibri Light" panose="020F0302020204030204" pitchFamily="34" charset="0"/>
              </a:rPr>
              <a:t>Kristine Pepin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B0D3-7981-40D2-8A6E-3D0B555D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43" y="2437842"/>
            <a:ext cx="8498114" cy="41123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August 13th – 10:00 a.m. – 11:30 a.m.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August 19th – Wednesday – 9:00 a.m. to 10:00 a.m.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October 22nd – 9:00 a.m. – 10:30 a.m.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December 10th  – 9:00 a.m. – 10:30 a.m.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3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7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Action Items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Kristine Pepin</a:t>
            </a:r>
          </a:p>
        </p:txBody>
      </p:sp>
    </p:spTree>
    <p:extLst>
      <p:ext uri="{BB962C8B-B14F-4D97-AF65-F5344CB8AC3E}">
        <p14:creationId xmlns:p14="http://schemas.microsoft.com/office/powerpoint/2010/main" val="140717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A982519-A4D9-482E-A82E-373B0A4A869B}"/>
              </a:ext>
            </a:extLst>
          </p:cNvPr>
          <p:cNvSpPr txBox="1">
            <a:spLocks/>
          </p:cNvSpPr>
          <p:nvPr/>
        </p:nvSpPr>
        <p:spPr>
          <a:xfrm>
            <a:off x="2579101" y="2179167"/>
            <a:ext cx="3788398" cy="1371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CA9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436B391-C05D-40BA-8626-B7E09DD96D9C}"/>
              </a:ext>
            </a:extLst>
          </p:cNvPr>
          <p:cNvSpPr txBox="1">
            <a:spLocks/>
          </p:cNvSpPr>
          <p:nvPr/>
        </p:nvSpPr>
        <p:spPr>
          <a:xfrm>
            <a:off x="3374879" y="3295807"/>
            <a:ext cx="2394408" cy="1371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CA97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BDE6DED-E5A2-427A-BAF0-B7DC723E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307" y="2190342"/>
            <a:ext cx="3788398" cy="1371597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B0C6FFC-004B-4139-9FB7-1D3A493A33E4}"/>
              </a:ext>
            </a:extLst>
          </p:cNvPr>
          <p:cNvSpPr txBox="1">
            <a:spLocks/>
          </p:cNvSpPr>
          <p:nvPr/>
        </p:nvSpPr>
        <p:spPr>
          <a:xfrm>
            <a:off x="3448452" y="3322232"/>
            <a:ext cx="4262075" cy="1875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B1E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latin typeface="Calibri Light" panose="020F0302020204030204" pitchFamily="34" charset="0"/>
                <a:cs typeface="Calibri Light" panose="020F0302020204030204" pitchFamily="34" charset="0"/>
              </a:rPr>
              <a:t>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5552-F984-466D-997C-159A3E5D4ECD}"/>
              </a:ext>
            </a:extLst>
          </p:cNvPr>
          <p:cNvSpPr/>
          <p:nvPr/>
        </p:nvSpPr>
        <p:spPr>
          <a:xfrm>
            <a:off x="1574946" y="1278080"/>
            <a:ext cx="5919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8B1E41"/>
                </a:solidFill>
                <a:latin typeface="Calibri Light" panose="020F0302020204030204" pitchFamily="34" charset="0"/>
                <a:ea typeface="+mj-ea"/>
                <a:cs typeface="+mj-cs"/>
              </a:rPr>
              <a:t>Next Meeting – 08/13/2020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A29D8-AE53-4F95-B19D-BAB2896A46BE}"/>
              </a:ext>
            </a:extLst>
          </p:cNvPr>
          <p:cNvSpPr txBox="1"/>
          <p:nvPr/>
        </p:nvSpPr>
        <p:spPr>
          <a:xfrm>
            <a:off x="5486399" y="6278252"/>
            <a:ext cx="3299791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Motion and Vote to Adjourn</a:t>
            </a:r>
          </a:p>
        </p:txBody>
      </p:sp>
    </p:spTree>
    <p:extLst>
      <p:ext uri="{BB962C8B-B14F-4D97-AF65-F5344CB8AC3E}">
        <p14:creationId xmlns:p14="http://schemas.microsoft.com/office/powerpoint/2010/main" val="1661130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1DF1-8BA1-4D8A-AF36-9606A6BF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456093"/>
            <a:ext cx="8229600" cy="398150"/>
          </a:xfrm>
        </p:spPr>
        <p:txBody>
          <a:bodyPr>
            <a:normAutofit/>
          </a:bodyPr>
          <a:lstStyle/>
          <a:p>
            <a:r>
              <a:rPr lang="en-US" sz="2400" dirty="0"/>
              <a:t>TO-DO List 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66B5-F7EC-4D08-8EAD-43E7310D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949677"/>
            <a:ext cx="8399153" cy="3961106"/>
          </a:xfrm>
        </p:spPr>
        <p:txBody>
          <a:bodyPr>
            <a:normAutofit fontScale="32500" lnSpcReduction="20000"/>
          </a:bodyPr>
          <a:lstStyle/>
          <a:p>
            <a:endParaRPr lang="en-US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600" strike="sngStrike" dirty="0"/>
          </a:p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b="0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sz="2600" b="0" dirty="0">
                <a:solidFill>
                  <a:schemeClr val="tx1"/>
                </a:solidFill>
              </a:rPr>
              <a:t> </a:t>
            </a:r>
          </a:p>
          <a:p>
            <a:pPr marL="171450" indent="-514350">
              <a:buFont typeface="+mj-lt"/>
              <a:buAutoNum type="arabicPeriod"/>
            </a:pPr>
            <a:endParaRPr lang="en-US" sz="2400" dirty="0"/>
          </a:p>
          <a:p>
            <a:pPr marL="1714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07BBD4-4478-45A2-8F1C-2144D3820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39921"/>
              </p:ext>
            </p:extLst>
          </p:nvPr>
        </p:nvGraphicFramePr>
        <p:xfrm>
          <a:off x="649288" y="1316038"/>
          <a:ext cx="8088312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6048227" imgH="5248108" progId="Excel.Sheet.12">
                  <p:embed/>
                </p:oleObj>
              </mc:Choice>
              <mc:Fallback>
                <p:oleObj name="Worksheet" r:id="rId4" imgW="6048227" imgH="524810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07BBD4-4478-45A2-8F1C-2144D3820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288" y="1316038"/>
                        <a:ext cx="8088312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83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75" y="1143000"/>
            <a:ext cx="8610600" cy="542624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Public Comments </a:t>
            </a:r>
            <a:r>
              <a:rPr lang="en-US" sz="1500" dirty="0">
                <a:latin typeface="Calibri Light" panose="020F0302020204030204" pitchFamily="34" charset="0"/>
              </a:rPr>
              <a:t>- Chair - 3 min (9:00 – 9:03)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Approve Minutes from 5/28/20 Meeting </a:t>
            </a:r>
            <a:r>
              <a:rPr lang="en-US" sz="1700" dirty="0">
                <a:latin typeface="Calibri Light" panose="020F0302020204030204" pitchFamily="34" charset="0"/>
              </a:rPr>
              <a:t>- </a:t>
            </a:r>
            <a:r>
              <a:rPr lang="en-US" sz="1500" dirty="0">
                <a:latin typeface="Calibri Light" panose="020F0302020204030204" pitchFamily="34" charset="0"/>
              </a:rPr>
              <a:t>Chair - 2 min (9:03 – 9:05)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Follow-Up Items: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  <a:latin typeface="Calibri Light" panose="020F0302020204030204" pitchFamily="34" charset="0"/>
              </a:rPr>
              <a:t>SharePoint Document Management Update (Informational) </a:t>
            </a:r>
            <a:r>
              <a:rPr lang="en-US" sz="15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Lee Wilstead – 5 min (9:05 – 9:10)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 Light" panose="020F0302020204030204" pitchFamily="34" charset="0"/>
              </a:rPr>
              <a:t>County-Wide Website Redesign Update (Informational)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 Megan Hillyard– 5 min (9:10 – 9:15)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 Light" panose="020F0302020204030204" pitchFamily="34" charset="0"/>
              </a:rPr>
              <a:t>County Wide Technology FTE Map (Discussion/Direction)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Kathleen Johnston &amp; Zach Posner– 10 min (9:15 -9:25)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prstClr val="black"/>
                </a:solidFill>
                <a:latin typeface="Calibri Light" panose="020F0302020204030204" pitchFamily="34" charset="0"/>
              </a:rPr>
              <a:t>JTI Support Update (Informational) </a:t>
            </a: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</a:rPr>
              <a:t>– Zach Posner– 5 min (9:25 – 9:30)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IT Lessons Learned – COVID (Informational) </a:t>
            </a:r>
            <a:r>
              <a:rPr lang="en-US" sz="1500" dirty="0">
                <a:latin typeface="Calibri Light" panose="020F0302020204030204" pitchFamily="34" charset="0"/>
              </a:rPr>
              <a:t>– Zach Posner – 10 min (9:30 – 9:40)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Budget Update – (Informational) </a:t>
            </a:r>
            <a:r>
              <a:rPr lang="en-US" sz="1500" dirty="0">
                <a:latin typeface="Calibri Light" panose="020F0302020204030204" pitchFamily="34" charset="0"/>
              </a:rPr>
              <a:t>– Cherie Root – 5 min (9:40 – 9:45)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Working Groups Milestone Chart (Discussion/Direction) </a:t>
            </a:r>
            <a:r>
              <a:rPr lang="en-US" sz="2600" dirty="0">
                <a:latin typeface="Calibri Light" panose="020F0302020204030204" pitchFamily="34" charset="0"/>
              </a:rPr>
              <a:t>– </a:t>
            </a:r>
            <a:r>
              <a:rPr lang="en-US" sz="1500" dirty="0">
                <a:latin typeface="Calibri Light" panose="020F0302020204030204" pitchFamily="34" charset="0"/>
              </a:rPr>
              <a:t>Zach Posner – 3 min (9:45 – 9:48)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IT Working Group Updates  </a:t>
            </a:r>
            <a:endParaRPr lang="en-US" sz="2300" b="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0" dirty="0">
                <a:solidFill>
                  <a:prstClr val="black"/>
                </a:solidFill>
                <a:latin typeface="Calibri Light" panose="020F0302020204030204" pitchFamily="34" charset="0"/>
              </a:rPr>
              <a:t>SWG - Windows 7 Replacement Update (Informational) 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– Brandon Allgier - 5 min (9:48 – 9:53)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prstClr val="black"/>
                </a:solidFill>
                <a:latin typeface="Calibri Light" panose="020F0302020204030204" pitchFamily="34" charset="0"/>
              </a:rPr>
              <a:t>GWG – Business Case/Project Governance Review Process Update (Discussion/Approval)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- Trevor Hebditch – 5 min (9:53 – 9:58)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prstClr val="black"/>
                </a:solidFill>
                <a:latin typeface="Calibri Light" panose="020F0302020204030204" pitchFamily="34" charset="0"/>
              </a:rPr>
              <a:t>IT Policy and Standards (Discussion/Approval) –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Mark Evans – 15 min (9:58 – 10:13)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1400-7 – Payment Card Industry Data Security Standard Policy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Policy 1400-2 – Repeal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Data Working Group Update (Informational) </a:t>
            </a:r>
            <a:r>
              <a:rPr lang="en-US" sz="2000" dirty="0">
                <a:latin typeface="Calibri Light" panose="020F0302020204030204" pitchFamily="34" charset="0"/>
              </a:rPr>
              <a:t>– </a:t>
            </a:r>
            <a:r>
              <a:rPr lang="en-US" sz="1500" dirty="0">
                <a:latin typeface="Calibri Light" panose="020F0302020204030204" pitchFamily="34" charset="0"/>
              </a:rPr>
              <a:t>Javaid Lal  &amp; Mark Evans </a:t>
            </a:r>
            <a:r>
              <a:rPr lang="en-US" sz="2000" dirty="0">
                <a:latin typeface="Calibri Light" panose="020F0302020204030204" pitchFamily="34" charset="0"/>
              </a:rPr>
              <a:t>– </a:t>
            </a:r>
            <a:r>
              <a:rPr lang="en-US" sz="1500" dirty="0">
                <a:latin typeface="Calibri Light" panose="020F0302020204030204" pitchFamily="34" charset="0"/>
              </a:rPr>
              <a:t>10 min (10:13 – 10:23)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Communication Items - Mayor &amp; Council </a:t>
            </a:r>
            <a:r>
              <a:rPr lang="en-US" sz="1500" dirty="0">
                <a:latin typeface="Calibri Light" panose="020F0302020204030204" pitchFamily="34" charset="0"/>
              </a:rPr>
              <a:t>– Zach Posner &amp; Chair </a:t>
            </a:r>
            <a:r>
              <a:rPr lang="en-US" sz="1400" dirty="0">
                <a:latin typeface="Calibri Light" panose="020F0302020204030204" pitchFamily="34" charset="0"/>
              </a:rPr>
              <a:t>– 1 min (10:23 – 10:24)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2020 Meeting Schedule (Informational) </a:t>
            </a:r>
            <a:r>
              <a:rPr lang="en-US" sz="1500" dirty="0">
                <a:latin typeface="Calibri Light" panose="020F0302020204030204" pitchFamily="34" charset="0"/>
              </a:rPr>
              <a:t>-– 1 min (10:24  – 10:25)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Review Action Items </a:t>
            </a:r>
            <a:r>
              <a:rPr lang="en-US" sz="1500" dirty="0">
                <a:latin typeface="Calibri Light" panose="020F0302020204030204" pitchFamily="34" charset="0"/>
              </a:rPr>
              <a:t>– Kristine Pepin -  2 min (10:25 – 10:27)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Calibri Light" panose="020F0302020204030204" pitchFamily="34" charset="0"/>
              </a:rPr>
              <a:t>Next Meeting – 8/13/20 </a:t>
            </a:r>
            <a:r>
              <a:rPr lang="en-US" sz="1500" dirty="0">
                <a:latin typeface="Calibri Light" panose="020F0302020204030204" pitchFamily="34" charset="0"/>
              </a:rPr>
              <a:t>– Chair  - 1 min (10:27 – 10:28)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b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3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710E-2C45-4651-B57D-AF6A66200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 Comments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Chair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4BC80-8829-4F8C-BD37-0C5895340B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7599" y="642765"/>
            <a:ext cx="805241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34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710E-2C45-4651-B57D-AF6A6620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Approve Minutes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Chair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039BF-9B7A-4E7F-9037-A90626E2D93B}"/>
              </a:ext>
            </a:extLst>
          </p:cNvPr>
          <p:cNvSpPr txBox="1"/>
          <p:nvPr/>
        </p:nvSpPr>
        <p:spPr>
          <a:xfrm>
            <a:off x="5764697" y="6278252"/>
            <a:ext cx="302149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Motion and Roll Call Vote</a:t>
            </a:r>
          </a:p>
        </p:txBody>
      </p:sp>
    </p:spTree>
    <p:extLst>
      <p:ext uri="{BB962C8B-B14F-4D97-AF65-F5344CB8AC3E}">
        <p14:creationId xmlns:p14="http://schemas.microsoft.com/office/powerpoint/2010/main" val="1648226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682F8F-3212-44D6-915F-6C1A8B9C3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Follow-Up Items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Cherie Root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783DB0-C47B-4DDB-B6F0-54B81B13E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22074"/>
              </p:ext>
            </p:extLst>
          </p:nvPr>
        </p:nvGraphicFramePr>
        <p:xfrm>
          <a:off x="531341" y="1748445"/>
          <a:ext cx="7926859" cy="357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8116">
                  <a:extLst>
                    <a:ext uri="{9D8B030D-6E8A-4147-A177-3AD203B41FA5}">
                      <a16:colId xmlns:a16="http://schemas.microsoft.com/office/drawing/2014/main" val="3661376051"/>
                    </a:ext>
                  </a:extLst>
                </a:gridCol>
                <a:gridCol w="2878743">
                  <a:extLst>
                    <a:ext uri="{9D8B030D-6E8A-4147-A177-3AD203B41FA5}">
                      <a16:colId xmlns:a16="http://schemas.microsoft.com/office/drawing/2014/main" val="674377844"/>
                    </a:ext>
                  </a:extLst>
                </a:gridCol>
              </a:tblGrid>
              <a:tr h="308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TASK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RESPONSIBLE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9706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7 Replacement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Working 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5904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County-Wide Technology FTE Map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IT &amp; 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287310"/>
                  </a:ext>
                </a:extLst>
              </a:tr>
              <a:tr h="38961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SharePoint Document Management Update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Wilstead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533484"/>
                  </a:ext>
                </a:extLst>
              </a:tr>
              <a:tr h="347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County-Wide Website Redesign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Megan Hillyard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5290"/>
                  </a:ext>
                </a:extLst>
              </a:tr>
              <a:tr h="63108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Journal Technologies Incorporated (JTI) Discussion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Zach Posner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048407"/>
                  </a:ext>
                </a:extLst>
              </a:tr>
              <a:tr h="63108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Working Group Update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Javaid Lal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74078"/>
                  </a:ext>
                </a:extLst>
              </a:tr>
              <a:tr h="63108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Voting System &amp; Equipment Update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Jerome Battle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24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7E627EB-6AD1-4288-B542-43509591A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783477"/>
              </p:ext>
            </p:extLst>
          </p:nvPr>
        </p:nvGraphicFramePr>
        <p:xfrm>
          <a:off x="531340" y="5811583"/>
          <a:ext cx="2202335" cy="9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335">
                  <a:extLst>
                    <a:ext uri="{9D8B030D-6E8A-4147-A177-3AD203B41FA5}">
                      <a16:colId xmlns:a16="http://schemas.microsoft.com/office/drawing/2014/main" val="3661376051"/>
                    </a:ext>
                  </a:extLst>
                </a:gridCol>
              </a:tblGrid>
              <a:tr h="283528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87310"/>
                  </a:ext>
                </a:extLst>
              </a:tr>
              <a:tr h="2835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Separate Slide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5290"/>
                  </a:ext>
                </a:extLst>
              </a:tr>
              <a:tr h="28352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In-Process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00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293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SharePoint Document Management</a:t>
            </a:r>
            <a:br>
              <a:rPr lang="en-US" dirty="0"/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Lee Wilstead</a:t>
            </a:r>
            <a:endParaRPr lang="en-US" sz="4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8A0FF-78ED-4BAB-B408-3EAFA05C9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853" y="1886186"/>
            <a:ext cx="8526294" cy="1568213"/>
          </a:xfrm>
        </p:spPr>
        <p:txBody>
          <a:bodyPr vert="horz" lIns="0" tIns="0" rIns="0" bIns="0" rtlCol="0" anchor="t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500" b="0" dirty="0">
                <a:latin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Libraries in Production</a:t>
            </a:r>
            <a:r>
              <a:rPr lang="en-US" sz="2500" b="0" dirty="0">
                <a:latin typeface="Calibri Light"/>
                <a:cs typeface="Calibri Light"/>
              </a:rPr>
              <a:t> – 18 of 70 (26%)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500" b="0" dirty="0">
              <a:latin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C2F60-E6EF-4E2B-B695-16B08D23C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37" y="2745721"/>
            <a:ext cx="6827125" cy="32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SharePoint Document Management</a:t>
            </a:r>
            <a:br>
              <a:rPr lang="en-US" dirty="0"/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Lee Wilstead</a:t>
            </a:r>
            <a:endParaRPr lang="en-US" sz="4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8A0FF-78ED-4BAB-B408-3EAFA05C9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853" y="1965209"/>
            <a:ext cx="8526294" cy="4698459"/>
          </a:xfrm>
        </p:spPr>
        <p:txBody>
          <a:bodyPr vert="horz" lIns="0" tIns="0" rIns="0" bIns="0" rtlCol="0" anchor="t">
            <a:normAutofit fontScale="4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0" dirty="0">
                <a:latin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Libraries in Production</a:t>
            </a:r>
            <a:r>
              <a:rPr lang="en-US" sz="4500" b="0" dirty="0">
                <a:latin typeface="Calibri Light"/>
                <a:cs typeface="Calibri Light"/>
              </a:rPr>
              <a:t> – 18 of 70 (26%)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500" b="0" dirty="0">
              <a:latin typeface="Calibri Light"/>
              <a:cs typeface="Calibri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0" dirty="0">
                <a:latin typeface="Calibri Light"/>
                <a:cs typeface="Calibri Light"/>
              </a:rPr>
              <a:t>Search feature deployed – March 4, 2020</a:t>
            </a:r>
            <a:endParaRPr lang="en-US" dirty="0"/>
          </a:p>
          <a:p>
            <a:pPr marL="1143000" lvl="2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/>
                <a:cs typeface="Calibri Light"/>
              </a:rPr>
              <a:t>User Acceptance Testing with </a:t>
            </a:r>
            <a:r>
              <a:rPr lang="en-US" sz="3600" b="0" dirty="0">
                <a:latin typeface="Calibri Light"/>
                <a:cs typeface="Calibri Light"/>
              </a:rPr>
              <a:t>Treasurer / Auditor / Surveyor</a:t>
            </a:r>
          </a:p>
          <a:p>
            <a:pPr marL="0" lvl="1" algn="l"/>
            <a:endParaRPr lang="en-US" sz="4500" b="0" dirty="0">
              <a:latin typeface="Calibri Light"/>
              <a:cs typeface="Calibri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0" dirty="0">
                <a:latin typeface="Calibri Light"/>
                <a:cs typeface="Calibri Light"/>
              </a:rPr>
              <a:t>Scan feature deployed – May 31, 2020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r>
              <a:rPr lang="en-US" sz="3500" dirty="0">
                <a:latin typeface="Calibri Light"/>
                <a:cs typeface="Calibri Light"/>
              </a:rPr>
              <a:t>User Acceptance Testing with Treasurer / Auditor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endParaRPr lang="en-US" sz="3500" dirty="0">
              <a:latin typeface="Calibri Light"/>
              <a:cs typeface="Calibri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0" dirty="0">
                <a:latin typeface="Calibri Light"/>
                <a:cs typeface="Calibri Light"/>
              </a:rPr>
              <a:t>Custom Scan features 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/>
                <a:cs typeface="Calibri Light"/>
              </a:rPr>
              <a:t>Zone Scan – Developed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r>
              <a:rPr lang="en-US" sz="3600" b="0" dirty="0">
                <a:latin typeface="Calibri Light"/>
                <a:cs typeface="Calibri Light"/>
              </a:rPr>
              <a:t>Bar Code – To be developed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endParaRPr lang="en-US" sz="3600" b="0" dirty="0">
              <a:latin typeface="Calibri Light"/>
              <a:cs typeface="Calibri Light"/>
            </a:endParaRP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b="0" dirty="0">
                <a:latin typeface="Calibri Light"/>
                <a:cs typeface="Calibri Light"/>
              </a:rPr>
              <a:t>Board of Equalization </a:t>
            </a: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/>
                <a:cs typeface="Calibri Light"/>
              </a:rPr>
              <a:t>Developing workflow(s) to streamline Tax Appeal process</a:t>
            </a:r>
            <a:endParaRPr lang="en-US" sz="3600" b="0" dirty="0">
              <a:latin typeface="Calibri Light"/>
              <a:cs typeface="Calibri Light"/>
            </a:endParaRPr>
          </a:p>
          <a:p>
            <a:pPr marL="1143000" lvl="2" indent="-685800" algn="l">
              <a:buFont typeface="Arial" panose="020B0604020202020204" pitchFamily="34" charset="0"/>
              <a:buChar char="•"/>
            </a:pPr>
            <a:endParaRPr lang="en-US" sz="4500" b="0" dirty="0">
              <a:latin typeface="Calibri Light"/>
              <a:cs typeface="Calibri Light"/>
            </a:endParaRP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500" b="0" dirty="0">
                <a:latin typeface="Calibri Light"/>
                <a:cs typeface="Calibri Light"/>
              </a:rPr>
              <a:t>Weekly Sponsor Update Meetings</a:t>
            </a:r>
          </a:p>
          <a:p>
            <a:pPr marL="1143000" lvl="2" indent="-685800">
              <a:buFont typeface="Arial" panose="020B0604020202020204" pitchFamily="34" charset="0"/>
              <a:buChar char="•"/>
            </a:pPr>
            <a:endParaRPr lang="en-US" sz="3800" dirty="0">
              <a:latin typeface="Calibri Light"/>
              <a:cs typeface="Calibri Light"/>
            </a:endParaRPr>
          </a:p>
          <a:p>
            <a:endParaRPr lang="en-US" dirty="0"/>
          </a:p>
          <a:p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9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4AD-F1C7-4438-9C16-9F9A8BDCE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County-Wide Website Redesign</a:t>
            </a:r>
            <a:br>
              <a:rPr lang="en-US" dirty="0"/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Megan Hillyard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28AB65-06C1-4428-A056-E0BD89941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758" y="1699713"/>
            <a:ext cx="916628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15c50f-9a23-4617-a8cb-885ee2479ef0">
      <UserInfo>
        <DisplayName>Ginger K. Watts</DisplayName>
        <AccountId>110</AccountId>
        <AccountType/>
      </UserInfo>
      <UserInfo>
        <DisplayName>Cherie Root</DisplayName>
        <AccountId>414</AccountId>
        <AccountType/>
      </UserInfo>
      <UserInfo>
        <DisplayName>Zachary Posner</DisplayName>
        <AccountId>575</AccountId>
        <AccountType/>
      </UserInfo>
      <UserInfo>
        <DisplayName>Kristine Pepin</DisplayName>
        <AccountId>644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BA58F1622F468EE2018E1AEAAD0A" ma:contentTypeVersion="1" ma:contentTypeDescription="Create a new document." ma:contentTypeScope="" ma:versionID="4745a3c8837d9eabe269f7951f942a55">
  <xsd:schema xmlns:xsd="http://www.w3.org/2001/XMLSchema" xmlns:xs="http://www.w3.org/2001/XMLSchema" xmlns:p="http://schemas.microsoft.com/office/2006/metadata/properties" xmlns:ns2="3915c50f-9a23-4617-a8cb-885ee2479ef0" targetNamespace="http://schemas.microsoft.com/office/2006/metadata/properties" ma:root="true" ma:fieldsID="648be1671518a9dd493d5a71769bc079" ns2:_="">
    <xsd:import namespace="3915c50f-9a23-4617-a8cb-885ee2479ef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5c50f-9a23-4617-a8cb-885ee2479e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ABB9C7-F630-45A8-BAB5-B5C50DA29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2261F-1F81-4EEF-93BB-90A49E2712D5}">
  <ds:schemaRefs>
    <ds:schemaRef ds:uri="http://purl.org/dc/terms/"/>
    <ds:schemaRef ds:uri="http://schemas.openxmlformats.org/package/2006/metadata/core-properties"/>
    <ds:schemaRef ds:uri="3915c50f-9a23-4617-a8cb-885ee2479ef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7D9EBD-8733-4EE3-B874-6DEC609EF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5c50f-9a23-4617-a8cb-885ee2479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1952</TotalTime>
  <Words>1921</Words>
  <Application>Microsoft Office PowerPoint</Application>
  <PresentationFormat>On-screen Show (4:3)</PresentationFormat>
  <Paragraphs>428</Paragraphs>
  <Slides>36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Palatino Linotype</vt:lpstr>
      <vt:lpstr>Times New Roman</vt:lpstr>
      <vt:lpstr>Office Theme</vt:lpstr>
      <vt:lpstr>1_Office Theme</vt:lpstr>
      <vt:lpstr>Worksheet</vt:lpstr>
      <vt:lpstr>PowerPoint Presentation</vt:lpstr>
      <vt:lpstr>Remote Meeting Instructions Phil Martinez </vt:lpstr>
      <vt:lpstr>Agenda  </vt:lpstr>
      <vt:lpstr>Public Comments Chair</vt:lpstr>
      <vt:lpstr>Approve Minutes Chair</vt:lpstr>
      <vt:lpstr>Review Follow-Up Items Cherie Root</vt:lpstr>
      <vt:lpstr>SharePoint Document Management Lee Wilstead</vt:lpstr>
      <vt:lpstr>SharePoint Document Management Lee Wilstead</vt:lpstr>
      <vt:lpstr>County-Wide Website Redesign Megan Hillyard</vt:lpstr>
      <vt:lpstr>Website Redesign Transition from Phase 1 to Phase 2</vt:lpstr>
      <vt:lpstr>PowerPoint Presentation</vt:lpstr>
      <vt:lpstr>PowerPoint Presentation</vt:lpstr>
      <vt:lpstr>County-Wide Technology FTE Map Kathleen Johnston &amp; Zach Posner</vt:lpstr>
      <vt:lpstr>Case Management (Journal Technologies) (JTI)  - Zach Posner   - All impacted divisions are currently intending to use internal funding for maintenance for 2021 (no anticipated budget request this year).  - One agency employee will be moved temporarily to IT for Case Management support.     </vt:lpstr>
      <vt:lpstr>IT – COVID-19 Lessons Learned Zach Posner</vt:lpstr>
      <vt:lpstr>Budget Update Cherie Root </vt:lpstr>
      <vt:lpstr>Working Groups – Milestone Chart –  Zach Posner </vt:lpstr>
      <vt:lpstr>IT Working Group Updates </vt:lpstr>
      <vt:lpstr>Windows 7 Replacement Update – Brandon Allgier   </vt:lpstr>
      <vt:lpstr>GWG Update - Business Case Review Process – Trevor Hebditch     </vt:lpstr>
      <vt:lpstr>GWG Update  - IT Policy/Standards – Mark Evans    </vt:lpstr>
      <vt:lpstr>Data Working Group Update Javaid Lal &amp; Mark Evans</vt:lpstr>
      <vt:lpstr>PowerPoint Presentation</vt:lpstr>
      <vt:lpstr>PowerPoint Presentation</vt:lpstr>
      <vt:lpstr>Work from Home Security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Items - Mayor and Council Zach Posner &amp; Chair     </vt:lpstr>
      <vt:lpstr>Meeting Schedule For 2020 Kristine Pepin  </vt:lpstr>
      <vt:lpstr>Review Action Items Kristine Pepin</vt:lpstr>
      <vt:lpstr>Thank</vt:lpstr>
      <vt:lpstr>TO-DO List  </vt:lpstr>
      <vt:lpstr>Agenda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Jolley</dc:creator>
  <cp:lastModifiedBy>Tony Jolley</cp:lastModifiedBy>
  <cp:revision>60</cp:revision>
  <dcterms:created xsi:type="dcterms:W3CDTF">2020-03-11T16:34:17Z</dcterms:created>
  <dcterms:modified xsi:type="dcterms:W3CDTF">2020-07-09T15:04:28Z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0x0101006434BA58F1622F468EE2018E1AEAAD0A</vt:lpwstr>
  </property>
</Properties>
</file>