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721" r:id="rId2"/>
    <p:sldMasterId id="2147483740" r:id="rId3"/>
  </p:sldMasterIdLst>
  <p:notesMasterIdLst>
    <p:notesMasterId r:id="rId44"/>
  </p:notesMasterIdLst>
  <p:handoutMasterIdLst>
    <p:handoutMasterId r:id="rId45"/>
  </p:handoutMasterIdLst>
  <p:sldIdLst>
    <p:sldId id="1808" r:id="rId4"/>
    <p:sldId id="1839" r:id="rId5"/>
    <p:sldId id="2062" r:id="rId6"/>
    <p:sldId id="1974" r:id="rId7"/>
    <p:sldId id="2026" r:id="rId8"/>
    <p:sldId id="1977" r:id="rId9"/>
    <p:sldId id="2027" r:id="rId10"/>
    <p:sldId id="1978" r:id="rId11"/>
    <p:sldId id="2056" r:id="rId12"/>
    <p:sldId id="2064" r:id="rId13"/>
    <p:sldId id="2057" r:id="rId14"/>
    <p:sldId id="2060" r:id="rId15"/>
    <p:sldId id="1985" r:id="rId16"/>
    <p:sldId id="1986" r:id="rId17"/>
    <p:sldId id="2043" r:id="rId18"/>
    <p:sldId id="1987" r:id="rId19"/>
    <p:sldId id="1988" r:id="rId20"/>
    <p:sldId id="1990" r:id="rId21"/>
    <p:sldId id="1994" r:id="rId22"/>
    <p:sldId id="2054" r:id="rId23"/>
    <p:sldId id="1996" r:id="rId24"/>
    <p:sldId id="2000" r:id="rId25"/>
    <p:sldId id="2001" r:id="rId26"/>
    <p:sldId id="2055" r:id="rId27"/>
    <p:sldId id="2007" r:id="rId28"/>
    <p:sldId id="2040" r:id="rId29"/>
    <p:sldId id="2009" r:id="rId30"/>
    <p:sldId id="1991" r:id="rId31"/>
    <p:sldId id="2011" r:id="rId32"/>
    <p:sldId id="2041" r:id="rId33"/>
    <p:sldId id="2012" r:id="rId34"/>
    <p:sldId id="2042" r:id="rId35"/>
    <p:sldId id="2061" r:id="rId36"/>
    <p:sldId id="2016" r:id="rId37"/>
    <p:sldId id="2017" r:id="rId38"/>
    <p:sldId id="2044" r:id="rId39"/>
    <p:sldId id="2022" r:id="rId40"/>
    <p:sldId id="2024" r:id="rId41"/>
    <p:sldId id="2063" r:id="rId42"/>
    <p:sldId id="1972" r:id="rId43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101"/>
    <a:srgbClr val="6CA5D9"/>
    <a:srgbClr val="4A5783"/>
    <a:srgbClr val="8F2044"/>
    <a:srgbClr val="CC9701"/>
    <a:srgbClr val="F5F5F5"/>
    <a:srgbClr val="8E8A93"/>
    <a:srgbClr val="FFFFFF"/>
    <a:srgbClr val="EEEEEE"/>
    <a:srgbClr val="243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73913" autoAdjust="0"/>
  </p:normalViewPr>
  <p:slideViewPr>
    <p:cSldViewPr snapToGrid="0" snapToObjects="1">
      <p:cViewPr varScale="1">
        <p:scale>
          <a:sx n="82" d="100"/>
          <a:sy n="82" d="100"/>
        </p:scale>
        <p:origin x="72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2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48A6696-C0FB-954C-958A-801B8B4F13C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99CF7EC0-8558-2946-8E52-58122C247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53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4DCDE0A-2678-404F-9034-1BC8249F063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8D1A14B-1CE8-7244-973E-C818F2E2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1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6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6389C-E863-916C-463B-B4D5F2626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209A23-C185-E388-B83F-64895CE2B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DB19B-495B-239C-8379-A6EB7619A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EE851-ABE7-B248-C749-813C61D5F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95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AC47B-BF9E-8E38-D2D9-AE0F91B45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4172F-2F2A-F0E7-526C-792F43DD5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C897B-B26D-90E8-0A90-432448F95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40AAC-DC08-CB8D-08BC-77D4BAC94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3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EB5D2-9E78-1376-336C-5DF179164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E1208E-4877-3191-4181-004AD9935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F8C63-25C7-B569-5423-87B9D1D6F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B8A08-81EF-4442-4285-46631B296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320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9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1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0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6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85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3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6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84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71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3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06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3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35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3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350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team of five:</a:t>
            </a:r>
          </a:p>
          <a:p>
            <a:r>
              <a:rPr lang="en-US" dirty="0"/>
              <a:t>My name is Jessica Dahl, I’m a Benefits Specialist. Penny Sherman is also a Benefits Specialist, she is monitoring the chat today.</a:t>
            </a:r>
          </a:p>
          <a:p>
            <a:r>
              <a:rPr lang="en-US" dirty="0"/>
              <a:t>Tina Thomson and Travis Firzlaff are our Benefit Analysts; they monitor compliance and enrollment.</a:t>
            </a:r>
          </a:p>
          <a:p>
            <a:r>
              <a:rPr lang="en-US" dirty="0"/>
              <a:t>Elaine Schurter-Sullivan is the Benefits team Manager.</a:t>
            </a:r>
          </a:p>
          <a:p>
            <a:r>
              <a:rPr lang="en-US" dirty="0"/>
              <a:t>Our contact information is listed there on the left-side of the screen. You can call or email us anytime with questions you may have.</a:t>
            </a:r>
          </a:p>
          <a:p>
            <a:r>
              <a:rPr lang="en-US" dirty="0"/>
              <a:t>Please visit and familiarize yourself with our website. Oftentimes the answers to your questions can be found there.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450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84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73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15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192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76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29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4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538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4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4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5FABD-26C8-4F74-B1E3-45BC91BC9D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33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04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73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BF247-132A-5353-F194-B9EAADFC9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9886F-7381-4DEF-9DE3-9AB6CA6AA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AF95F-05FA-ADF1-6726-BFC446878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04AB2-6173-2109-4A8B-23AF4BDA2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67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782" y="2430396"/>
            <a:ext cx="103632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3B042F3-4BA8-4591-8716-4904C671613B}"/>
              </a:ext>
            </a:extLst>
          </p:cNvPr>
          <p:cNvSpPr/>
          <p:nvPr userDrawn="1"/>
        </p:nvSpPr>
        <p:spPr>
          <a:xfrm flipH="1" flipV="1">
            <a:off x="2988367" y="0"/>
            <a:ext cx="9203633" cy="302218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C75ACB-BDF1-41E6-83B3-F2C57ACD2FF5}"/>
              </a:ext>
            </a:extLst>
          </p:cNvPr>
          <p:cNvSpPr/>
          <p:nvPr userDrawn="1"/>
        </p:nvSpPr>
        <p:spPr>
          <a:xfrm flipV="1">
            <a:off x="-1" y="-1"/>
            <a:ext cx="14123505" cy="36277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97" y="383371"/>
            <a:ext cx="7405664" cy="1655997"/>
          </a:xfrm>
        </p:spPr>
        <p:txBody>
          <a:bodyPr anchor="t"/>
          <a:lstStyle>
            <a:lvl1pPr algn="l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pt1a-bkgd.jpg">
            <a:extLst>
              <a:ext uri="{FF2B5EF4-FFF2-40B4-BE49-F238E27FC236}">
                <a16:creationId xmlns:a16="http://schemas.microsoft.com/office/drawing/2014/main" id="{D38C7ADB-9C23-443E-9DD7-71B20C460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001686"/>
            <a:ext cx="2437265" cy="7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2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41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5993"/>
            <a:ext cx="10972800" cy="10390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AFE2573-FBCD-4CF7-B88A-2DE12EE02EBE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23E226B-900C-42CD-8758-9309978D29F0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0"/>
            <a:ext cx="1224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1" y="6033052"/>
            <a:ext cx="9156307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965" b="7965"/>
          <a:stretch/>
        </p:blipFill>
        <p:spPr>
          <a:xfrm>
            <a:off x="-49695" y="-1"/>
            <a:ext cx="12277194" cy="685800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576943"/>
            <a:ext cx="10972800" cy="57041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75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046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7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269FF-D712-41B5-8260-0916EC38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857"/>
            <a:ext cx="6298097" cy="1039091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BD3E46-579D-4511-8D26-558B18016A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07697" y="597857"/>
            <a:ext cx="3836503" cy="5872509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DC9BAAC-CDE6-4AC5-BB8F-7C1419135B3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4600" y="5088831"/>
            <a:ext cx="4379704" cy="950705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22FC02-5CB1-438D-92E5-8CE9165A8C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875" y="1973886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97EE31F-CD19-4454-A1D4-669E84C54C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5" y="4389503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B723353-6D62-41A5-8811-E95582CA4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231321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989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242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96" y="1314396"/>
            <a:ext cx="8485175" cy="2047026"/>
          </a:xfrm>
          <a:solidFill>
            <a:schemeClr val="tx2"/>
          </a:solidFill>
        </p:spPr>
        <p:txBody>
          <a:bodyPr anchor="ctr"/>
          <a:lstStyle>
            <a:lvl1pPr algn="ctr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1344" y="3132820"/>
            <a:ext cx="8259153" cy="127708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974166F-7EE7-4FBA-8786-482DBD7B9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1" y="6169054"/>
            <a:ext cx="2360815" cy="428095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65E8AF-CBC1-4A62-817C-7DBFA8F25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41946" y="1314396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11BC66-A8EF-4AAC-8DC1-377A7A15105C}"/>
              </a:ext>
            </a:extLst>
          </p:cNvPr>
          <p:cNvSpPr/>
          <p:nvPr userDrawn="1"/>
        </p:nvSpPr>
        <p:spPr>
          <a:xfrm>
            <a:off x="2" y="0"/>
            <a:ext cx="12191998" cy="1039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21013E-22C9-443D-80F2-8D2721A3A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687" y="6273499"/>
            <a:ext cx="2393633" cy="4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12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5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009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753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03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526"/>
            <a:ext cx="10972800" cy="4372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FD354-0D5F-465B-9DFE-A1F212F5DC97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2189368-E97D-4ACE-B9F1-21A625199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5CF171-416E-4A7A-81F1-8F51DE2CE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2738" y="1314107"/>
            <a:ext cx="7459662" cy="66675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42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y 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6779"/>
            <a:ext cx="12241695" cy="627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882" b="15231"/>
          <a:stretch/>
        </p:blipFill>
        <p:spPr>
          <a:xfrm>
            <a:off x="-49695" y="-6778"/>
            <a:ext cx="12277194" cy="62720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3"/>
            <a:ext cx="10972800" cy="4746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6D644-7FB8-44E7-9382-39D03AC3A954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7BA90C9-B5FF-4616-805B-83CDB0874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2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y 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6779"/>
            <a:ext cx="12241695" cy="62720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882" b="15231"/>
          <a:stretch/>
        </p:blipFill>
        <p:spPr>
          <a:xfrm>
            <a:off x="-49695" y="-6778"/>
            <a:ext cx="12277194" cy="62720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3"/>
            <a:ext cx="10972800" cy="47466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6D644-7FB8-44E7-9382-39D03AC3A954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7BA90C9-B5FF-4616-805B-83CDB0874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62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5384800" cy="494664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8651"/>
            <a:ext cx="5384800" cy="494664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DA165AE-FDFB-43FD-A92B-73D913481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0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8651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3AECDE-7B30-4885-91A6-44D1E4DFB3E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" y="3045845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1A4D1FF-1E89-45CE-90CD-D452D5CDC4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7600" y="3045845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4734549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4734549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538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 mor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10972800" cy="1507676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3494664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3494664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488E49-241A-4989-9B97-57387BE216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826327"/>
            <a:ext cx="5384800" cy="668337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0D2AD8C-4431-450A-871D-657962243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7600" y="2826327"/>
            <a:ext cx="5384800" cy="668337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29393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 mor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1341981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1341981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CCCE02-509C-4F32-978C-5F613C62358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" y="4289048"/>
            <a:ext cx="5384800" cy="2379895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3B64D1D-EC5A-42A5-8949-9F6CA708E15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7600" y="4289048"/>
            <a:ext cx="5384800" cy="2379895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808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01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5993"/>
            <a:ext cx="10972800" cy="10390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89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31EEB5-AD83-4B35-8EAE-E6943EFD4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6F9AE5-A51F-4D86-873C-5406D5DAFA29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2FDF385-EE00-488E-88B3-3054263CEC0C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45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452" y="458496"/>
            <a:ext cx="8063948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452" y="1570383"/>
            <a:ext cx="8063948" cy="42485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DBFB66-4009-4980-A80E-24CBF0DF12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17900" cy="5818909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7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610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3997" y="556591"/>
            <a:ext cx="2863482" cy="2804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2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3452" y="3132820"/>
            <a:ext cx="2517045" cy="2423154"/>
          </a:xfrm>
          <a:prstGeom prst="ellipse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974166F-7EE7-4FBA-8786-482DBD7B9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1" y="6169054"/>
            <a:ext cx="2360815" cy="428095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65E8AF-CBC1-4A62-817C-7DBFA8F25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554803-46FD-459B-9A2A-E3E0065B379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802835" y="4434846"/>
            <a:ext cx="2517045" cy="2423154"/>
          </a:xfrm>
          <a:prstGeom prst="ellipse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D7D951-7250-4224-8DA6-B017B0C1152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86855" y="0"/>
            <a:ext cx="2517045" cy="2423154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9D51C9-0FAB-46BA-ACF7-DAF3AE3A35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3948" y="2832100"/>
            <a:ext cx="4259815" cy="13423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7EE01A-D6E7-4530-90DA-D9E0E7059B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25804" y="4559590"/>
            <a:ext cx="2278095" cy="2193117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128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101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019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B51300-636F-44F8-A87A-B397DA99B974}"/>
              </a:ext>
            </a:extLst>
          </p:cNvPr>
          <p:cNvSpPr/>
          <p:nvPr userDrawn="1"/>
        </p:nvSpPr>
        <p:spPr>
          <a:xfrm rot="5400000">
            <a:off x="6095998" y="5028392"/>
            <a:ext cx="12191997" cy="2135212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875CFC3C-B369-4749-9EAC-AA7A0DB1C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597" y="508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3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84457DED-133C-4564-8A24-5018D7F2AD26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6B3210C4-CCEC-4C5B-ADC8-D95BA46412CF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4122402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0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467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743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2A7CFBB1-C451-4C09-A9F1-F69F3F10A6E4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5F8BCD1B-9EF6-403B-869D-BDD3075AD3C7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211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5" y="-99391"/>
            <a:ext cx="12324520" cy="7434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5682AA8A-7D73-4F54-B64E-92D110AD9438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0A177DB9-679D-4D78-BD82-055A5FEB984E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4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327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110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667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3273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743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B9BD87BB-A55D-4903-8608-3B5C027F1AA2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40D58D82-D15B-4F85-9365-D33737EF45A0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576943"/>
            <a:ext cx="10972800" cy="57041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341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333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829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269FF-D712-41B5-8260-0916EC38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857"/>
            <a:ext cx="6298097" cy="1039091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BD3E46-579D-4511-8D26-558B18016A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07697" y="597857"/>
            <a:ext cx="3836503" cy="5872509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DC9BAAC-CDE6-4AC5-BB8F-7C1419135B3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4600" y="5088831"/>
            <a:ext cx="4379704" cy="950705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22FC02-5CB1-438D-92E5-8CE9165A8C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875" y="1973886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97EE31F-CD19-4454-A1D4-669E84C54C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5" y="4389503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B723353-6D62-41A5-8811-E95582CA4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231321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355617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950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AEDA-4FA7-A548-AA8D-CF8E0385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EEC8-7A19-614B-B7F4-018BD22B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843926-1221-7549-B027-CFE20A8E622C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D95E-7091-814D-BAA7-638550FD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Leadership Integration Simplified LLC. All rights reserved.  </a:t>
            </a:r>
            <a:br>
              <a:rPr lang="en-US"/>
            </a:br>
            <a:r>
              <a:rPr lang="en-US"/>
              <a:t>May not be reproduced or distributed in any other form. For internal use only.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850EC-7EB8-1D47-91E5-18DE8415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81F6190-39D4-3D4B-A0B0-86D2B73E90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B8946A-6279-0649-A4DD-8BBBCBA4F0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64"/>
            <a:ext cx="10515600" cy="3681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17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695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2" y="6033052"/>
            <a:ext cx="9120808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6747" b="7965"/>
          <a:stretch/>
        </p:blipFill>
        <p:spPr>
          <a:xfrm>
            <a:off x="-49695" y="-99391"/>
            <a:ext cx="12277194" cy="69573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0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3" y="0"/>
            <a:ext cx="122748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6747" b="7965"/>
          <a:stretch/>
        </p:blipFill>
        <p:spPr>
          <a:xfrm>
            <a:off x="2" y="-99391"/>
            <a:ext cx="12274824" cy="695739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1" y="6033052"/>
            <a:ext cx="9203633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ppt1a-bkgd.jpg">
            <a:extLst>
              <a:ext uri="{FF2B5EF4-FFF2-40B4-BE49-F238E27FC236}">
                <a16:creationId xmlns:a16="http://schemas.microsoft.com/office/drawing/2014/main" id="{91A128F4-46F5-4DA2-805F-BFFB98584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139414"/>
            <a:ext cx="2437265" cy="71858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18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496"/>
            <a:ext cx="10896600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0383"/>
            <a:ext cx="10896600" cy="4790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49587759-BFD5-49F9-841D-05A5AC88BC26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A8FA3BC-613D-4C88-B424-70665FDB1A32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1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7205"/>
            <a:ext cx="10896600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49587759-BFD5-49F9-841D-05A5AC88BC26}"/>
              </a:ext>
            </a:extLst>
          </p:cNvPr>
          <p:cNvSpPr/>
          <p:nvPr userDrawn="1"/>
        </p:nvSpPr>
        <p:spPr>
          <a:xfrm flipH="1">
            <a:off x="3071192" y="6597110"/>
            <a:ext cx="9120806" cy="26088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A8FA3BC-613D-4C88-B424-70665FDB1A32}"/>
              </a:ext>
            </a:extLst>
          </p:cNvPr>
          <p:cNvSpPr/>
          <p:nvPr userDrawn="1"/>
        </p:nvSpPr>
        <p:spPr>
          <a:xfrm>
            <a:off x="2" y="6529388"/>
            <a:ext cx="11748050" cy="3286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0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110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43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1a-bkgd.jpg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2437265" cy="718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9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4" y="-53180"/>
            <a:ext cx="790656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7064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3779"/>
            <a:ext cx="10972800" cy="4112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B7A00BF-D8F5-44F8-BBE7-135866C4A437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7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8" r:id="rId3"/>
    <p:sldLayoutId id="2147483664" r:id="rId4"/>
    <p:sldLayoutId id="2147483669" r:id="rId5"/>
    <p:sldLayoutId id="2147483674" r:id="rId6"/>
    <p:sldLayoutId id="2147483695" r:id="rId7"/>
    <p:sldLayoutId id="2147483708" r:id="rId8"/>
    <p:sldLayoutId id="2147483666" r:id="rId9"/>
    <p:sldLayoutId id="2147483667" r:id="rId10"/>
    <p:sldLayoutId id="2147483675" r:id="rId11"/>
    <p:sldLayoutId id="2147483691" r:id="rId12"/>
    <p:sldLayoutId id="2147483670" r:id="rId13"/>
    <p:sldLayoutId id="2147483671" r:id="rId14"/>
    <p:sldLayoutId id="2147483692" r:id="rId15"/>
    <p:sldLayoutId id="2147483673" r:id="rId16"/>
  </p:sldLayoutIdLst>
  <p:txStyles>
    <p:titleStyle>
      <a:lvl1pPr algn="ctr" defTabSz="548640" rtl="0" eaLnBrk="1" latinLnBrk="0" hangingPunct="1">
        <a:spcBef>
          <a:spcPct val="0"/>
        </a:spcBef>
        <a:buNone/>
        <a:defRPr sz="5280" b="1" kern="1200">
          <a:solidFill>
            <a:schemeClr val="accent6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>
            <a:off x="2" y="5818909"/>
            <a:ext cx="12191998" cy="1039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41919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10972800" cy="4350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0C011C09-A02F-4898-B7FD-E973ED1B946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8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xStyles>
    <p:titleStyle>
      <a:lvl1pPr algn="ctr" defTabSz="548640" rtl="0" eaLnBrk="1" latinLnBrk="0" hangingPunct="1">
        <a:spcBef>
          <a:spcPct val="0"/>
        </a:spcBef>
        <a:buNone/>
        <a:defRPr sz="5280" b="1" kern="1200">
          <a:solidFill>
            <a:schemeClr val="accent6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1a-bkgd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2437265" cy="7185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7064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3778"/>
            <a:ext cx="10972800" cy="4336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CB7A00BF-D8F5-44F8-BBE7-135866C4A437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9B4D9FBC-3276-4CF0-A374-C1111EEFCA0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77597" y="508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5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5" r:id="rId13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rgbClr val="8B1E4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q0VWgeTXL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://www.netbenefits.com/" TargetMode="Externa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docs.asiflex.com/videos/what_is_an_fsa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asiflex.com/" TargetMode="External"/><Relationship Id="rId5" Type="http://schemas.openxmlformats.org/officeDocument/2006/relationships/hyperlink" Target="https://pixabay.com/en/piggy-bank-money-savings-financial-970340/" TargetMode="Externa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standard.com/" TargetMode="Externa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standard.com/" TargetMode="Externa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5.png"/><Relationship Id="rId5" Type="http://schemas.openxmlformats.org/officeDocument/2006/relationships/hyperlink" Target="mailto:employeewellness@saltlakecounty.gov" TargetMode="External"/><Relationship Id="rId4" Type="http://schemas.openxmlformats.org/officeDocument/2006/relationships/hyperlink" Target="https://www.saltlakecounty.gov/employee-wellnes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lcountyvoluntarybenefits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hyperlink" Target="http://slcountyvoluntarybenefits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lcountyvoluntarybenefits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saltlakecounty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www.saltlakecounty.gov/human-resources/benefit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lcountyvoluntarybenefits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9.png"/><Relationship Id="rId5" Type="http://schemas.openxmlformats.org/officeDocument/2006/relationships/image" Target="../media/image57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slcountyvoluntarybenefits.com/" TargetMode="Externa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hyperlink" Target="http://slcountyvoluntarybenefits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slco.org/human-resources/learning--development/tuition-reimbursement/" TargetMode="External"/><Relationship Id="rId4" Type="http://schemas.openxmlformats.org/officeDocument/2006/relationships/hyperlink" Target="mailto:CCarrington@saltlakecounty.go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lco.org/human-resources/policies/human-resources-policies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shcm.slcounty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s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24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saltlakecounty.go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saltlakecounty.gov/human-resources/benefit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ecthealth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pehp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2E52-3241-433B-AB9E-12D2AFFC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7383"/>
            <a:ext cx="10972800" cy="1039091"/>
          </a:xfrm>
        </p:spPr>
        <p:txBody>
          <a:bodyPr/>
          <a:lstStyle/>
          <a:p>
            <a:r>
              <a:rPr lang="en-US" dirty="0"/>
              <a:t>- BREAK -</a:t>
            </a:r>
          </a:p>
        </p:txBody>
      </p:sp>
    </p:spTree>
    <p:extLst>
      <p:ext uri="{BB962C8B-B14F-4D97-AF65-F5344CB8AC3E}">
        <p14:creationId xmlns:p14="http://schemas.microsoft.com/office/powerpoint/2010/main" val="17084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2678A-40BB-BCF4-F82E-180F898C9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60E7E-81E5-39D9-EDCF-4CD62428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491"/>
            <a:ext cx="11826240" cy="834344"/>
          </a:xfrm>
        </p:spPr>
        <p:txBody>
          <a:bodyPr>
            <a:noAutofit/>
          </a:bodyPr>
          <a:lstStyle/>
          <a:p>
            <a:r>
              <a:rPr lang="en-US" sz="3000" b="1" dirty="0"/>
              <a:t> </a:t>
            </a:r>
            <a:r>
              <a:rPr lang="en-US" sz="3600" b="1" dirty="0"/>
              <a:t>Health Savings Account (HSA)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28647D-3DA6-83A9-C625-EAE7950C90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3380" y="1853828"/>
            <a:ext cx="3673543" cy="2985428"/>
          </a:xfrm>
        </p:spPr>
        <p:txBody>
          <a:bodyPr>
            <a:noAutofit/>
          </a:bodyPr>
          <a:lstStyle/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Set aside pre-tax dollars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Use for Medical, Dental, Rx, Vision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No rollover maximum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Funds 100% yours if you leave employment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You can invest funds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DD3D021-A043-7E02-27D3-15E0C13AA2BE}"/>
              </a:ext>
            </a:extLst>
          </p:cNvPr>
          <p:cNvSpPr txBox="1">
            <a:spLocks/>
          </p:cNvSpPr>
          <p:nvPr/>
        </p:nvSpPr>
        <p:spPr>
          <a:xfrm>
            <a:off x="8385185" y="1853828"/>
            <a:ext cx="3803618" cy="3847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/>
              <a:t>2025 Max Contributions: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Single: $4300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Family: $8550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Employees </a:t>
            </a:r>
            <a:r>
              <a:rPr lang="en-US" sz="2400" b="1" dirty="0"/>
              <a:t>55+</a:t>
            </a:r>
            <a:r>
              <a:rPr lang="en-US" sz="2400" dirty="0"/>
              <a:t> can add up to an additional $1000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8A5F6A0A-7B38-3CF0-A967-36CCD5745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049" y="5338823"/>
            <a:ext cx="2527879" cy="13047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57BE82-5F5E-A2ED-0E0D-DDCCB8E3F490}"/>
              </a:ext>
            </a:extLst>
          </p:cNvPr>
          <p:cNvSpPr txBox="1"/>
          <p:nvPr/>
        </p:nvSpPr>
        <p:spPr>
          <a:xfrm>
            <a:off x="3677653" y="1853828"/>
            <a:ext cx="4791642" cy="452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Employee Payroll Contributions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County Contribution (lump sum):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*pro-rated </a:t>
            </a:r>
            <a:r>
              <a:rPr lang="en-US" sz="2000" dirty="0">
                <a:solidFill>
                  <a:srgbClr val="FF0000"/>
                </a:solidFill>
              </a:rPr>
              <a:t>based on hire date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Single: $600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Family: $1,200</a:t>
            </a:r>
          </a:p>
          <a:p>
            <a:pPr marL="342900" lvl="0" indent="-342900" defTabSz="54864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</a:rPr>
              <a:t>Employee Wellness Program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:</a:t>
            </a:r>
          </a:p>
          <a:p>
            <a:pPr lvl="0" defTabSz="54864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</a:rPr>
              <a:t>*you can earn up to:</a:t>
            </a:r>
          </a:p>
          <a:p>
            <a:pPr marL="800100" lvl="1" indent="-342900" defTabSz="54864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Single: $275</a:t>
            </a:r>
          </a:p>
          <a:p>
            <a:pPr marL="800100" lvl="1" indent="-342900" defTabSz="54864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Employee + Spouse: $550</a:t>
            </a:r>
            <a:endParaRPr lang="en-US" sz="2400" b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3831B1-CA32-8549-4A06-71356DCCFD8C}"/>
              </a:ext>
            </a:extLst>
          </p:cNvPr>
          <p:cNvSpPr/>
          <p:nvPr/>
        </p:nvSpPr>
        <p:spPr>
          <a:xfrm>
            <a:off x="2216379" y="286330"/>
            <a:ext cx="7393481" cy="69779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5B925-A157-B716-EE83-D9DF396FB5E8}"/>
              </a:ext>
            </a:extLst>
          </p:cNvPr>
          <p:cNvSpPr/>
          <p:nvPr/>
        </p:nvSpPr>
        <p:spPr>
          <a:xfrm>
            <a:off x="384644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Benefits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419874-CA94-F42C-B9F8-E00016ABC477}"/>
              </a:ext>
            </a:extLst>
          </p:cNvPr>
          <p:cNvSpPr txBox="1">
            <a:spLocks/>
          </p:cNvSpPr>
          <p:nvPr/>
        </p:nvSpPr>
        <p:spPr>
          <a:xfrm rot="20122697">
            <a:off x="-111566" y="547902"/>
            <a:ext cx="3514829" cy="568338"/>
          </a:xfrm>
          <a:prstGeom prst="ribbon2">
            <a:avLst>
              <a:gd name="adj1" fmla="val 16667"/>
              <a:gd name="adj2" fmla="val 73556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rgbClr val="8B1E4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HDHP Plan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1345F-3334-893D-F4B1-0A488C6568D2}"/>
              </a:ext>
            </a:extLst>
          </p:cNvPr>
          <p:cNvSpPr/>
          <p:nvPr/>
        </p:nvSpPr>
        <p:spPr>
          <a:xfrm>
            <a:off x="4422321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Contributions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75FFA2-3280-3B15-844A-2977F00A4A37}"/>
              </a:ext>
            </a:extLst>
          </p:cNvPr>
          <p:cNvSpPr/>
          <p:nvPr/>
        </p:nvSpPr>
        <p:spPr>
          <a:xfrm>
            <a:off x="8459998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Limits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C7D0E-B80F-9121-7DD1-867EC93A2F71}"/>
              </a:ext>
            </a:extLst>
          </p:cNvPr>
          <p:cNvSpPr txBox="1"/>
          <p:nvPr/>
        </p:nvSpPr>
        <p:spPr>
          <a:xfrm>
            <a:off x="195072" y="5609406"/>
            <a:ext cx="3482581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</a:rPr>
              <a:t>Fidelity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730E00"/>
                </a:solidFill>
                <a:hlinkClick r:id="rId5"/>
              </a:rPr>
              <a:t>www.netbenefits.com</a:t>
            </a:r>
            <a:r>
              <a:rPr lang="en-US" sz="1800" dirty="0">
                <a:solidFill>
                  <a:srgbClr val="730E00"/>
                </a:solidFill>
              </a:rPr>
              <a:t>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800-544-3716</a:t>
            </a:r>
          </a:p>
        </p:txBody>
      </p:sp>
    </p:spTree>
    <p:extLst>
      <p:ext uri="{BB962C8B-B14F-4D97-AF65-F5344CB8AC3E}">
        <p14:creationId xmlns:p14="http://schemas.microsoft.com/office/powerpoint/2010/main" val="322652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2B0AC-12F7-3D4D-0757-AD00EC82F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D1A5-0804-F8B8-8321-0687A65D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42" y="217029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2025 Medical Plan – PPO (Traditional)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0FF90-DB79-C69E-53C1-C7582ADA9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259614"/>
            <a:ext cx="4888230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 of pocket costs for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4EE0E-33BB-0428-BF41-6500E2985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010929"/>
            <a:ext cx="5386917" cy="31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Deductible:		Individual		Family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500</a:t>
            </a:r>
            <a:r>
              <a:rPr lang="en-US" sz="2000" dirty="0"/>
              <a:t>		      	$1,000		$2,000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Coinsurance:		Individual		County</a:t>
            </a:r>
          </a:p>
          <a:p>
            <a:pPr marL="0" indent="0">
              <a:buNone/>
            </a:pPr>
            <a:r>
              <a:rPr lang="en-US" sz="2000" dirty="0"/>
              <a:t>                           	20%		  	80%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Out-of-Pocket Max:	Individual		Family</a:t>
            </a:r>
          </a:p>
          <a:p>
            <a:pPr marL="0" indent="0">
              <a:buNone/>
            </a:pPr>
            <a:r>
              <a:rPr lang="en-US" sz="2000" dirty="0"/>
              <a:t>                          	$4,000      	$8,000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B734C-C267-10CC-8C16-15512A6E3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309" y="1259614"/>
            <a:ext cx="5389033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Premium – Cost per paycheck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03DF4-7EA1-19D3-FAF3-6C94DF4CA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309" y="2015261"/>
            <a:ext cx="5670973" cy="31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Full Time:</a:t>
            </a:r>
          </a:p>
          <a:p>
            <a:r>
              <a:rPr lang="en-US" sz="2000" dirty="0"/>
              <a:t>Employee Only: $71.76</a:t>
            </a:r>
          </a:p>
          <a:p>
            <a:r>
              <a:rPr lang="en-US" sz="2000" dirty="0"/>
              <a:t>Employee+1: $157.62</a:t>
            </a:r>
          </a:p>
          <a:p>
            <a:r>
              <a:rPr lang="en-US" sz="2000" dirty="0"/>
              <a:t>Employee+2 or more: $212.34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Part Time:</a:t>
            </a:r>
          </a:p>
          <a:p>
            <a:r>
              <a:rPr lang="en-US" sz="2000" dirty="0"/>
              <a:t>Employee Only: $143.51</a:t>
            </a:r>
          </a:p>
          <a:p>
            <a:r>
              <a:rPr lang="en-US" sz="2000" dirty="0"/>
              <a:t>Employee+1: $315.23</a:t>
            </a:r>
          </a:p>
          <a:p>
            <a:r>
              <a:rPr lang="en-US" sz="2000" dirty="0"/>
              <a:t>Employee+2 or more: $424.68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0F6D3-E678-43A3-31A3-8B1474F6687F}"/>
              </a:ext>
            </a:extLst>
          </p:cNvPr>
          <p:cNvSpPr txBox="1"/>
          <p:nvPr/>
        </p:nvSpPr>
        <p:spPr>
          <a:xfrm>
            <a:off x="3047907" y="6076183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Medical FSA Eligible;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HSA Eligible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6F9C7-A179-A72F-1F4F-8F4D640B469C}"/>
              </a:ext>
            </a:extLst>
          </p:cNvPr>
          <p:cNvSpPr txBox="1"/>
          <p:nvPr/>
        </p:nvSpPr>
        <p:spPr>
          <a:xfrm>
            <a:off x="85579" y="5236043"/>
            <a:ext cx="63037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</a:rPr>
              <a:t>**Once you enroll, premiums are due back to eligibility date. Payroll deductions 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</a:rPr>
              <a:t>will take current premiums plus half of past due amount until caught up**</a:t>
            </a:r>
          </a:p>
        </p:txBody>
      </p:sp>
    </p:spTree>
    <p:extLst>
      <p:ext uri="{BB962C8B-B14F-4D97-AF65-F5344CB8AC3E}">
        <p14:creationId xmlns:p14="http://schemas.microsoft.com/office/powerpoint/2010/main" val="382941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9DD2D-ED22-DBD3-2AA3-B2564A8B7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6182-2397-B1F3-300C-96ADD953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31" y="359028"/>
            <a:ext cx="5942876" cy="1039091"/>
          </a:xfrm>
        </p:spPr>
        <p:txBody>
          <a:bodyPr>
            <a:noAutofit/>
          </a:bodyPr>
          <a:lstStyle/>
          <a:p>
            <a:r>
              <a:rPr lang="en-US" sz="3200" b="1" dirty="0"/>
              <a:t>Flexible Spending Account </a:t>
            </a:r>
            <a:br>
              <a:rPr lang="en-US" sz="3000" b="1" dirty="0"/>
            </a:br>
            <a:r>
              <a:rPr lang="en-US" sz="3000" b="1" dirty="0"/>
              <a:t>(FSA)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423E5-42E3-0408-2274-71D6B17F05B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736466" y="1718458"/>
            <a:ext cx="4931932" cy="37026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prstClr val="black"/>
                </a:solidFill>
              </a:rPr>
              <a:t>Limited Flex (HDHP only):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Dental &amp; Vision Only 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2025 Annual Maximum: $3,300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$660 rollover limit</a:t>
            </a:r>
          </a:p>
          <a:p>
            <a:pPr>
              <a:lnSpc>
                <a:spcPct val="11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Dependent Care Flex: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Covers Dependent Care costs up 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to age 13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2025 Annual maximum: $5,000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solidFill>
                  <a:prstClr val="black"/>
                </a:solidFill>
              </a:rPr>
              <a:t>No rollover</a:t>
            </a:r>
          </a:p>
          <a:p>
            <a:pPr>
              <a:lnSpc>
                <a:spcPct val="11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103BFF-74C1-4CA7-A8CE-2F444BA07133}"/>
              </a:ext>
            </a:extLst>
          </p:cNvPr>
          <p:cNvSpPr/>
          <p:nvPr/>
        </p:nvSpPr>
        <p:spPr>
          <a:xfrm>
            <a:off x="523603" y="300512"/>
            <a:ext cx="5384800" cy="115612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1C9AA1-812D-2F56-9272-C8E10FF70D45}"/>
              </a:ext>
            </a:extLst>
          </p:cNvPr>
          <p:cNvSpPr/>
          <p:nvPr/>
        </p:nvSpPr>
        <p:spPr>
          <a:xfrm>
            <a:off x="523602" y="1601180"/>
            <a:ext cx="5384800" cy="409872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E8AF5DB4-6A08-9DF2-5085-DC7B5258FD3A}"/>
              </a:ext>
            </a:extLst>
          </p:cNvPr>
          <p:cNvSpPr txBox="1">
            <a:spLocks/>
          </p:cNvSpPr>
          <p:nvPr/>
        </p:nvSpPr>
        <p:spPr>
          <a:xfrm>
            <a:off x="636608" y="1815345"/>
            <a:ext cx="5217367" cy="409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Medical Flex (PPO plan only):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Pre-Tax contributions from paycheck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Use for Medical, Dental, Rx, Vision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Full Balance Available January 1st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2025 Annual Maximum: $3,300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$660 rollover limit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Forfeit if leave county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BDCA7C-8F50-7A63-D14E-F4E2FCB69683}"/>
              </a:ext>
            </a:extLst>
          </p:cNvPr>
          <p:cNvSpPr/>
          <p:nvPr/>
        </p:nvSpPr>
        <p:spPr>
          <a:xfrm>
            <a:off x="6503125" y="1601180"/>
            <a:ext cx="5384800" cy="414489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8FA07A-45BD-EA6C-5D9F-34B4F2113AD9}"/>
              </a:ext>
            </a:extLst>
          </p:cNvPr>
          <p:cNvSpPr/>
          <p:nvPr/>
        </p:nvSpPr>
        <p:spPr>
          <a:xfrm>
            <a:off x="6466477" y="300512"/>
            <a:ext cx="5384800" cy="115612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Additional Spending Accounts</a:t>
            </a:r>
          </a:p>
        </p:txBody>
      </p:sp>
      <p:pic>
        <p:nvPicPr>
          <p:cNvPr id="20" name="Picture 19" descr="A picture containing foo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71FF6F8-94B3-7788-462C-F5B8E9BB4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64795" y="4520456"/>
            <a:ext cx="1689180" cy="1103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6BE77A-C1A2-7C08-1A1C-BD731107DED3}"/>
              </a:ext>
            </a:extLst>
          </p:cNvPr>
          <p:cNvSpPr txBox="1"/>
          <p:nvPr/>
        </p:nvSpPr>
        <p:spPr>
          <a:xfrm>
            <a:off x="1271688" y="6128230"/>
            <a:ext cx="3888626" cy="461665"/>
          </a:xfrm>
          <a:prstGeom prst="rect">
            <a:avLst/>
          </a:prstGeom>
          <a:solidFill>
            <a:srgbClr val="FFC000"/>
          </a:solidFill>
        </p:spPr>
        <p:txBody>
          <a:bodyPr wrap="square" numCol="1" anchor="ctr">
            <a:spAutoFit/>
          </a:bodyPr>
          <a:lstStyle/>
          <a:p>
            <a:pPr algn="ctr"/>
            <a:r>
              <a:rPr lang="en-US" sz="2400" b="1" kern="1200" dirty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rPr>
              <a:t>**Keep your receipts**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EDEE0-9941-3C36-1238-AAB903DB478C}"/>
              </a:ext>
            </a:extLst>
          </p:cNvPr>
          <p:cNvSpPr txBox="1"/>
          <p:nvPr/>
        </p:nvSpPr>
        <p:spPr>
          <a:xfrm>
            <a:off x="8423909" y="6035896"/>
            <a:ext cx="342736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http://www.asiflex.com/</a:t>
            </a:r>
            <a:endParaRPr lang="en-US" dirty="0"/>
          </a:p>
          <a:p>
            <a:pPr algn="r"/>
            <a:r>
              <a:rPr lang="en-US" dirty="0"/>
              <a:t>Phone: 800-659-3035</a:t>
            </a:r>
          </a:p>
        </p:txBody>
      </p:sp>
    </p:spTree>
    <p:extLst>
      <p:ext uri="{BB962C8B-B14F-4D97-AF65-F5344CB8AC3E}">
        <p14:creationId xmlns:p14="http://schemas.microsoft.com/office/powerpoint/2010/main" val="252245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5034"/>
            <a:ext cx="10972800" cy="1039091"/>
          </a:xfrm>
        </p:spPr>
        <p:txBody>
          <a:bodyPr/>
          <a:lstStyle/>
          <a:p>
            <a:r>
              <a:rPr lang="en-US" dirty="0"/>
              <a:t>Cigna Dental DPPO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5A810-162F-4088-8757-5EE6C58F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4" y="325865"/>
            <a:ext cx="2331893" cy="817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3C262-2C64-4CA6-863B-36D4CCD9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78" y="1143295"/>
            <a:ext cx="10310644" cy="52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3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5034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Cigna Dental DPPO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22467-1922-4AAB-9AEE-60F7B491BF83}"/>
              </a:ext>
            </a:extLst>
          </p:cNvPr>
          <p:cNvSpPr txBox="1"/>
          <p:nvPr/>
        </p:nvSpPr>
        <p:spPr>
          <a:xfrm>
            <a:off x="0" y="5946171"/>
            <a:ext cx="12192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**If you do not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ENROLL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 or </a:t>
            </a:r>
            <a:r>
              <a:rPr lang="en-US" sz="2400" b="1" dirty="0">
                <a:solidFill>
                  <a:schemeClr val="accent6"/>
                </a:solidFill>
                <a:latin typeface="Tw Cen MT"/>
              </a:rPr>
              <a:t>WAIVE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 within 31 days, you will be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automatically enrolled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6"/>
                </a:solidFill>
                <a:latin typeface="Tw Cen MT"/>
              </a:rPr>
              <a:t>Cigna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 employee only coverage**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8F70D8-B54A-477F-9A8C-0C82B0B9DD95}"/>
              </a:ext>
            </a:extLst>
          </p:cNvPr>
          <p:cNvSpPr txBox="1">
            <a:spLocks/>
          </p:cNvSpPr>
          <p:nvPr/>
        </p:nvSpPr>
        <p:spPr>
          <a:xfrm>
            <a:off x="4386158" y="4327395"/>
            <a:ext cx="3419684" cy="1346829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For questions or assistance locating an in-network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dentist or specialist, call Cigna at 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800-244-6224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5A810-162F-4088-8757-5EE6C58F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16" y="1119193"/>
            <a:ext cx="2964228" cy="1039091"/>
          </a:xfrm>
          <a:prstGeom prst="rect">
            <a:avLst/>
          </a:prstGeom>
        </p:spPr>
      </p:pic>
      <p:pic>
        <p:nvPicPr>
          <p:cNvPr id="1028" name="Picture 4" descr="Cigna Dentist Powell, OH | Dental Insurance | Wedgewood Complete Dentistry">
            <a:extLst>
              <a:ext uri="{FF2B5EF4-FFF2-40B4-BE49-F238E27FC236}">
                <a16:creationId xmlns:a16="http://schemas.microsoft.com/office/drawing/2014/main" id="{CEB9CCBD-4405-42CC-DAB6-BB4DE3DA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54325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6D98C30-38F5-0EA2-F0EC-FE421A2B4B2E}"/>
              </a:ext>
            </a:extLst>
          </p:cNvPr>
          <p:cNvSpPr txBox="1">
            <a:spLocks/>
          </p:cNvSpPr>
          <p:nvPr/>
        </p:nvSpPr>
        <p:spPr>
          <a:xfrm>
            <a:off x="609600" y="2011821"/>
            <a:ext cx="5670973" cy="31015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u="sng" dirty="0"/>
              <a:t>Full Time:</a:t>
            </a:r>
          </a:p>
          <a:p>
            <a:r>
              <a:rPr lang="en-US" sz="2000" dirty="0"/>
              <a:t>Employee Only: $5.27</a:t>
            </a:r>
          </a:p>
          <a:p>
            <a:r>
              <a:rPr lang="en-US" sz="2000" dirty="0"/>
              <a:t>Employee+1: $6.74</a:t>
            </a:r>
          </a:p>
          <a:p>
            <a:r>
              <a:rPr lang="en-US" sz="2000" dirty="0"/>
              <a:t>Employee+2 or more: $10.15</a:t>
            </a:r>
          </a:p>
          <a:p>
            <a:pPr marL="0" indent="0">
              <a:buFont typeface="Arial"/>
              <a:buNone/>
            </a:pPr>
            <a:endParaRPr lang="en-US" sz="2000" dirty="0"/>
          </a:p>
          <a:p>
            <a:pPr marL="0" indent="0">
              <a:buFont typeface="Arial"/>
              <a:buNone/>
            </a:pPr>
            <a:r>
              <a:rPr lang="en-US" sz="2000" b="1" u="sng" dirty="0"/>
              <a:t>Part Time:</a:t>
            </a:r>
          </a:p>
          <a:p>
            <a:r>
              <a:rPr lang="en-US" sz="2000" dirty="0"/>
              <a:t>Employee Only: $10.53</a:t>
            </a:r>
          </a:p>
          <a:p>
            <a:r>
              <a:rPr lang="en-US" sz="2000" dirty="0"/>
              <a:t>Employee+1: $13.48</a:t>
            </a:r>
          </a:p>
          <a:p>
            <a:r>
              <a:rPr lang="en-US" sz="2000" dirty="0"/>
              <a:t>Employee+2 or more: $20.31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10338DD-AE81-C906-E09A-41411E63FA46}"/>
              </a:ext>
            </a:extLst>
          </p:cNvPr>
          <p:cNvSpPr txBox="1">
            <a:spLocks/>
          </p:cNvSpPr>
          <p:nvPr/>
        </p:nvSpPr>
        <p:spPr>
          <a:xfrm>
            <a:off x="609600" y="1313092"/>
            <a:ext cx="5389033" cy="639762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 fontScale="85000" lnSpcReduction="1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Premium – Cost per paycheck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52BB1B-603A-52A9-B561-A20E2882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222" y="2454325"/>
            <a:ext cx="3877216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7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053"/>
            <a:ext cx="10972800" cy="1039091"/>
          </a:xfrm>
        </p:spPr>
        <p:txBody>
          <a:bodyPr/>
          <a:lstStyle/>
          <a:p>
            <a:r>
              <a:rPr lang="en-US" dirty="0"/>
              <a:t>VSP Vision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21EC-CAAE-75F4-BC17-8F807C346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33" y="1426306"/>
            <a:ext cx="6075667" cy="400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D9FF7-6E63-5901-18A3-A576F7A5BEFD}"/>
              </a:ext>
            </a:extLst>
          </p:cNvPr>
          <p:cNvSpPr txBox="1"/>
          <p:nvPr/>
        </p:nvSpPr>
        <p:spPr>
          <a:xfrm>
            <a:off x="609600" y="2848811"/>
            <a:ext cx="6096000" cy="2562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u="sng" dirty="0">
                <a:solidFill>
                  <a:srgbClr val="630101"/>
                </a:solidFill>
                <a:latin typeface="Tw Cen MT" panose="020B0602020104020603" pitchFamily="34" charset="0"/>
              </a:rPr>
              <a:t>Premiums: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630101"/>
                </a:solidFill>
                <a:latin typeface="Tw Cen MT" panose="020B0602020104020603" pitchFamily="34" charset="0"/>
              </a:rPr>
              <a:t>Member Only - 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$3.30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630101"/>
                </a:solidFill>
                <a:latin typeface="Tw Cen MT" panose="020B0602020104020603" pitchFamily="34" charset="0"/>
              </a:rPr>
              <a:t>Member + 1 - 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$6.60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Member + 2 or more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$10.62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5C8C4-0614-F54B-75E7-91308AB97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69" y="6089395"/>
            <a:ext cx="11538261" cy="341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0C269F-91AE-A4FA-E6C6-AC987E812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311116"/>
            <a:ext cx="2600688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06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0FEE-1BD1-4C1D-8D5D-025F1CE8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70" y="216339"/>
            <a:ext cx="8048625" cy="10390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</a:t>
            </a:r>
            <a:r>
              <a:rPr lang="en-US" sz="5200" dirty="0"/>
              <a:t>Life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FCAD1-2F79-462D-895C-02824890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330" y="1178391"/>
            <a:ext cx="7453738" cy="639762"/>
          </a:xfrm>
        </p:spPr>
        <p:txBody>
          <a:bodyPr>
            <a:normAutofit/>
          </a:bodyPr>
          <a:lstStyle/>
          <a:p>
            <a:r>
              <a:rPr lang="en-US" sz="2800" dirty="0"/>
              <a:t>Employer Paid Life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2330" y="1803743"/>
            <a:ext cx="8717520" cy="491655"/>
          </a:xfrm>
        </p:spPr>
        <p:txBody>
          <a:bodyPr>
            <a:noAutofit/>
          </a:bodyPr>
          <a:lstStyle/>
          <a:p>
            <a:r>
              <a:rPr lang="en-US" sz="2200" dirty="0"/>
              <a:t>Automatic $50,000 Term Life policy at no cost to you (*benefit reduces at age 70)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8FB3CB-EDCE-4F35-A905-FCDDD7493399}"/>
              </a:ext>
            </a:extLst>
          </p:cNvPr>
          <p:cNvSpPr txBox="1">
            <a:spLocks/>
          </p:cNvSpPr>
          <p:nvPr/>
        </p:nvSpPr>
        <p:spPr>
          <a:xfrm>
            <a:off x="1512330" y="3162911"/>
            <a:ext cx="8717520" cy="1123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192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192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8800" dirty="0">
                <a:solidFill>
                  <a:prstClr val="black"/>
                </a:solidFill>
              </a:rPr>
              <a:t>Enroll in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up to $300,000 of additional coverage with no underwriting if you enroll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within the first 31 days of eligibility</a:t>
            </a:r>
          </a:p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8800" dirty="0">
                <a:solidFill>
                  <a:prstClr val="black"/>
                </a:solidFill>
              </a:rPr>
              <a:t>Coverage is available in $25,000 increments</a:t>
            </a:r>
          </a:p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Coverage max of $500,000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800" b="1" dirty="0">
              <a:solidFill>
                <a:prstClr val="black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Assign Beneficiaries in PeopleSoft</a:t>
            </a: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800" dirty="0">
                <a:solidFill>
                  <a:prstClr val="black"/>
                </a:solidFill>
              </a:rPr>
              <a:t>One individual or multiple, as well as Trust designation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800" dirty="0">
                <a:solidFill>
                  <a:prstClr val="black"/>
                </a:solidFill>
              </a:rPr>
              <a:t>Primary and Secondary options</a:t>
            </a: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9A037C0-85C3-482F-BF54-CA47D6C0A7BE}"/>
              </a:ext>
            </a:extLst>
          </p:cNvPr>
          <p:cNvSpPr txBox="1">
            <a:spLocks/>
          </p:cNvSpPr>
          <p:nvPr/>
        </p:nvSpPr>
        <p:spPr>
          <a:xfrm>
            <a:off x="1512330" y="2443505"/>
            <a:ext cx="745373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88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5486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0972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16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459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19456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74320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Employee Paid Life Insurance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03AC60-2232-F8CB-B4F2-C050A31BF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87" y="138423"/>
            <a:ext cx="2680475" cy="1786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95C5E-6F20-A20D-AF15-0D98FD99CF43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248493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0FEE-1BD1-4C1D-8D5D-025F1CE8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5993"/>
            <a:ext cx="8048625" cy="10390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</a:t>
            </a:r>
            <a:r>
              <a:rPr lang="en-US" sz="5200" dirty="0"/>
              <a:t>Life Insurance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648DC-4D99-46D3-B66A-2C9891FC6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1932" y="1505084"/>
            <a:ext cx="5270269" cy="504195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Spouse &amp; Dependents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D687B-46D0-419C-9DD1-04A998F92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49223" y="2009279"/>
            <a:ext cx="7280370" cy="3023699"/>
          </a:xfrm>
        </p:spPr>
        <p:txBody>
          <a:bodyPr>
            <a:noAutofit/>
          </a:bodyPr>
          <a:lstStyle/>
          <a:p>
            <a:r>
              <a:rPr lang="en-US" sz="2000" dirty="0"/>
              <a:t>Enroll in up to $50,000 spouse life without underwriting </a:t>
            </a:r>
            <a:r>
              <a:rPr lang="en-US" sz="2000" b="1" dirty="0"/>
              <a:t>within first 31 days of eligibility</a:t>
            </a:r>
          </a:p>
          <a:p>
            <a:pPr lvl="1"/>
            <a:r>
              <a:rPr lang="en-US" sz="2000" dirty="0"/>
              <a:t>Coverage is available in $25,000 increments</a:t>
            </a:r>
          </a:p>
          <a:p>
            <a:pPr lvl="1"/>
            <a:r>
              <a:rPr lang="en-US" sz="2000" dirty="0"/>
              <a:t>Coverage max of $500,000</a:t>
            </a:r>
          </a:p>
          <a:p>
            <a:pPr marL="548640" lvl="1" indent="0">
              <a:buNone/>
            </a:pPr>
            <a:endParaRPr lang="en-US" sz="2000" dirty="0"/>
          </a:p>
          <a:p>
            <a:r>
              <a:rPr lang="en-US" sz="2000" dirty="0"/>
              <a:t>Enroll in up to $15,000 dependent life </a:t>
            </a:r>
          </a:p>
          <a:p>
            <a:pPr lvl="1"/>
            <a:r>
              <a:rPr lang="en-US" sz="2000" dirty="0"/>
              <a:t>Applies to </a:t>
            </a:r>
            <a:r>
              <a:rPr lang="en-US" sz="2000" i="1" u="sng" dirty="0"/>
              <a:t>unmarried</a:t>
            </a:r>
            <a:r>
              <a:rPr lang="en-US" sz="2000" dirty="0"/>
              <a:t> dependents </a:t>
            </a:r>
            <a:r>
              <a:rPr lang="en-US" sz="2000" b="1" dirty="0"/>
              <a:t>under</a:t>
            </a:r>
            <a:r>
              <a:rPr lang="en-US" sz="2000" dirty="0"/>
              <a:t> age 26</a:t>
            </a:r>
          </a:p>
          <a:p>
            <a:pPr lvl="1"/>
            <a:r>
              <a:rPr lang="en-US" sz="2000" dirty="0"/>
              <a:t>Cost covers all dependents and covered at the same level</a:t>
            </a:r>
          </a:p>
          <a:p>
            <a:pPr lvl="1"/>
            <a:r>
              <a:rPr lang="en-US" sz="2000" dirty="0"/>
              <a:t>Coverage is available in $5000 increments</a:t>
            </a:r>
          </a:p>
          <a:p>
            <a:pPr lvl="1"/>
            <a:r>
              <a:rPr lang="en-US" sz="2000" dirty="0"/>
              <a:t>Dependent Life rate: $.096 per $1000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A8D49-E31F-3E7E-B42B-C48B242DD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43" y="297786"/>
            <a:ext cx="2680475" cy="1786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9953B-8731-1A4B-4C9F-2FF5EAD8595C}"/>
              </a:ext>
            </a:extLst>
          </p:cNvPr>
          <p:cNvSpPr txBox="1"/>
          <p:nvPr/>
        </p:nvSpPr>
        <p:spPr>
          <a:xfrm>
            <a:off x="7608131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4171505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173" y="1407709"/>
            <a:ext cx="5934588" cy="40425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Individual and Family plan options: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$25,000 to $250,000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Coverage is available in $25,000 increments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Family Benefits paid based on employee’s elected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Spouse only: 50% of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Dependent Child only: 20 % of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Spouse and Child(ren): 40% for spouse, 15% for each child</a:t>
            </a:r>
          </a:p>
          <a:p>
            <a:pPr marL="0" indent="0">
              <a:buNone/>
            </a:pPr>
            <a:r>
              <a:rPr lang="en-US" sz="2400" dirty="0"/>
              <a:t>Provides benefits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Death or loss of use of limb, speech, hearing or eyesight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Due to an accident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6B6508-77D0-4507-A03E-1BFF8D68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3" y="465993"/>
            <a:ext cx="8305800" cy="1039091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400" dirty="0"/>
              <a:t>Accidental Death &amp; Dismemberment (AD&amp;D)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2320A2-3928-47CD-4983-7FD12D55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464" y="330630"/>
            <a:ext cx="2169914" cy="1446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E5BC9-E8EF-EE31-43B4-E0E7E07BFCBC}"/>
              </a:ext>
            </a:extLst>
          </p:cNvPr>
          <p:cNvSpPr txBox="1"/>
          <p:nvPr/>
        </p:nvSpPr>
        <p:spPr>
          <a:xfrm>
            <a:off x="6938010" y="2764957"/>
            <a:ext cx="4491368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Employee Only Rate per $1000: </a:t>
            </a:r>
            <a:r>
              <a:rPr lang="en-US" b="1" dirty="0"/>
              <a:t>$0.02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Family Rate per $1000: </a:t>
            </a:r>
            <a:r>
              <a:rPr lang="en-US" b="1" dirty="0"/>
              <a:t>$0.03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45F79-02EA-7972-A75E-02AD097F172E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361826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3F79-AFAD-4087-B5CE-95993842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24" y="298740"/>
            <a:ext cx="10972800" cy="1039091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Short-Term Disability Insurance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34FEBF-CF01-486A-8DE1-CDBE0EAB3D65}"/>
              </a:ext>
            </a:extLst>
          </p:cNvPr>
          <p:cNvSpPr txBox="1"/>
          <p:nvPr/>
        </p:nvSpPr>
        <p:spPr>
          <a:xfrm>
            <a:off x="241311" y="2028704"/>
            <a:ext cx="595884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Pays 66.67% of your pre-disability weekly salary; plan max of $3000 weekly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Begins on 15</a:t>
            </a:r>
            <a:r>
              <a:rPr lang="en-US" sz="2200" baseline="30000" dirty="0">
                <a:latin typeface="Tw Cen MT" panose="020B0602020104020603" pitchFamily="34" charset="0"/>
              </a:rPr>
              <a:t>th</a:t>
            </a:r>
            <a:r>
              <a:rPr lang="en-US" sz="2200" dirty="0">
                <a:latin typeface="Tw Cen MT" panose="020B0602020104020603" pitchFamily="34" charset="0"/>
              </a:rPr>
              <a:t> day after onset of illness or injury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Use accrued PTO/sick leave during waiting period and to make up pay difference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Maximum benefit duration is 11 weeks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Benefit eligible employees working 20+ hours/week</a:t>
            </a:r>
            <a:r>
              <a:rPr lang="en-US" sz="2200" dirty="0">
                <a:latin typeface="Tw Cen MT" panose="020B0602020104020603" pitchFamily="34" charset="0"/>
              </a:rPr>
              <a:t>; premium based on salary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56351-3851-4D40-97DA-94AFA5932916}"/>
              </a:ext>
            </a:extLst>
          </p:cNvPr>
          <p:cNvSpPr txBox="1"/>
          <p:nvPr/>
        </p:nvSpPr>
        <p:spPr>
          <a:xfrm>
            <a:off x="241311" y="1135977"/>
            <a:ext cx="72339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w Cen MT" panose="020B0602020104020603" pitchFamily="34" charset="0"/>
              </a:rPr>
              <a:t>Income protection when you are unable to work due to illness or injury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4BE81-4149-23DC-AA00-0B0265B8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547" y="307327"/>
            <a:ext cx="2408719" cy="1605812"/>
          </a:xfrm>
          <a:prstGeom prst="rect">
            <a:avLst/>
          </a:prstGeom>
        </p:spPr>
      </p:pic>
      <p:pic>
        <p:nvPicPr>
          <p:cNvPr id="2050" name="Picture 2" descr="10+ Short Term Disability Stock Photos, Pictures &amp; Royalty-Free Images -  iStock | Crutches, Workers compensation, Disability insurance">
            <a:extLst>
              <a:ext uri="{FF2B5EF4-FFF2-40B4-BE49-F238E27FC236}">
                <a16:creationId xmlns:a16="http://schemas.microsoft.com/office/drawing/2014/main" id="{24AC90B7-2706-7933-4DDC-E3433A87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44" y="2535176"/>
            <a:ext cx="4035022" cy="29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F7764E-75CE-80E8-10B1-B1FF421E16E1}"/>
              </a:ext>
            </a:extLst>
          </p:cNvPr>
          <p:cNvSpPr txBox="1"/>
          <p:nvPr/>
        </p:nvSpPr>
        <p:spPr>
          <a:xfrm>
            <a:off x="7316806" y="6021937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33545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5D6B05-6AC5-488A-B63E-FE1D7CA0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NEW HIRE </a:t>
            </a:r>
            <a:br>
              <a:rPr lang="en-US" dirty="0"/>
            </a:br>
            <a:r>
              <a:rPr lang="en-US" dirty="0"/>
              <a:t>BENEFITS ORIENTATION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13538-4034-4FE9-B32E-6BB93F793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344" y="3132820"/>
            <a:ext cx="8259153" cy="867680"/>
          </a:xfrm>
        </p:spPr>
        <p:txBody>
          <a:bodyPr>
            <a:normAutofit/>
          </a:bodyPr>
          <a:lstStyle/>
          <a:p>
            <a:r>
              <a:rPr lang="en-US" sz="3000" dirty="0"/>
              <a:t>**Benefits begin on DAY ONE of eligibility**</a:t>
            </a:r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244E674-2F1F-4E11-AEE1-E526D00B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946" y="1314396"/>
            <a:ext cx="657225" cy="66675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04436E7-812D-4AA2-8364-51F17DBC7A87}"/>
              </a:ext>
            </a:extLst>
          </p:cNvPr>
          <p:cNvSpPr txBox="1">
            <a:spLocks/>
          </p:cNvSpPr>
          <p:nvPr/>
        </p:nvSpPr>
        <p:spPr>
          <a:xfrm>
            <a:off x="3609454" y="5543604"/>
            <a:ext cx="8259153" cy="86768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54864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5486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0972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459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19456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74320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6"/>
                </a:solidFill>
              </a:rPr>
              <a:t>You have 31 days from your date of hire to enroll</a:t>
            </a:r>
          </a:p>
        </p:txBody>
      </p:sp>
    </p:spTree>
    <p:extLst>
      <p:ext uri="{BB962C8B-B14F-4D97-AF65-F5344CB8AC3E}">
        <p14:creationId xmlns:p14="http://schemas.microsoft.com/office/powerpoint/2010/main" val="266814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3F79-AFAD-4087-B5CE-95993842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/>
              <a:t>Long-term Disability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447824"/>
            <a:ext cx="7677151" cy="3951288"/>
          </a:xfrm>
        </p:spPr>
        <p:txBody>
          <a:bodyPr>
            <a:normAutofit/>
          </a:bodyPr>
          <a:lstStyle/>
          <a:p>
            <a:r>
              <a:rPr lang="en-US" sz="3000" b="1" dirty="0"/>
              <a:t>Employer paid benefit; automatic enrollment </a:t>
            </a:r>
          </a:p>
          <a:p>
            <a:r>
              <a:rPr lang="en-US" sz="2600" dirty="0"/>
              <a:t>90 Day Elimination Period</a:t>
            </a:r>
          </a:p>
          <a:p>
            <a:r>
              <a:rPr lang="en-US" sz="2600" dirty="0"/>
              <a:t>For all merit, elected and time limited benefit eligible employees working 20+ hours/week</a:t>
            </a:r>
          </a:p>
          <a:p>
            <a:r>
              <a:rPr lang="en-US" sz="2600" dirty="0"/>
              <a:t>Your responsibility to apply when you need it</a:t>
            </a:r>
          </a:p>
          <a:p>
            <a:r>
              <a:rPr lang="en-US" sz="2600" dirty="0"/>
              <a:t>Benefits Team can help</a:t>
            </a:r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3E4FA4-C672-816D-D306-DD3045941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631" y="300445"/>
            <a:ext cx="2680475" cy="1786983"/>
          </a:xfrm>
          <a:prstGeom prst="rect">
            <a:avLst/>
          </a:prstGeom>
        </p:spPr>
      </p:pic>
      <p:pic>
        <p:nvPicPr>
          <p:cNvPr id="1028" name="Picture 4" descr="Disability Insurance | i2tutorials">
            <a:extLst>
              <a:ext uri="{FF2B5EF4-FFF2-40B4-BE49-F238E27FC236}">
                <a16:creationId xmlns:a16="http://schemas.microsoft.com/office/drawing/2014/main" id="{47F2B589-2E97-BB25-02CF-5C7C9F0B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1" y="3024456"/>
            <a:ext cx="3575026" cy="23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E0EF5-93B5-265B-45F6-7AA21C60E556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1010744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421ABCA-24F5-43CB-83AA-7BE8EF888461}"/>
              </a:ext>
            </a:extLst>
          </p:cNvPr>
          <p:cNvSpPr txBox="1">
            <a:spLocks/>
          </p:cNvSpPr>
          <p:nvPr/>
        </p:nvSpPr>
        <p:spPr>
          <a:xfrm>
            <a:off x="609600" y="3910614"/>
            <a:ext cx="5384800" cy="2947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4BC66BD-0BF0-45F7-B8D0-9A87A23FBC7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0" y="1310145"/>
            <a:ext cx="8515350" cy="236353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numCol="2" anchor="ctr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Work with a network attorney and attorney fees are </a:t>
            </a:r>
            <a:r>
              <a:rPr lang="en-US" sz="2200" b="1" dirty="0"/>
              <a:t>100% paid-in-full</a:t>
            </a:r>
            <a:r>
              <a:rPr lang="en-US" sz="2200" dirty="0"/>
              <a:t> for most covered matters.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Access to more than 14,000 attorneys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Available in person or by phone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Wills and Estate Planning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Bankruptcy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Adoption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Divorce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Small Claims Court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Tax Audit and much more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17B24-8C54-A80D-5247-2937F242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9598"/>
            <a:ext cx="9524873" cy="1147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87774-172D-538E-FE2C-A5255328A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593" y="3770787"/>
            <a:ext cx="2658407" cy="3086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290230-AB92-5C3F-69F1-2F8A31B30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008"/>
            <a:ext cx="6182588" cy="94310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3FA63D6-37BC-65B4-3D00-90801DC51553}"/>
              </a:ext>
            </a:extLst>
          </p:cNvPr>
          <p:cNvSpPr txBox="1"/>
          <p:nvPr/>
        </p:nvSpPr>
        <p:spPr>
          <a:xfrm>
            <a:off x="8515350" y="1311417"/>
            <a:ext cx="367665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2200" b="1" dirty="0"/>
              <a:t>Covered Dependents: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Spouse or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Dependent Children up to age 26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12330A3-B1EA-43D1-99FA-53D6C342C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600" y="4252773"/>
            <a:ext cx="6611273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56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979C-FB7D-436E-A8E6-92F81C3B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86" y="482324"/>
            <a:ext cx="3012795" cy="2946676"/>
          </a:xfrm>
        </p:spPr>
        <p:txBody>
          <a:bodyPr>
            <a:normAutofit/>
          </a:bodyPr>
          <a:lstStyle/>
          <a:p>
            <a:r>
              <a:rPr lang="en-US" sz="3000" cap="none" dirty="0" err="1"/>
              <a:t>HealthyMe</a:t>
            </a:r>
            <a:r>
              <a:rPr lang="en-US" sz="3000" cap="none" dirty="0"/>
              <a:t> Clinic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0DC4E-2FFD-4957-ADC1-59AF1A88B2A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251082" y="4174435"/>
            <a:ext cx="2517045" cy="2423154"/>
          </a:xfrm>
        </p:spPr>
        <p:txBody>
          <a:bodyPr>
            <a:noAutofit/>
          </a:bodyPr>
          <a:lstStyle/>
          <a:p>
            <a:r>
              <a:rPr lang="en-US" sz="2800" dirty="0"/>
              <a:t>Employee Assistance Program</a:t>
            </a:r>
            <a:br>
              <a:rPr lang="en-US" sz="2800" dirty="0"/>
            </a:br>
            <a:r>
              <a:rPr lang="en-US" sz="2800" dirty="0"/>
              <a:t>(EAP)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A5A07-6120-438F-90BF-54C90292DBC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83855" y="408946"/>
            <a:ext cx="2517045" cy="2423154"/>
          </a:xfrm>
        </p:spPr>
        <p:txBody>
          <a:bodyPr>
            <a:normAutofit/>
          </a:bodyPr>
          <a:lstStyle/>
          <a:p>
            <a:r>
              <a:rPr lang="en-US" sz="3000" dirty="0"/>
              <a:t>Employee Wellness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73C9EE-DED2-4D46-9400-CFC2021C65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WELLNESS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CD1DBE-0CF4-4AF3-A741-BD77223ED07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784424" y="3446117"/>
            <a:ext cx="2278095" cy="2193117"/>
          </a:xfrm>
        </p:spPr>
        <p:txBody>
          <a:bodyPr>
            <a:normAutofit/>
          </a:bodyPr>
          <a:lstStyle/>
          <a:p>
            <a:r>
              <a:rPr lang="en-US" sz="3000" dirty="0"/>
              <a:t>Leave</a:t>
            </a:r>
          </a:p>
        </p:txBody>
      </p:sp>
    </p:spTree>
    <p:extLst>
      <p:ext uri="{BB962C8B-B14F-4D97-AF65-F5344CB8AC3E}">
        <p14:creationId xmlns:p14="http://schemas.microsoft.com/office/powerpoint/2010/main" val="11962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4A0A-5B0E-4947-8664-45AEFFCC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16" y="-3031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 err="1"/>
              <a:t>HealthyMe</a:t>
            </a:r>
            <a:r>
              <a:rPr lang="en-US" sz="5200" dirty="0"/>
              <a:t> Clinic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E494AF-F16E-46D9-8CC1-FF5D1D6EE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84" y="935250"/>
            <a:ext cx="10987016" cy="744622"/>
          </a:xfrm>
        </p:spPr>
        <p:txBody>
          <a:bodyPr>
            <a:noAutofit/>
          </a:bodyPr>
          <a:lstStyle/>
          <a:p>
            <a:r>
              <a:rPr lang="en-US" sz="2000" dirty="0"/>
              <a:t>You and your eligible dependents have access to exceptional, confidential, and low-cost </a:t>
            </a:r>
          </a:p>
          <a:p>
            <a:r>
              <a:rPr lang="en-US" sz="2000" dirty="0"/>
              <a:t>medical and mental health care at the </a:t>
            </a:r>
            <a:r>
              <a:rPr lang="en-US" sz="2000" dirty="0" err="1"/>
              <a:t>HealthyMe</a:t>
            </a:r>
            <a:r>
              <a:rPr lang="en-US" sz="2000" dirty="0"/>
              <a:t> Clinic.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DBBE61F-3A74-46FE-80B3-E51E94B153E6}"/>
              </a:ext>
            </a:extLst>
          </p:cNvPr>
          <p:cNvSpPr txBox="1">
            <a:spLocks/>
          </p:cNvSpPr>
          <p:nvPr/>
        </p:nvSpPr>
        <p:spPr>
          <a:xfrm>
            <a:off x="609600" y="4310988"/>
            <a:ext cx="10972800" cy="226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8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04BD989B-2D27-478D-91C2-ABCB69B40BEA}"/>
              </a:ext>
            </a:extLst>
          </p:cNvPr>
          <p:cNvSpPr txBox="1">
            <a:spLocks/>
          </p:cNvSpPr>
          <p:nvPr/>
        </p:nvSpPr>
        <p:spPr>
          <a:xfrm>
            <a:off x="609600" y="4310987"/>
            <a:ext cx="10972800" cy="169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8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358EE3-21C5-AD9F-A0D0-64B0B6FE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67" y="1679872"/>
            <a:ext cx="10246847" cy="22039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154723-A015-26AA-9752-B904A1439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929" y="4387226"/>
            <a:ext cx="9607921" cy="16201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C3B4D0-FD5F-C2E7-572E-8D166D916E6D}"/>
              </a:ext>
            </a:extLst>
          </p:cNvPr>
          <p:cNvSpPr txBox="1"/>
          <p:nvPr/>
        </p:nvSpPr>
        <p:spPr>
          <a:xfrm>
            <a:off x="2604898" y="6340529"/>
            <a:ext cx="696798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**Appointment Only – No Walk-Ins**</a:t>
            </a:r>
          </a:p>
        </p:txBody>
      </p:sp>
    </p:spTree>
    <p:extLst>
      <p:ext uri="{BB962C8B-B14F-4D97-AF65-F5344CB8AC3E}">
        <p14:creationId xmlns:p14="http://schemas.microsoft.com/office/powerpoint/2010/main" val="1017185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0EDDD219-A518-881C-BC81-FE9B395A4861}"/>
              </a:ext>
            </a:extLst>
          </p:cNvPr>
          <p:cNvSpPr txBox="1">
            <a:spLocks/>
          </p:cNvSpPr>
          <p:nvPr/>
        </p:nvSpPr>
        <p:spPr>
          <a:xfrm>
            <a:off x="728925" y="3411436"/>
            <a:ext cx="6402433" cy="222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chemeClr val="accent6"/>
                </a:solidFill>
              </a:rPr>
              <a:t>Employee Wellness </a:t>
            </a:r>
            <a:r>
              <a:rPr lang="en-US" sz="4000" dirty="0"/>
              <a:t>is an incentive-based program promoting healthy behaviors and lifestyles, ensuring a healthier work environment and lowering overall healthcare costs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1B9941-96B8-4C4C-F025-C01CF752A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942" y="3208737"/>
            <a:ext cx="2298233" cy="22531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3002F0-4894-170B-8C48-01D5241F62B8}"/>
              </a:ext>
            </a:extLst>
          </p:cNvPr>
          <p:cNvSpPr txBox="1"/>
          <p:nvPr/>
        </p:nvSpPr>
        <p:spPr>
          <a:xfrm>
            <a:off x="171451" y="5890490"/>
            <a:ext cx="5924550" cy="92333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https://www.saltlakecounty.gov/employee-wellness/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Email: </a:t>
            </a:r>
            <a:r>
              <a:rPr lang="en-US" sz="1800" u="sng" dirty="0">
                <a:solidFill>
                  <a:srgbClr val="467886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employeewellness@saltlakecounty.gov</a:t>
            </a:r>
            <a:r>
              <a:rPr lang="en-US" sz="18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(</a:t>
            </a:r>
            <a:r>
              <a:rPr lang="en-US" b="0" i="0" dirty="0">
                <a:solidFill>
                  <a:schemeClr val="bg1"/>
                </a:solidFill>
                <a:effectLst/>
              </a:rPr>
              <a:t>385) 468-4062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5A9302-A128-7BBB-E622-B01638419502}"/>
              </a:ext>
            </a:extLst>
          </p:cNvPr>
          <p:cNvSpPr txBox="1"/>
          <p:nvPr/>
        </p:nvSpPr>
        <p:spPr>
          <a:xfrm>
            <a:off x="7703356" y="5484764"/>
            <a:ext cx="45354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Points earned January 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through October 31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CD52E41F-3E1F-C4D4-7502-2915E6A77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6816" y="-59745"/>
            <a:ext cx="3268482" cy="3268482"/>
          </a:xfrm>
          <a:prstGeom prst="rect">
            <a:avLst/>
          </a:prstGeom>
        </p:spPr>
      </p:pic>
      <p:pic>
        <p:nvPicPr>
          <p:cNvPr id="1026" name="Picture 2" descr="Employee Wellness Group Refreshes Mission | Navan">
            <a:extLst>
              <a:ext uri="{FF2B5EF4-FFF2-40B4-BE49-F238E27FC236}">
                <a16:creationId xmlns:a16="http://schemas.microsoft.com/office/drawing/2014/main" id="{1AF1ECBB-F3C0-BCFF-E313-CACF3B88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2" y="219954"/>
            <a:ext cx="6131128" cy="30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97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B8EA-19CF-4A26-9B37-0E16452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209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VEST EAP</a:t>
            </a:r>
            <a:endParaRPr lang="en-US" sz="5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5DE-5BA1-44DF-A095-CDEC77DA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903" y="1840956"/>
            <a:ext cx="10238194" cy="3988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CARE Center:</a:t>
            </a:r>
          </a:p>
          <a:p>
            <a:r>
              <a:rPr lang="en-US" sz="2400" dirty="0"/>
              <a:t>Anonymous &amp; Unlimited Situational Support </a:t>
            </a:r>
          </a:p>
          <a:p>
            <a:r>
              <a:rPr lang="en-US" sz="2400" dirty="0"/>
              <a:t>Text or call 24/7 and access a live person to listen</a:t>
            </a:r>
          </a:p>
          <a:p>
            <a:r>
              <a:rPr lang="en-US" sz="2400" dirty="0"/>
              <a:t>Expert Courses available on demand, online</a:t>
            </a:r>
          </a:p>
          <a:p>
            <a:r>
              <a:rPr lang="en-US" sz="2400" dirty="0"/>
              <a:t>Wellness Coaching &amp; Weekly Mental Health Text Tips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     Download App and enter </a:t>
            </a:r>
          </a:p>
          <a:p>
            <a:pPr marL="0" indent="0">
              <a:buNone/>
            </a:pPr>
            <a:r>
              <a:rPr lang="en-US" sz="2000" dirty="0"/>
              <a:t>		     Registration Code: </a:t>
            </a:r>
            <a:r>
              <a:rPr lang="en-US" sz="2000" b="1" dirty="0">
                <a:solidFill>
                  <a:srgbClr val="8F2044"/>
                </a:solidFill>
              </a:rPr>
              <a:t>SL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30AED-ADB1-411F-8501-AC88D2C2213B}"/>
              </a:ext>
            </a:extLst>
          </p:cNvPr>
          <p:cNvSpPr txBox="1"/>
          <p:nvPr/>
        </p:nvSpPr>
        <p:spPr>
          <a:xfrm>
            <a:off x="8934006" y="4776825"/>
            <a:ext cx="347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(385) 205-6789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600" dirty="0">
                <a:solidFill>
                  <a:srgbClr val="8F2044"/>
                </a:solidFill>
                <a:latin typeface="Tw Cen MT"/>
              </a:rPr>
              <a:t>www.blunovus.com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F2044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1ABBDF9-379F-4D9B-9612-740A74280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31"/>
          <a:stretch/>
        </p:blipFill>
        <p:spPr>
          <a:xfrm>
            <a:off x="8457282" y="4743574"/>
            <a:ext cx="476724" cy="897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09424C-27C0-4892-AF8E-888581B2FEF6}"/>
              </a:ext>
            </a:extLst>
          </p:cNvPr>
          <p:cNvSpPr txBox="1"/>
          <p:nvPr/>
        </p:nvSpPr>
        <p:spPr>
          <a:xfrm>
            <a:off x="609600" y="910885"/>
            <a:ext cx="1097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Emotional Support Helpline and Resource Center</a:t>
            </a:r>
          </a:p>
          <a:p>
            <a:pPr algn="ctr"/>
            <a:r>
              <a:rPr lang="en-US" sz="2600" b="1" dirty="0"/>
              <a:t>Unlimited services for you &amp; your loved ones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05BC8-067E-75DB-6B4A-8AAFDA65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03" y="4356595"/>
            <a:ext cx="1389107" cy="1380936"/>
          </a:xfrm>
          <a:prstGeom prst="rect">
            <a:avLst/>
          </a:prstGeom>
        </p:spPr>
      </p:pic>
      <p:pic>
        <p:nvPicPr>
          <p:cNvPr id="2050" name="Picture 2" descr="Resources - Healthy Lifestyles | SLCo">
            <a:extLst>
              <a:ext uri="{FF2B5EF4-FFF2-40B4-BE49-F238E27FC236}">
                <a16:creationId xmlns:a16="http://schemas.microsoft.com/office/drawing/2014/main" id="{7245E038-53D3-CE91-31D0-F2C9B3DE0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2" y="1921107"/>
            <a:ext cx="3603823" cy="25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32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B8EA-19CF-4A26-9B37-0E16452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VEST EAP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5DE-5BA1-44DF-A095-CDEC77DA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903" y="1039092"/>
            <a:ext cx="10238194" cy="478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EAP Counseling &amp; Therapy Services:</a:t>
            </a:r>
          </a:p>
          <a:p>
            <a:r>
              <a:rPr lang="en-US" sz="2600" dirty="0"/>
              <a:t>6 Free Counseling Visits; 15 for First Responders</a:t>
            </a:r>
          </a:p>
          <a:p>
            <a:pPr lvl="1"/>
            <a:r>
              <a:rPr lang="en-US" sz="2200" dirty="0"/>
              <a:t>Anxiety, depression, relationships, stress</a:t>
            </a:r>
          </a:p>
          <a:p>
            <a:pPr lvl="1"/>
            <a:r>
              <a:rPr lang="en-US" sz="2200" dirty="0"/>
              <a:t>Short-term counseling with referrals for long-term</a:t>
            </a:r>
          </a:p>
          <a:p>
            <a:r>
              <a:rPr lang="en-US" sz="2600" dirty="0"/>
              <a:t>Wellness Coaching &amp; Weekly Text Tips</a:t>
            </a:r>
          </a:p>
          <a:p>
            <a:r>
              <a:rPr lang="en-US" sz="2600" dirty="0"/>
              <a:t>Personal Support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     </a:t>
            </a:r>
          </a:p>
          <a:p>
            <a:pPr marL="0" indent="0">
              <a:buNone/>
            </a:pPr>
            <a:r>
              <a:rPr lang="en-US" sz="2000" dirty="0"/>
              <a:t>		     </a:t>
            </a:r>
          </a:p>
          <a:p>
            <a:pPr marL="0" indent="0">
              <a:buNone/>
            </a:pPr>
            <a:r>
              <a:rPr lang="en-US" sz="2000" dirty="0"/>
              <a:t>		     Download App and enter </a:t>
            </a:r>
          </a:p>
          <a:p>
            <a:pPr marL="0" indent="0">
              <a:buNone/>
            </a:pPr>
            <a:r>
              <a:rPr lang="en-US" sz="2000" dirty="0"/>
              <a:t>		     Registration Code: </a:t>
            </a:r>
            <a:r>
              <a:rPr lang="en-US" sz="2000" b="1" dirty="0">
                <a:solidFill>
                  <a:srgbClr val="8F2044"/>
                </a:solidFill>
              </a:rPr>
              <a:t>SL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30AED-ADB1-411F-8501-AC88D2C2213B}"/>
              </a:ext>
            </a:extLst>
          </p:cNvPr>
          <p:cNvSpPr txBox="1"/>
          <p:nvPr/>
        </p:nvSpPr>
        <p:spPr>
          <a:xfrm>
            <a:off x="8934006" y="4776825"/>
            <a:ext cx="347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(385) 205-6789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600" dirty="0">
                <a:solidFill>
                  <a:srgbClr val="8F2044"/>
                </a:solidFill>
                <a:latin typeface="Tw Cen MT"/>
              </a:rPr>
              <a:t>www.blunovus.com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F2044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1ABBDF9-379F-4D9B-9612-740A74280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31"/>
          <a:stretch/>
        </p:blipFill>
        <p:spPr>
          <a:xfrm>
            <a:off x="8457282" y="4743574"/>
            <a:ext cx="476724" cy="897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05BC8-067E-75DB-6B4A-8AAFDA65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03" y="4356595"/>
            <a:ext cx="1389107" cy="1380936"/>
          </a:xfrm>
          <a:prstGeom prst="rect">
            <a:avLst/>
          </a:prstGeom>
        </p:spPr>
      </p:pic>
      <p:pic>
        <p:nvPicPr>
          <p:cNvPr id="3074" name="Picture 2" descr="Resources - Healthy Lifestyles | SLCo">
            <a:extLst>
              <a:ext uri="{FF2B5EF4-FFF2-40B4-BE49-F238E27FC236}">
                <a16:creationId xmlns:a16="http://schemas.microsoft.com/office/drawing/2014/main" id="{3EB22DEF-5C93-39C6-7B83-068462B36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991" y="1651261"/>
            <a:ext cx="3772009" cy="27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22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E80EC-554C-4FC1-A711-5696AA744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636" y="5700926"/>
            <a:ext cx="11406728" cy="90078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Scan QR code or visit </a:t>
            </a:r>
            <a:r>
              <a:rPr lang="en-US" sz="3200" dirty="0">
                <a:hlinkClick r:id="rId3"/>
              </a:rPr>
              <a:t>http://slcountyvoluntarybenefits.com/</a:t>
            </a:r>
            <a:r>
              <a:rPr lang="en-US" sz="3200" dirty="0"/>
              <a:t> to enroll. </a:t>
            </a:r>
            <a:endParaRPr lang="en-US" sz="32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F833A-AE0F-4FC7-AE44-D871BED2D7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81" b="19133"/>
          <a:stretch/>
        </p:blipFill>
        <p:spPr>
          <a:xfrm>
            <a:off x="4191180" y="990834"/>
            <a:ext cx="7158810" cy="456825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CC6D6A-E3BF-4ECD-BA6B-FEC2877DA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" y="994405"/>
            <a:ext cx="2493485" cy="284969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3784D08-81E8-4C5B-85D3-4A345179980B}"/>
              </a:ext>
            </a:extLst>
          </p:cNvPr>
          <p:cNvSpPr/>
          <p:nvPr/>
        </p:nvSpPr>
        <p:spPr>
          <a:xfrm>
            <a:off x="3086201" y="2484025"/>
            <a:ext cx="1220924" cy="590298"/>
          </a:xfrm>
          <a:prstGeom prst="rightArrow">
            <a:avLst>
              <a:gd name="adj1" fmla="val 34311"/>
              <a:gd name="adj2" fmla="val 4249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7301E-FDFF-452A-BBDE-09645E0D7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860" y="4072978"/>
            <a:ext cx="1495634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74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9A2E-57A7-49E1-90AF-7904F1FE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09" y="43888"/>
            <a:ext cx="9253593" cy="1275850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Voluntary Benefits</a:t>
            </a:r>
            <a:br>
              <a:rPr lang="en-US" dirty="0"/>
            </a:br>
            <a:r>
              <a:rPr lang="en-US" sz="4400" dirty="0"/>
              <a:t>Additional Insurance Options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22229F4-1F13-4A52-88F5-7223C08BB327}"/>
              </a:ext>
            </a:extLst>
          </p:cNvPr>
          <p:cNvSpPr txBox="1">
            <a:spLocks/>
          </p:cNvSpPr>
          <p:nvPr/>
        </p:nvSpPr>
        <p:spPr>
          <a:xfrm>
            <a:off x="2682218" y="2792094"/>
            <a:ext cx="5424341" cy="1524001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Accident Insurance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Critical Illness Insurance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Hospital Indemnity Insurance</a:t>
            </a:r>
          </a:p>
        </p:txBody>
      </p:sp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07999684-D363-4051-9A3D-7ABA516218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r="1133"/>
          <a:stretch/>
        </p:blipFill>
        <p:spPr>
          <a:xfrm>
            <a:off x="0" y="-1"/>
            <a:ext cx="2477193" cy="685800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2174C5C-3C72-66CD-DD0C-8319037D429B}"/>
              </a:ext>
            </a:extLst>
          </p:cNvPr>
          <p:cNvSpPr txBox="1">
            <a:spLocks/>
          </p:cNvSpPr>
          <p:nvPr/>
        </p:nvSpPr>
        <p:spPr>
          <a:xfrm>
            <a:off x="5942240" y="5963826"/>
            <a:ext cx="6097904" cy="62715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Enroll at </a:t>
            </a:r>
            <a:r>
              <a:rPr lang="en-US" sz="2400" dirty="0">
                <a:hlinkClick r:id="rId4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pic>
        <p:nvPicPr>
          <p:cNvPr id="3074" name="Picture 2" descr="Metlife Dental PPO insurance Orthodontics coverage - Hardy Pediatric  Dentistry &amp; Orthodontics">
            <a:extLst>
              <a:ext uri="{FF2B5EF4-FFF2-40B4-BE49-F238E27FC236}">
                <a16:creationId xmlns:a16="http://schemas.microsoft.com/office/drawing/2014/main" id="{2BE2AC0E-9D80-A6DD-6A43-9C729F71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1720887"/>
            <a:ext cx="4370448" cy="95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69F7B43-2264-6063-DC67-1EA805C3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71" y="2235279"/>
            <a:ext cx="4239232" cy="23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10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32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E80EC-554C-4FC1-A711-5696AA744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0719" y="6002842"/>
            <a:ext cx="6111023" cy="495514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3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8394D1D-35F7-4888-96B3-7FD42D70D05C}"/>
              </a:ext>
            </a:extLst>
          </p:cNvPr>
          <p:cNvSpPr txBox="1">
            <a:spLocks/>
          </p:cNvSpPr>
          <p:nvPr/>
        </p:nvSpPr>
        <p:spPr>
          <a:xfrm>
            <a:off x="355091" y="1085850"/>
            <a:ext cx="6636472" cy="2594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Nationwide Pet Health Insurance</a:t>
            </a:r>
          </a:p>
          <a:p>
            <a:pPr marR="0" lvl="0" algn="l" defTabSz="54864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Pick your coverage – pick your price</a:t>
            </a:r>
          </a:p>
          <a:p>
            <a:pPr marR="0" lvl="0" algn="l" defTabSz="54864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100" dirty="0">
                <a:solidFill>
                  <a:prstClr val="black"/>
                </a:solidFill>
              </a:rPr>
              <a:t>50% or 70% reimbursement</a:t>
            </a:r>
          </a:p>
          <a:p>
            <a:pPr marR="0" lvl="0" algn="l" defTabSz="54864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Call 877-738-7874 for a fast, </a:t>
            </a:r>
            <a:r>
              <a:rPr lang="en-US" sz="3100" dirty="0">
                <a:solidFill>
                  <a:prstClr val="black"/>
                </a:solidFill>
              </a:rPr>
              <a:t>no obligation quote today!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4098" name="Picture 2" descr="Nationwide Pet Insurance [2023 Review]: The Right Choice For You?">
            <a:extLst>
              <a:ext uri="{FF2B5EF4-FFF2-40B4-BE49-F238E27FC236}">
                <a16:creationId xmlns:a16="http://schemas.microsoft.com/office/drawing/2014/main" id="{6E0CCC38-0867-2F6C-3EAD-402DFBCE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81" y="3886819"/>
            <a:ext cx="3132151" cy="211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tionwide">
            <a:extLst>
              <a:ext uri="{FF2B5EF4-FFF2-40B4-BE49-F238E27FC236}">
                <a16:creationId xmlns:a16="http://schemas.microsoft.com/office/drawing/2014/main" id="{8F3C0BF4-5990-A4E0-CBBF-490B1090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63" y="1835007"/>
            <a:ext cx="3946947" cy="27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0E6AFAF-FFD7-4E12-A0FE-35138BEF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Benefits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4A19C6-2103-4084-9231-2045AE55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540" y="1535114"/>
            <a:ext cx="5386917" cy="639762"/>
          </a:xfrm>
        </p:spPr>
        <p:txBody>
          <a:bodyPr/>
          <a:lstStyle/>
          <a:p>
            <a:r>
              <a:rPr lang="en-US" dirty="0"/>
              <a:t>Benefits Team Contacts: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8CA65-BDE8-4D0A-B63A-E6028FC1D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540" y="2174875"/>
            <a:ext cx="5914664" cy="2202815"/>
          </a:xfrm>
        </p:spPr>
        <p:txBody>
          <a:bodyPr>
            <a:normAutofit/>
          </a:bodyPr>
          <a:lstStyle/>
          <a:p>
            <a:r>
              <a:rPr lang="en-US" dirty="0"/>
              <a:t>Phone: </a:t>
            </a:r>
            <a:r>
              <a:rPr lang="en-US" dirty="0">
                <a:solidFill>
                  <a:schemeClr val="accent6"/>
                </a:solidFill>
              </a:rPr>
              <a:t>385-468-0580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benefits@saltlakecounty.gov</a:t>
            </a:r>
            <a:r>
              <a:rPr lang="en-US" dirty="0">
                <a:solidFill>
                  <a:schemeClr val="accent6"/>
                </a:solidFill>
              </a:rPr>
              <a:t> 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C3A3B3-09AF-4C6F-9D47-C1C4B0118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Team Members: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DA31D7-E6CD-4735-AB7F-6C482B616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824460" cy="3277553"/>
          </a:xfrm>
        </p:spPr>
        <p:txBody>
          <a:bodyPr>
            <a:normAutofit/>
          </a:bodyPr>
          <a:lstStyle/>
          <a:p>
            <a:r>
              <a:rPr lang="en-US" dirty="0"/>
              <a:t>Jessica Dahl – Benefits Specialist</a:t>
            </a:r>
          </a:p>
          <a:p>
            <a:r>
              <a:rPr lang="en-US" dirty="0"/>
              <a:t>Penny Sherman – Benefits Specialist</a:t>
            </a:r>
          </a:p>
          <a:p>
            <a:r>
              <a:rPr lang="en-US" dirty="0"/>
              <a:t>Tina Thomson – Benefit Analyst</a:t>
            </a:r>
          </a:p>
          <a:p>
            <a:r>
              <a:rPr lang="en-US" dirty="0"/>
              <a:t>Travis Firzlaff – Benefit Analyst</a:t>
            </a:r>
          </a:p>
          <a:p>
            <a:r>
              <a:rPr lang="en-US" dirty="0"/>
              <a:t>Elaine Schurter-Sullivan – Manager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60C0A-A7F3-4692-A595-4E906E9DD332}"/>
              </a:ext>
            </a:extLst>
          </p:cNvPr>
          <p:cNvSpPr txBox="1"/>
          <p:nvPr/>
        </p:nvSpPr>
        <p:spPr>
          <a:xfrm>
            <a:off x="393540" y="6103620"/>
            <a:ext cx="11188861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County Benefits Website: </a:t>
            </a:r>
            <a:r>
              <a:rPr lang="en-US" sz="2400" dirty="0">
                <a:solidFill>
                  <a:schemeClr val="bg1"/>
                </a:solidFill>
                <a:hlinkClick r:id="rId4"/>
              </a:rPr>
              <a:t>https://www.saltlakecounty.gov/human-resources/benefits/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7358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E80EC-554C-4FC1-A711-5696AA744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2240" y="5963826"/>
            <a:ext cx="6097904" cy="627150"/>
          </a:xfrm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3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8394D1D-35F7-4888-96B3-7FD42D70D05C}"/>
              </a:ext>
            </a:extLst>
          </p:cNvPr>
          <p:cNvSpPr txBox="1">
            <a:spLocks/>
          </p:cNvSpPr>
          <p:nvPr/>
        </p:nvSpPr>
        <p:spPr>
          <a:xfrm>
            <a:off x="609600" y="1427437"/>
            <a:ext cx="5856514" cy="425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00" dirty="0">
                <a:solidFill>
                  <a:srgbClr val="730E00"/>
                </a:solidFill>
              </a:rPr>
              <a:t>Student Loan Refinancing &amp; Loan Repayment</a:t>
            </a:r>
          </a:p>
          <a:p>
            <a:pPr>
              <a:defRPr/>
            </a:pPr>
            <a:r>
              <a:rPr lang="en-US" sz="2600" dirty="0">
                <a:solidFill>
                  <a:srgbClr val="730E00"/>
                </a:solidFill>
              </a:rPr>
              <a:t>Student Loan Financial Education via consultations, webinars</a:t>
            </a:r>
          </a:p>
          <a:p>
            <a:pPr>
              <a:defRPr/>
            </a:pPr>
            <a:r>
              <a:rPr lang="en-US" sz="2600" dirty="0">
                <a:solidFill>
                  <a:srgbClr val="630101"/>
                </a:solidFill>
              </a:rPr>
              <a:t>Public Service Loan Forgiveness Membership</a:t>
            </a:r>
          </a:p>
          <a:p>
            <a:pPr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3F2FE-F479-A0A8-28FB-38814A522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27437"/>
            <a:ext cx="5856515" cy="1180608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57EE2CF-24F2-A02B-8AF8-0D13ABF918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3431"/>
          <a:stretch/>
        </p:blipFill>
        <p:spPr>
          <a:xfrm>
            <a:off x="609600" y="4618008"/>
            <a:ext cx="476724" cy="897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293E38-7886-7706-A680-2AB1A4BBA53E}"/>
              </a:ext>
            </a:extLst>
          </p:cNvPr>
          <p:cNvSpPr txBox="1"/>
          <p:nvPr/>
        </p:nvSpPr>
        <p:spPr>
          <a:xfrm>
            <a:off x="1086324" y="4618008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844-GRADFIN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800" dirty="0">
                <a:solidFill>
                  <a:srgbClr val="630101"/>
                </a:solidFill>
                <a:latin typeface="Tw Cen MT"/>
              </a:rPr>
              <a:t>www.</a:t>
            </a:r>
            <a:r>
              <a:rPr lang="en-US" dirty="0">
                <a:solidFill>
                  <a:srgbClr val="630101"/>
                </a:solidFill>
                <a:latin typeface="Tw Cen MT"/>
              </a:rPr>
              <a:t>GradFin</a:t>
            </a:r>
            <a:r>
              <a:rPr lang="en-US" sz="1800" dirty="0">
                <a:solidFill>
                  <a:srgbClr val="630101"/>
                </a:solidFill>
                <a:latin typeface="Tw Cen MT"/>
              </a:rPr>
              <a:t>.com</a:t>
            </a:r>
            <a:endParaRPr lang="en-US" dirty="0">
              <a:solidFill>
                <a:srgbClr val="63010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BB21E1-E37B-E3B3-C545-2CB75885F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846" y="2624123"/>
            <a:ext cx="2582822" cy="19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6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1045029" y="1419128"/>
            <a:ext cx="3561262" cy="2505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Farmers Home </a:t>
            </a:r>
            <a:b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&amp; Auto Insurance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AE283BB-E847-40D2-82B3-D7293B45720F}"/>
              </a:ext>
            </a:extLst>
          </p:cNvPr>
          <p:cNvSpPr txBox="1">
            <a:spLocks/>
          </p:cNvSpPr>
          <p:nvPr/>
        </p:nvSpPr>
        <p:spPr>
          <a:xfrm>
            <a:off x="587828" y="4334572"/>
            <a:ext cx="5127172" cy="1745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00" b="1" u="sng" dirty="0">
              <a:solidFill>
                <a:srgbClr val="730E00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77A4F-9505-43AA-94FE-854066824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591" y="1697955"/>
            <a:ext cx="5925513" cy="3582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56D6EA-3FAF-4F46-88C3-2F6C08163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" y="2611319"/>
            <a:ext cx="2595178" cy="17232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AE543C-A8D3-49E4-846E-C1537F5F7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758" y="2548191"/>
            <a:ext cx="3182616" cy="1723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AE2DD6-184E-D77D-BBEE-174BAC00387F}"/>
              </a:ext>
            </a:extLst>
          </p:cNvPr>
          <p:cNvSpPr txBox="1"/>
          <p:nvPr/>
        </p:nvSpPr>
        <p:spPr>
          <a:xfrm>
            <a:off x="680193" y="4899626"/>
            <a:ext cx="473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Call 844-300-7021 </a:t>
            </a:r>
          </a:p>
          <a:p>
            <a:r>
              <a:rPr lang="en-US" sz="2000" b="1" dirty="0"/>
              <a:t>Mention discount code: A20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09B434A-8390-F850-B140-FDE57B4D19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752" y="6002842"/>
            <a:ext cx="6465352" cy="495514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6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757792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4628"/>
          </a:xfrm>
        </p:spPr>
        <p:txBody>
          <a:bodyPr>
            <a:normAutofit/>
          </a:bodyPr>
          <a:lstStyle/>
          <a:p>
            <a:pPr algn="l"/>
            <a:r>
              <a:rPr lang="en-US" sz="5200" dirty="0"/>
              <a:t>Voluntary Benefits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609601" y="800136"/>
            <a:ext cx="10501720" cy="528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Norton LifeLock Benefit Solutions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1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AE283BB-E847-40D2-82B3-D7293B45720F}"/>
              </a:ext>
            </a:extLst>
          </p:cNvPr>
          <p:cNvSpPr txBox="1">
            <a:spLocks/>
          </p:cNvSpPr>
          <p:nvPr/>
        </p:nvSpPr>
        <p:spPr>
          <a:xfrm>
            <a:off x="587828" y="4334572"/>
            <a:ext cx="5127172" cy="1745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00" b="1" u="sng" dirty="0">
              <a:solidFill>
                <a:srgbClr val="730E00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E4A82-DD57-5CD8-F3DD-E0400161C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65" y="1913509"/>
            <a:ext cx="3625048" cy="115055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7BDF692-2A9C-0F7F-EAAA-E4A1072D1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408" y="6157280"/>
            <a:ext cx="5951221" cy="447925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4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48451-823E-0696-1210-46C4FBB41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46" y="1328829"/>
            <a:ext cx="6913435" cy="46210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62DF49-0212-7F80-95A9-D241B9F6C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84" y="3429824"/>
            <a:ext cx="4499610" cy="9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7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ition2">
            <a:extLst>
              <a:ext uri="{FF2B5EF4-FFF2-40B4-BE49-F238E27FC236}">
                <a16:creationId xmlns:a16="http://schemas.microsoft.com/office/drawing/2014/main" id="{AAB23270-55DF-4F8C-86E9-E889F1E9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41" y="1582866"/>
            <a:ext cx="3858984" cy="37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Tuition Reimbursement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587828" y="1551214"/>
            <a:ext cx="7489372" cy="4382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Salt Lake County financially supports the educational pursuits of its employees through the Tuition Reimbursement Program.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500" dirty="0">
                <a:solidFill>
                  <a:prstClr val="black"/>
                </a:solidFill>
              </a:rPr>
              <a:t>Managed by Cynthia Carrington:</a:t>
            </a:r>
          </a:p>
          <a:p>
            <a:pPr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(385) 468-0576 or </a:t>
            </a:r>
            <a:r>
              <a:rPr lang="en-US" sz="2500" dirty="0">
                <a:solidFill>
                  <a:prstClr val="black"/>
                </a:solidFill>
                <a:hlinkClick r:id="rId4"/>
              </a:rPr>
              <a:t>CCarrington@saltlakecounty.gov</a:t>
            </a:r>
            <a:r>
              <a:rPr lang="en-US" sz="2500" dirty="0">
                <a:solidFill>
                  <a:prstClr val="black"/>
                </a:solidFill>
              </a:rPr>
              <a:t>  </a:t>
            </a:r>
          </a:p>
          <a:p>
            <a:pPr>
              <a:defRPr/>
            </a:pPr>
            <a:r>
              <a:rPr lang="en-US" sz="2500" dirty="0">
                <a:solidFill>
                  <a:prstClr val="black"/>
                </a:solidFill>
              </a:rPr>
              <a:t>Eligibility determined in HR Policy 6-300</a:t>
            </a:r>
          </a:p>
          <a:p>
            <a:pPr marL="0" indent="0">
              <a:buNone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Website: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  <a:r>
              <a:rPr lang="en-US" sz="2500" dirty="0">
                <a:solidFill>
                  <a:prstClr val="black"/>
                </a:solidFill>
                <a:hlinkClick r:id="rId5"/>
              </a:rPr>
              <a:t>https://slco.org/human-resources/learning--development/tuition-reimbursement/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477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38DA8-CA4D-492D-A032-F59483D5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3958"/>
            <a:ext cx="10972800" cy="1345950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Leave Policy</a:t>
            </a:r>
            <a:br>
              <a:rPr lang="en-US" sz="5200" dirty="0"/>
            </a:br>
            <a:r>
              <a:rPr lang="en-US" sz="5100" b="1" dirty="0">
                <a:solidFill>
                  <a:schemeClr val="accent6"/>
                </a:solidFill>
              </a:rPr>
              <a:t>HR Policy 4-200 Leave Practices</a:t>
            </a:r>
            <a:br>
              <a:rPr lang="en-US" sz="5400" b="1" dirty="0">
                <a:solidFill>
                  <a:schemeClr val="accent6"/>
                </a:solidFill>
              </a:rPr>
            </a:br>
            <a:endParaRPr lang="en-US" sz="5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7F8C82-7706-4A0F-B2D3-35415A5AC4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908679"/>
            <a:ext cx="9048750" cy="2731901"/>
          </a:xfrm>
        </p:spPr>
        <p:txBody>
          <a:bodyPr numCol="2">
            <a:normAutofit fontScale="40000" lnSpcReduction="20000"/>
          </a:bodyPr>
          <a:lstStyle/>
          <a:p>
            <a:r>
              <a:rPr lang="en-US" sz="7000" dirty="0"/>
              <a:t>Vacation</a:t>
            </a:r>
          </a:p>
          <a:p>
            <a:r>
              <a:rPr lang="en-US" sz="7000" dirty="0"/>
              <a:t>Sick</a:t>
            </a:r>
          </a:p>
          <a:p>
            <a:r>
              <a:rPr lang="en-US" sz="7000" dirty="0"/>
              <a:t>Holiday</a:t>
            </a:r>
          </a:p>
          <a:p>
            <a:r>
              <a:rPr lang="en-US" sz="7000" dirty="0"/>
              <a:t>Personal Preference Day</a:t>
            </a:r>
          </a:p>
          <a:p>
            <a:r>
              <a:rPr lang="en-US" sz="7000" dirty="0"/>
              <a:t>Jury and Witness</a:t>
            </a:r>
          </a:p>
          <a:p>
            <a:r>
              <a:rPr lang="en-US" sz="7000" dirty="0"/>
              <a:t>Military  </a:t>
            </a:r>
          </a:p>
          <a:p>
            <a:r>
              <a:rPr lang="en-US" sz="7000" dirty="0"/>
              <a:t>Funeral</a:t>
            </a:r>
          </a:p>
          <a:p>
            <a:r>
              <a:rPr lang="en-US" sz="7000" dirty="0"/>
              <a:t>Miscarriage and Still Birth Bereavement</a:t>
            </a:r>
          </a:p>
          <a:p>
            <a:r>
              <a:rPr lang="en-US" sz="7000" dirty="0"/>
              <a:t>Parental</a:t>
            </a:r>
          </a:p>
          <a:p>
            <a:endParaRPr lang="en-US" dirty="0"/>
          </a:p>
          <a:p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8792F-0D63-AA0D-4371-331A9ACAE62C}"/>
              </a:ext>
            </a:extLst>
          </p:cNvPr>
          <p:cNvSpPr txBox="1"/>
          <p:nvPr/>
        </p:nvSpPr>
        <p:spPr>
          <a:xfrm>
            <a:off x="609600" y="5889526"/>
            <a:ext cx="9048750" cy="7694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Human Resource Policies, Section 4: Benefits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https://slco.org/human-resources/policies/human-resources-policies/</a:t>
            </a:r>
            <a:endParaRPr lang="en-US" sz="2200" dirty="0"/>
          </a:p>
        </p:txBody>
      </p:sp>
      <p:pic>
        <p:nvPicPr>
          <p:cNvPr id="5126" name="Picture 6" descr="Sick Leave designs, themes, templates and downloadable graphic elements on  Dribbble">
            <a:extLst>
              <a:ext uri="{FF2B5EF4-FFF2-40B4-BE49-F238E27FC236}">
                <a16:creationId xmlns:a16="http://schemas.microsoft.com/office/drawing/2014/main" id="{FC27E12C-9E5C-B30B-ACF5-BE1C3CFB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57" y="2930187"/>
            <a:ext cx="3624943" cy="27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72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03CC-6FF1-4CFD-9468-F598438A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0795"/>
            <a:ext cx="10972800" cy="1039091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Steps to Enroll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9EAC-EE9C-416E-99BC-B9DC414B0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777597"/>
            <a:ext cx="10706100" cy="1381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accent6"/>
                </a:solidFill>
              </a:rPr>
              <a:t>Required:</a:t>
            </a:r>
          </a:p>
          <a:p>
            <a:pPr marL="0" indent="0">
              <a:buNone/>
            </a:pPr>
            <a:r>
              <a:rPr lang="en-US" sz="3200" dirty="0"/>
              <a:t>Log in to PeopleSoft at: </a:t>
            </a:r>
            <a:r>
              <a:rPr lang="en-US" sz="3200" dirty="0">
                <a:hlinkClick r:id="rId3"/>
              </a:rPr>
              <a:t>https://pshcm.slcounty.org/</a:t>
            </a:r>
            <a:r>
              <a:rPr lang="en-US" sz="3200" dirty="0"/>
              <a:t> 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549DF45-9A7D-4664-B102-117E54843864}"/>
              </a:ext>
            </a:extLst>
          </p:cNvPr>
          <p:cNvSpPr txBox="1">
            <a:spLocks/>
          </p:cNvSpPr>
          <p:nvPr/>
        </p:nvSpPr>
        <p:spPr>
          <a:xfrm>
            <a:off x="609601" y="6080403"/>
            <a:ext cx="4223656" cy="431551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Complete within 31 days of hire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988C0C-16BB-4457-917D-35F388923C04}"/>
              </a:ext>
            </a:extLst>
          </p:cNvPr>
          <p:cNvSpPr txBox="1">
            <a:spLocks/>
          </p:cNvSpPr>
          <p:nvPr/>
        </p:nvSpPr>
        <p:spPr>
          <a:xfrm>
            <a:off x="609601" y="2832381"/>
            <a:ext cx="10972799" cy="3006685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250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Medical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			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Dental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Vision</a:t>
            </a:r>
          </a:p>
          <a:p>
            <a:r>
              <a:rPr lang="en-US" sz="11200" dirty="0"/>
              <a:t>Health Savings Account (HSA)</a:t>
            </a:r>
          </a:p>
          <a:p>
            <a:r>
              <a:rPr lang="en-US" sz="11200" dirty="0"/>
              <a:t>Flex Spending Accounts (FSA)</a:t>
            </a:r>
          </a:p>
          <a:p>
            <a:pPr lvl="1"/>
            <a:r>
              <a:rPr lang="en-US" sz="11200" dirty="0"/>
              <a:t>Medical, Limited, Daycare</a:t>
            </a:r>
          </a:p>
          <a:p>
            <a:pPr marL="548640" lvl="1" indent="0">
              <a:buNone/>
            </a:pPr>
            <a:endParaRPr lang="en-US" sz="11200" dirty="0"/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	Life Insurance</a:t>
            </a:r>
          </a:p>
          <a:p>
            <a:pPr lvl="1">
              <a:defRPr/>
            </a:pPr>
            <a:r>
              <a:rPr lang="en-US" sz="11200" dirty="0">
                <a:solidFill>
                  <a:prstClr val="black"/>
                </a:solidFill>
              </a:rPr>
              <a:t>Supplemental, Spouse, Dependent Life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Accidental Death &amp; Dismemberment (AD&amp;D)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Short-Term Disability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ARAG Legal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US" sz="2500" dirty="0">
                <a:solidFill>
                  <a:prstClr val="black"/>
                </a:solidFill>
              </a:rPr>
              <a:t>	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E6C72-EBB8-FD96-AD49-C163AAC7D669}"/>
              </a:ext>
            </a:extLst>
          </p:cNvPr>
          <p:cNvSpPr txBox="1"/>
          <p:nvPr/>
        </p:nvSpPr>
        <p:spPr>
          <a:xfrm>
            <a:off x="609600" y="2203550"/>
            <a:ext cx="62007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Enroll or waive elections for: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B8DB8-AA1F-F273-D33F-F09C95D64963}"/>
              </a:ext>
            </a:extLst>
          </p:cNvPr>
          <p:cNvSpPr txBox="1"/>
          <p:nvPr/>
        </p:nvSpPr>
        <p:spPr>
          <a:xfrm>
            <a:off x="5543550" y="6081067"/>
            <a:ext cx="6332220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**Designate beneficiaries on Life Insurance policies**</a:t>
            </a:r>
          </a:p>
        </p:txBody>
      </p:sp>
    </p:spTree>
    <p:extLst>
      <p:ext uri="{BB962C8B-B14F-4D97-AF65-F5344CB8AC3E}">
        <p14:creationId xmlns:p14="http://schemas.microsoft.com/office/powerpoint/2010/main" val="3537077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4903-6443-567C-6890-0921C594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2"/>
            <a:ext cx="10972800" cy="509450"/>
          </a:xfrm>
        </p:spPr>
        <p:txBody>
          <a:bodyPr>
            <a:noAutofit/>
          </a:bodyPr>
          <a:lstStyle/>
          <a:p>
            <a:r>
              <a:rPr lang="en-US" sz="5200" dirty="0"/>
              <a:t>PeopleSoft </a:t>
            </a:r>
            <a:r>
              <a:rPr lang="en-US" sz="5200" i="1" dirty="0"/>
              <a:t>Fluid</a:t>
            </a:r>
            <a:r>
              <a:rPr lang="en-US" sz="5200" dirty="0"/>
              <a:t> Enrollment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E2041-5B4E-5CA6-4152-4D5E25DB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84" y="859144"/>
            <a:ext cx="9950632" cy="58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7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712-9FB3-4902-9EA5-C574518B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247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Retirement with URS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0EAEA1-79D8-4F51-8F5E-6FE09C21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Certification letter via county email with account number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6"/>
                </a:solidFill>
              </a:rPr>
              <a:t>Account number begins with ‘</a:t>
            </a:r>
            <a:r>
              <a:rPr lang="en-US" sz="3000" b="1" dirty="0">
                <a:solidFill>
                  <a:schemeClr val="accent6"/>
                </a:solidFill>
              </a:rPr>
              <a:t>W’</a:t>
            </a:r>
          </a:p>
          <a:p>
            <a:r>
              <a:rPr lang="en-US" sz="3600" dirty="0"/>
              <a:t>Login to </a:t>
            </a:r>
            <a:r>
              <a:rPr lang="en-US" sz="3600" dirty="0">
                <a:hlinkClick r:id="rId3"/>
              </a:rPr>
              <a:t>http://www.urs.org/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</a:p>
          <a:p>
            <a:r>
              <a:rPr lang="en-US" sz="3600" dirty="0"/>
              <a:t>Assign beneficiaries</a:t>
            </a:r>
          </a:p>
          <a:p>
            <a:r>
              <a:rPr lang="en-US" sz="3600" dirty="0"/>
              <a:t>Elect optional savings plans</a:t>
            </a:r>
          </a:p>
          <a:p>
            <a:endParaRPr lang="en-US" dirty="0"/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3074" name="Picture 2" descr="URS logo">
            <a:extLst>
              <a:ext uri="{FF2B5EF4-FFF2-40B4-BE49-F238E27FC236}">
                <a16:creationId xmlns:a16="http://schemas.microsoft.com/office/drawing/2014/main" id="{9C1C7A0E-6A7A-43AF-B65B-D8914497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49" y="4235293"/>
            <a:ext cx="3209122" cy="120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DE059C-1C65-F780-DA51-5A5362E159F9}"/>
              </a:ext>
            </a:extLst>
          </p:cNvPr>
          <p:cNvSpPr txBox="1"/>
          <p:nvPr/>
        </p:nvSpPr>
        <p:spPr>
          <a:xfrm>
            <a:off x="952232" y="6104980"/>
            <a:ext cx="10287536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**Employees in Tier 2 have </a:t>
            </a:r>
            <a:r>
              <a:rPr lang="en-US" sz="2200" b="1" dirty="0">
                <a:solidFill>
                  <a:schemeClr val="accent6"/>
                </a:solidFill>
              </a:rPr>
              <a:t>ONE</a:t>
            </a:r>
            <a:r>
              <a:rPr lang="en-US" sz="2200" dirty="0">
                <a:solidFill>
                  <a:schemeClr val="accent6"/>
                </a:solidFill>
              </a:rPr>
              <a:t> year within their hire date to select a retirement plan**</a:t>
            </a:r>
          </a:p>
        </p:txBody>
      </p:sp>
    </p:spTree>
    <p:extLst>
      <p:ext uri="{BB962C8B-B14F-4D97-AF65-F5344CB8AC3E}">
        <p14:creationId xmlns:p14="http://schemas.microsoft.com/office/powerpoint/2010/main" val="2918819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00315BA-87A5-4766-A2C1-3F8DA4E5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297AA-E5EC-4447-A08B-71679AB9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631" y="4260291"/>
            <a:ext cx="2729369" cy="2571734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300" u="sng" dirty="0"/>
              <a:t>WELLNESS</a:t>
            </a:r>
            <a:br>
              <a:rPr lang="en-US" dirty="0"/>
            </a:br>
            <a:r>
              <a:rPr lang="en-US" b="0" dirty="0"/>
              <a:t>On-Site Clinic</a:t>
            </a:r>
            <a:br>
              <a:rPr lang="en-US" b="0" dirty="0"/>
            </a:br>
            <a:r>
              <a:rPr lang="en-US" b="0" dirty="0"/>
              <a:t>Employee Wellness</a:t>
            </a:r>
            <a:br>
              <a:rPr lang="en-US" b="0" dirty="0"/>
            </a:br>
            <a:r>
              <a:rPr lang="en-US" b="0" dirty="0"/>
              <a:t>EAP</a:t>
            </a:r>
            <a:br>
              <a:rPr lang="en-US" b="0" dirty="0"/>
            </a:br>
            <a:r>
              <a:rPr lang="en-US" b="0" dirty="0"/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99881-7749-4850-9FAF-2EF45667C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383" y="859160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2500" u="sng" dirty="0"/>
              <a:t>SAVINGS PLANS</a:t>
            </a:r>
          </a:p>
          <a:p>
            <a:pPr>
              <a:spcBef>
                <a:spcPts val="0"/>
              </a:spcBef>
            </a:pPr>
            <a:r>
              <a:rPr lang="en-US" b="0" dirty="0"/>
              <a:t>Retirement </a:t>
            </a:r>
          </a:p>
          <a:p>
            <a:pPr>
              <a:spcBef>
                <a:spcPts val="0"/>
              </a:spcBef>
            </a:pPr>
            <a:r>
              <a:rPr lang="en-US" b="0" dirty="0"/>
              <a:t>URS Plan Options </a:t>
            </a:r>
          </a:p>
          <a:p>
            <a:pPr>
              <a:spcBef>
                <a:spcPts val="0"/>
              </a:spcBef>
            </a:pPr>
            <a:r>
              <a:rPr lang="en-US" b="0" dirty="0"/>
              <a:t>Health Savings Account</a:t>
            </a:r>
          </a:p>
          <a:p>
            <a:pPr>
              <a:spcBef>
                <a:spcPts val="0"/>
              </a:spcBef>
            </a:pPr>
            <a:r>
              <a:rPr lang="en-US" b="0" dirty="0"/>
              <a:t>Flexible Spending Accounts</a:t>
            </a:r>
          </a:p>
          <a:p>
            <a:pPr>
              <a:spcBef>
                <a:spcPts val="0"/>
              </a:spcBef>
            </a:pPr>
            <a:r>
              <a:rPr lang="en-US" b="0" dirty="0"/>
              <a:t>– Health, Daycare &amp; Limited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39288-FC96-4068-9F57-9F890AAA1CD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40808" y="3429000"/>
            <a:ext cx="3259694" cy="3267606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DISCOUNTS </a:t>
            </a:r>
            <a:br>
              <a:rPr lang="en-US" sz="2500" u="sng" dirty="0"/>
            </a:br>
            <a:r>
              <a:rPr lang="en-US" sz="2500" u="sng" dirty="0"/>
              <a:t>&amp; PERKS</a:t>
            </a:r>
            <a:endParaRPr lang="en-US" b="0" dirty="0"/>
          </a:p>
          <a:p>
            <a:pPr>
              <a:spcBef>
                <a:spcPts val="0"/>
              </a:spcBef>
            </a:pPr>
            <a:r>
              <a:rPr lang="en-US" b="0" dirty="0"/>
              <a:t>Voluntary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6E115-4950-4AB0-8DD7-D66ECEC488B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27078" y="64966"/>
            <a:ext cx="2308217" cy="2165158"/>
          </a:xfrm>
          <a:solidFill>
            <a:schemeClr val="accent6"/>
          </a:solidFill>
        </p:spPr>
        <p:txBody>
          <a:bodyPr>
            <a:normAutofit fontScale="85000" lnSpcReduction="20000"/>
          </a:bodyPr>
          <a:lstStyle/>
          <a:p>
            <a:r>
              <a:rPr lang="en-US" sz="3000" u="sng" dirty="0"/>
              <a:t>HEALTH</a:t>
            </a:r>
          </a:p>
          <a:p>
            <a:r>
              <a:rPr lang="en-US" b="0" dirty="0"/>
              <a:t>Medical &amp; Pharmacy</a:t>
            </a:r>
          </a:p>
          <a:p>
            <a:r>
              <a:rPr lang="en-US" b="0" dirty="0"/>
              <a:t>Dental </a:t>
            </a:r>
          </a:p>
          <a:p>
            <a:r>
              <a:rPr lang="en-US" b="0" dirty="0"/>
              <a:t>Vision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7D98B6-7D5D-4435-BC88-308752B3DF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35176" y="106001"/>
            <a:ext cx="3334879" cy="3293803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INCOME PROTECTION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Short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Long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Life Insurance</a:t>
            </a:r>
          </a:p>
          <a:p>
            <a:pPr>
              <a:spcBef>
                <a:spcPts val="0"/>
              </a:spcBef>
            </a:pPr>
            <a:r>
              <a:rPr lang="en-US" b="0" dirty="0"/>
              <a:t>Hospital Indemnity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Accident/Illness</a:t>
            </a:r>
          </a:p>
        </p:txBody>
      </p:sp>
      <p:pic>
        <p:nvPicPr>
          <p:cNvPr id="9" name="Graphic 8" descr="Stethoscope">
            <a:extLst>
              <a:ext uri="{FF2B5EF4-FFF2-40B4-BE49-F238E27FC236}">
                <a16:creationId xmlns:a16="http://schemas.microsoft.com/office/drawing/2014/main" id="{7BF59D41-8AB4-47D0-92F0-D8D29570D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994" y="2121088"/>
            <a:ext cx="685800" cy="685800"/>
          </a:xfrm>
          <a:prstGeom prst="rect">
            <a:avLst/>
          </a:prstGeom>
        </p:spPr>
      </p:pic>
      <p:pic>
        <p:nvPicPr>
          <p:cNvPr id="13" name="Graphic 12" descr="Piggy Bank">
            <a:extLst>
              <a:ext uri="{FF2B5EF4-FFF2-40B4-BE49-F238E27FC236}">
                <a16:creationId xmlns:a16="http://schemas.microsoft.com/office/drawing/2014/main" id="{3DAB8854-9C6C-41B2-B437-E2850AF78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3187" y="3072368"/>
            <a:ext cx="685800" cy="685800"/>
          </a:xfrm>
          <a:prstGeom prst="rect">
            <a:avLst/>
          </a:prstGeom>
        </p:spPr>
      </p:pic>
      <p:pic>
        <p:nvPicPr>
          <p:cNvPr id="16" name="Graphic 15" descr="Fruit bowl">
            <a:extLst>
              <a:ext uri="{FF2B5EF4-FFF2-40B4-BE49-F238E27FC236}">
                <a16:creationId xmlns:a16="http://schemas.microsoft.com/office/drawing/2014/main" id="{7D8B9EF1-72D1-4D61-9561-BA6D540F2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318" y="4485742"/>
            <a:ext cx="685800" cy="685800"/>
          </a:xfrm>
          <a:prstGeom prst="rect">
            <a:avLst/>
          </a:prstGeom>
        </p:spPr>
      </p:pic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CDD3787B-4924-4E0F-838F-AC3CBB20C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5616" y="3076032"/>
            <a:ext cx="685800" cy="685800"/>
          </a:xfrm>
          <a:prstGeom prst="rect">
            <a:avLst/>
          </a:prstGeom>
        </p:spPr>
      </p:pic>
      <p:pic>
        <p:nvPicPr>
          <p:cNvPr id="22" name="Graphic 21" descr="Thumbs up sign">
            <a:extLst>
              <a:ext uri="{FF2B5EF4-FFF2-40B4-BE49-F238E27FC236}">
                <a16:creationId xmlns:a16="http://schemas.microsoft.com/office/drawing/2014/main" id="{7588DF99-18B0-4AE1-8A7A-FEF4D89AFE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2242" y="4447445"/>
            <a:ext cx="685800" cy="6858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1DB8693-ACE1-4E2A-830D-F9AD90BA89D4}"/>
              </a:ext>
            </a:extLst>
          </p:cNvPr>
          <p:cNvSpPr/>
          <p:nvPr/>
        </p:nvSpPr>
        <p:spPr>
          <a:xfrm>
            <a:off x="5233925" y="2983518"/>
            <a:ext cx="1724148" cy="17241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4" name="Graphic 23" descr="Female Profile">
            <a:extLst>
              <a:ext uri="{FF2B5EF4-FFF2-40B4-BE49-F238E27FC236}">
                <a16:creationId xmlns:a16="http://schemas.microsoft.com/office/drawing/2014/main" id="{967DF49A-4BA7-42A1-8A62-F85ABC929F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18563" y="3520781"/>
            <a:ext cx="739510" cy="739510"/>
          </a:xfrm>
          <a:prstGeom prst="rect">
            <a:avLst/>
          </a:prstGeom>
        </p:spPr>
      </p:pic>
      <p:pic>
        <p:nvPicPr>
          <p:cNvPr id="25" name="Graphic 24" descr="Office worker">
            <a:extLst>
              <a:ext uri="{FF2B5EF4-FFF2-40B4-BE49-F238E27FC236}">
                <a16:creationId xmlns:a16="http://schemas.microsoft.com/office/drawing/2014/main" id="{8EFBD690-5B30-4650-90E5-654DD07030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0285" y="3399805"/>
            <a:ext cx="1047640" cy="1047640"/>
          </a:xfrm>
          <a:prstGeom prst="rect">
            <a:avLst/>
          </a:prstGeom>
        </p:spPr>
      </p:pic>
      <p:pic>
        <p:nvPicPr>
          <p:cNvPr id="26" name="Graphic 25" descr="Construction worker">
            <a:extLst>
              <a:ext uri="{FF2B5EF4-FFF2-40B4-BE49-F238E27FC236}">
                <a16:creationId xmlns:a16="http://schemas.microsoft.com/office/drawing/2014/main" id="{D3755472-A0F8-4BFA-BB26-98B7642EA3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3820" y="2999237"/>
            <a:ext cx="924388" cy="924388"/>
          </a:xfrm>
          <a:prstGeom prst="rect">
            <a:avLst/>
          </a:prstGeom>
        </p:spPr>
      </p:pic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2CF5BEF-D75D-4FFF-93A6-F9FCAF284D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50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5D6B05-6AC5-488A-B63E-FE1D7CA04A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Welcome to Salt Lake County!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87C5BF-AFFF-41D7-A024-F61419E170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4"/>
            <a:ext cx="10972800" cy="4189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b="1" dirty="0"/>
              <a:t>Benefits Orientation 2025</a:t>
            </a:r>
          </a:p>
          <a:p>
            <a:pPr marL="0" indent="0">
              <a:buNone/>
            </a:pPr>
            <a:r>
              <a:rPr lang="en-US" sz="4000" dirty="0"/>
              <a:t>Benefits team contacts:</a:t>
            </a:r>
          </a:p>
          <a:p>
            <a:r>
              <a:rPr lang="en-US" sz="3400" dirty="0"/>
              <a:t>phone: </a:t>
            </a:r>
            <a:r>
              <a:rPr lang="en-US" sz="3400" dirty="0">
                <a:solidFill>
                  <a:schemeClr val="accent6"/>
                </a:solidFill>
              </a:rPr>
              <a:t>(385) 468-0580</a:t>
            </a:r>
          </a:p>
          <a:p>
            <a:r>
              <a:rPr lang="en-US" sz="3400" dirty="0"/>
              <a:t>email: </a:t>
            </a:r>
            <a:r>
              <a:rPr lang="en-US" sz="3400" dirty="0">
                <a:solidFill>
                  <a:schemeClr val="accent6"/>
                </a:solidFill>
                <a:hlinkClick r:id="rId3"/>
              </a:rPr>
              <a:t>benefits@saltlakecounty.gov</a:t>
            </a:r>
            <a:r>
              <a:rPr lang="en-US" sz="3400" dirty="0">
                <a:solidFill>
                  <a:schemeClr val="accent6"/>
                </a:solidFill>
              </a:rPr>
              <a:t>  </a:t>
            </a:r>
          </a:p>
          <a:p>
            <a:r>
              <a:rPr lang="en-US" sz="3400" dirty="0"/>
              <a:t>website: </a:t>
            </a:r>
            <a:r>
              <a:rPr lang="en-US" sz="3400" dirty="0">
                <a:hlinkClick r:id="rId4"/>
              </a:rPr>
              <a:t>https://www.saltlakecounty.gov/human-resources/benefits/</a:t>
            </a:r>
            <a:r>
              <a:rPr lang="en-US" sz="3400" dirty="0"/>
              <a:t> </a:t>
            </a:r>
            <a:endParaRPr lang="en-US" sz="3400" dirty="0">
              <a:solidFill>
                <a:schemeClr val="accent6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13538-4034-4FE9-B32E-6BB93F7931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726851"/>
            <a:ext cx="12192000" cy="1131149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**Remember – You have 31 days from your date of hire </a:t>
            </a:r>
            <a:br>
              <a:rPr lang="en-US" sz="3600" dirty="0">
                <a:solidFill>
                  <a:schemeClr val="accent6"/>
                </a:solidFill>
              </a:rPr>
            </a:br>
            <a:r>
              <a:rPr lang="en-US" sz="3600" dirty="0">
                <a:solidFill>
                  <a:schemeClr val="accent6"/>
                </a:solidFill>
              </a:rPr>
              <a:t>to enroll in or waive your benefits**</a:t>
            </a:r>
          </a:p>
        </p:txBody>
      </p:sp>
    </p:spTree>
    <p:extLst>
      <p:ext uri="{BB962C8B-B14F-4D97-AF65-F5344CB8AC3E}">
        <p14:creationId xmlns:p14="http://schemas.microsoft.com/office/powerpoint/2010/main" val="420082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00315BA-87A5-4766-A2C1-3F8DA4E5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297AA-E5EC-4447-A08B-71679AB9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94" y="4040331"/>
            <a:ext cx="2776633" cy="27432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300" u="sng" dirty="0"/>
              <a:t>WELLNESS</a:t>
            </a:r>
            <a:br>
              <a:rPr lang="en-US" dirty="0"/>
            </a:br>
            <a:r>
              <a:rPr lang="en-US" b="0" dirty="0"/>
              <a:t>On-Site Clinic</a:t>
            </a:r>
            <a:br>
              <a:rPr lang="en-US" b="0" dirty="0"/>
            </a:br>
            <a:r>
              <a:rPr lang="en-US" b="0" dirty="0"/>
              <a:t>Employee Wellness</a:t>
            </a:r>
            <a:br>
              <a:rPr lang="en-US" b="0" dirty="0"/>
            </a:br>
            <a:r>
              <a:rPr lang="en-US" b="0" dirty="0"/>
              <a:t>EAP</a:t>
            </a:r>
            <a:br>
              <a:rPr lang="en-US" b="0" dirty="0"/>
            </a:br>
            <a:r>
              <a:rPr lang="en-US" b="0" dirty="0"/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99881-7749-4850-9FAF-2EF45667C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8711" y="575684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2500" u="sng" dirty="0"/>
              <a:t>SAVINGS PLANS</a:t>
            </a:r>
          </a:p>
          <a:p>
            <a:pPr>
              <a:spcBef>
                <a:spcPts val="0"/>
              </a:spcBef>
            </a:pPr>
            <a:r>
              <a:rPr lang="en-US" b="0" dirty="0"/>
              <a:t>Retirement </a:t>
            </a:r>
          </a:p>
          <a:p>
            <a:pPr>
              <a:spcBef>
                <a:spcPts val="0"/>
              </a:spcBef>
            </a:pPr>
            <a:r>
              <a:rPr lang="en-US" b="0" dirty="0"/>
              <a:t>URS Plan Options </a:t>
            </a:r>
          </a:p>
          <a:p>
            <a:pPr>
              <a:spcBef>
                <a:spcPts val="0"/>
              </a:spcBef>
            </a:pPr>
            <a:r>
              <a:rPr lang="en-US" b="0" dirty="0"/>
              <a:t>Health Savings Account</a:t>
            </a:r>
          </a:p>
          <a:p>
            <a:pPr>
              <a:spcBef>
                <a:spcPts val="0"/>
              </a:spcBef>
            </a:pPr>
            <a:r>
              <a:rPr lang="en-US" b="0" dirty="0"/>
              <a:t>Flexible Spending Accounts</a:t>
            </a:r>
          </a:p>
          <a:p>
            <a:pPr>
              <a:spcBef>
                <a:spcPts val="0"/>
              </a:spcBef>
            </a:pPr>
            <a:r>
              <a:rPr lang="en-US" b="0" dirty="0"/>
              <a:t>– Health, Daycare &amp; Limited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39288-FC96-4068-9F57-9F890AAA1CD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76780" y="3520781"/>
            <a:ext cx="3252780" cy="3216853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DISCOUNTS </a:t>
            </a:r>
            <a:br>
              <a:rPr lang="en-US" sz="2500" u="sng" dirty="0"/>
            </a:br>
            <a:r>
              <a:rPr lang="en-US" sz="2500" u="sng" dirty="0"/>
              <a:t>&amp; PERKS</a:t>
            </a:r>
          </a:p>
          <a:p>
            <a:pPr>
              <a:spcBef>
                <a:spcPts val="0"/>
              </a:spcBef>
            </a:pPr>
            <a:r>
              <a:rPr lang="en-US" b="0" dirty="0"/>
              <a:t>Voluntary Benefits</a:t>
            </a:r>
          </a:p>
          <a:p>
            <a:pPr>
              <a:spcBef>
                <a:spcPts val="0"/>
              </a:spcBef>
            </a:pP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6E115-4950-4AB0-8DD7-D66ECEC488B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52171" y="54990"/>
            <a:ext cx="2310603" cy="2177416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r>
              <a:rPr lang="en-US" sz="3000" u="sng" dirty="0"/>
              <a:t>HEALTH</a:t>
            </a:r>
          </a:p>
          <a:p>
            <a:r>
              <a:rPr lang="en-US" b="0" dirty="0"/>
              <a:t>Medical &amp; Pharmacy</a:t>
            </a:r>
          </a:p>
          <a:p>
            <a:r>
              <a:rPr lang="en-US" b="0" dirty="0"/>
              <a:t>Dental</a:t>
            </a:r>
          </a:p>
          <a:p>
            <a:r>
              <a:rPr lang="en-US" b="0" dirty="0"/>
              <a:t>Vision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7D98B6-7D5D-4435-BC88-308752B3DF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2217" y="67921"/>
            <a:ext cx="3452860" cy="3452860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INCOME PROTECTION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Short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Long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Life Insurance</a:t>
            </a:r>
          </a:p>
          <a:p>
            <a:pPr>
              <a:spcBef>
                <a:spcPts val="0"/>
              </a:spcBef>
            </a:pPr>
            <a:r>
              <a:rPr lang="en-US" b="0" dirty="0"/>
              <a:t>Hospital Indemnity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Accident/Illness</a:t>
            </a:r>
          </a:p>
        </p:txBody>
      </p:sp>
      <p:pic>
        <p:nvPicPr>
          <p:cNvPr id="9" name="Graphic 8" descr="Stethoscope">
            <a:extLst>
              <a:ext uri="{FF2B5EF4-FFF2-40B4-BE49-F238E27FC236}">
                <a16:creationId xmlns:a16="http://schemas.microsoft.com/office/drawing/2014/main" id="{7BF59D41-8AB4-47D0-92F0-D8D29570D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994" y="2121088"/>
            <a:ext cx="685800" cy="685800"/>
          </a:xfrm>
          <a:prstGeom prst="rect">
            <a:avLst/>
          </a:prstGeom>
        </p:spPr>
      </p:pic>
      <p:pic>
        <p:nvPicPr>
          <p:cNvPr id="13" name="Graphic 12" descr="Piggy Bank">
            <a:extLst>
              <a:ext uri="{FF2B5EF4-FFF2-40B4-BE49-F238E27FC236}">
                <a16:creationId xmlns:a16="http://schemas.microsoft.com/office/drawing/2014/main" id="{3DAB8854-9C6C-41B2-B437-E2850AF78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3187" y="3072368"/>
            <a:ext cx="685800" cy="685800"/>
          </a:xfrm>
          <a:prstGeom prst="rect">
            <a:avLst/>
          </a:prstGeom>
        </p:spPr>
      </p:pic>
      <p:pic>
        <p:nvPicPr>
          <p:cNvPr id="16" name="Graphic 15" descr="Fruit bowl">
            <a:extLst>
              <a:ext uri="{FF2B5EF4-FFF2-40B4-BE49-F238E27FC236}">
                <a16:creationId xmlns:a16="http://schemas.microsoft.com/office/drawing/2014/main" id="{7D8B9EF1-72D1-4D61-9561-BA6D540F2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318" y="4485742"/>
            <a:ext cx="685800" cy="685800"/>
          </a:xfrm>
          <a:prstGeom prst="rect">
            <a:avLst/>
          </a:prstGeom>
        </p:spPr>
      </p:pic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CDD3787B-4924-4E0F-838F-AC3CBB20C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5616" y="3076032"/>
            <a:ext cx="685800" cy="685800"/>
          </a:xfrm>
          <a:prstGeom prst="rect">
            <a:avLst/>
          </a:prstGeom>
        </p:spPr>
      </p:pic>
      <p:pic>
        <p:nvPicPr>
          <p:cNvPr id="22" name="Graphic 21" descr="Thumbs up sign">
            <a:extLst>
              <a:ext uri="{FF2B5EF4-FFF2-40B4-BE49-F238E27FC236}">
                <a16:creationId xmlns:a16="http://schemas.microsoft.com/office/drawing/2014/main" id="{7588DF99-18B0-4AE1-8A7A-FEF4D89AFE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2242" y="4447445"/>
            <a:ext cx="685800" cy="6858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1DB8693-ACE1-4E2A-830D-F9AD90BA89D4}"/>
              </a:ext>
            </a:extLst>
          </p:cNvPr>
          <p:cNvSpPr/>
          <p:nvPr/>
        </p:nvSpPr>
        <p:spPr>
          <a:xfrm>
            <a:off x="5233925" y="2983518"/>
            <a:ext cx="1724148" cy="17241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4" name="Graphic 23" descr="Female Profile">
            <a:extLst>
              <a:ext uri="{FF2B5EF4-FFF2-40B4-BE49-F238E27FC236}">
                <a16:creationId xmlns:a16="http://schemas.microsoft.com/office/drawing/2014/main" id="{967DF49A-4BA7-42A1-8A62-F85ABC929F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18563" y="3520781"/>
            <a:ext cx="739510" cy="739510"/>
          </a:xfrm>
          <a:prstGeom prst="rect">
            <a:avLst/>
          </a:prstGeom>
        </p:spPr>
      </p:pic>
      <p:pic>
        <p:nvPicPr>
          <p:cNvPr id="25" name="Graphic 24" descr="Office worker">
            <a:extLst>
              <a:ext uri="{FF2B5EF4-FFF2-40B4-BE49-F238E27FC236}">
                <a16:creationId xmlns:a16="http://schemas.microsoft.com/office/drawing/2014/main" id="{8EFBD690-5B30-4650-90E5-654DD07030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0285" y="3399805"/>
            <a:ext cx="1047640" cy="1047640"/>
          </a:xfrm>
          <a:prstGeom prst="rect">
            <a:avLst/>
          </a:prstGeom>
        </p:spPr>
      </p:pic>
      <p:pic>
        <p:nvPicPr>
          <p:cNvPr id="26" name="Graphic 25" descr="Construction worker">
            <a:extLst>
              <a:ext uri="{FF2B5EF4-FFF2-40B4-BE49-F238E27FC236}">
                <a16:creationId xmlns:a16="http://schemas.microsoft.com/office/drawing/2014/main" id="{D3755472-A0F8-4BFA-BB26-98B7642EA3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3820" y="2999237"/>
            <a:ext cx="924388" cy="924388"/>
          </a:xfrm>
          <a:prstGeom prst="rect">
            <a:avLst/>
          </a:prstGeom>
        </p:spPr>
      </p:pic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2CF5BEF-D75D-4FFF-93A6-F9FCAF284D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37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2E52-3241-433B-AB9E-12D2AFFC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7383"/>
            <a:ext cx="10972800" cy="1039091"/>
          </a:xfrm>
        </p:spPr>
        <p:txBody>
          <a:bodyPr/>
          <a:lstStyle/>
          <a:p>
            <a:r>
              <a:rPr lang="en-US" dirty="0"/>
              <a:t>- BREAK -</a:t>
            </a:r>
          </a:p>
        </p:txBody>
      </p:sp>
    </p:spTree>
    <p:extLst>
      <p:ext uri="{BB962C8B-B14F-4D97-AF65-F5344CB8AC3E}">
        <p14:creationId xmlns:p14="http://schemas.microsoft.com/office/powerpoint/2010/main" val="373027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County Employee Benefit Eligibility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AF325-AF9F-430B-8DF6-F515A0514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3410" y="1268731"/>
            <a:ext cx="6892290" cy="712126"/>
          </a:xfrm>
          <a:solidFill>
            <a:srgbClr val="FFC000"/>
          </a:solidFill>
        </p:spPr>
        <p:txBody>
          <a:bodyPr anchor="ctr">
            <a:normAutofit fontScale="77500" lnSpcReduction="2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SPOUSE – CHILDREN – ADULT DESIGNEE</a:t>
            </a:r>
            <a:r>
              <a:rPr lang="en-US" b="1" dirty="0"/>
              <a:t>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9BEA899-FF1F-41B9-8654-AE0E6E24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15" y="1980856"/>
            <a:ext cx="10656570" cy="413931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Legal Spouse</a:t>
            </a:r>
          </a:p>
          <a:p>
            <a:r>
              <a:rPr lang="en-US" b="1" dirty="0"/>
              <a:t>Dependent Children</a:t>
            </a:r>
          </a:p>
          <a:p>
            <a:pPr lvl="1"/>
            <a:r>
              <a:rPr lang="en-US" dirty="0"/>
              <a:t>Up to age 26 – single, married or in school</a:t>
            </a:r>
          </a:p>
          <a:p>
            <a:pPr lvl="1"/>
            <a:r>
              <a:rPr lang="en-US" dirty="0"/>
              <a:t>If disabled – Qualifying Disability determined by the Health Plan</a:t>
            </a:r>
          </a:p>
          <a:p>
            <a:r>
              <a:rPr lang="en-US" b="1" dirty="0"/>
              <a:t>Adult Designee</a:t>
            </a:r>
          </a:p>
          <a:p>
            <a:pPr lvl="1"/>
            <a:r>
              <a:rPr lang="en-US" dirty="0"/>
              <a:t>Domestic Partner/Significant Other to whom you are </a:t>
            </a:r>
            <a:r>
              <a:rPr lang="en-US" b="1" dirty="0"/>
              <a:t>not </a:t>
            </a:r>
            <a:r>
              <a:rPr lang="en-US" dirty="0"/>
              <a:t>married </a:t>
            </a:r>
            <a:r>
              <a:rPr lang="en-US" b="1" dirty="0"/>
              <a:t>OR</a:t>
            </a:r>
            <a:r>
              <a:rPr lang="en-US" dirty="0"/>
              <a:t> a family member with whom you share a financial relationship</a:t>
            </a:r>
          </a:p>
          <a:p>
            <a:pPr lvl="1"/>
            <a:r>
              <a:rPr lang="en-US" dirty="0"/>
              <a:t>Neither of you can be married to someone else</a:t>
            </a:r>
          </a:p>
          <a:p>
            <a:pPr lvl="1"/>
            <a:r>
              <a:rPr lang="en-US" dirty="0"/>
              <a:t>Both must be over age 18</a:t>
            </a:r>
          </a:p>
          <a:p>
            <a:pPr lvl="1"/>
            <a:r>
              <a:rPr lang="en-US" dirty="0"/>
              <a:t>Share joint expenses/financial obligations</a:t>
            </a:r>
          </a:p>
          <a:p>
            <a:pPr lvl="2"/>
            <a:r>
              <a:rPr lang="en-US" b="1" dirty="0"/>
              <a:t>MUST</a:t>
            </a:r>
            <a:r>
              <a:rPr lang="en-US" dirty="0"/>
              <a:t> provide required affidavit and 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1887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A5B7-C016-4032-BD2C-D0CBB291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783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Medical Plans - Network Options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2CFC1D-2784-4FA3-B0D9-64A46D6D229D}"/>
              </a:ext>
            </a:extLst>
          </p:cNvPr>
          <p:cNvSpPr txBox="1"/>
          <p:nvPr/>
        </p:nvSpPr>
        <p:spPr>
          <a:xfrm>
            <a:off x="1062990" y="2853438"/>
            <a:ext cx="41833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Select Health MED &amp; VALUE NETWORKS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EEF374-C169-4944-82B5-33CAF173C6C9}"/>
              </a:ext>
            </a:extLst>
          </p:cNvPr>
          <p:cNvSpPr txBox="1"/>
          <p:nvPr/>
        </p:nvSpPr>
        <p:spPr>
          <a:xfrm>
            <a:off x="7754062" y="2853438"/>
            <a:ext cx="2498769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SUMMIT NETWORK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63688E-C94F-4C15-B300-75D366538C1A}"/>
              </a:ext>
            </a:extLst>
          </p:cNvPr>
          <p:cNvSpPr txBox="1"/>
          <p:nvPr/>
        </p:nvSpPr>
        <p:spPr>
          <a:xfrm>
            <a:off x="3467100" y="4956636"/>
            <a:ext cx="5257800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Both hospitals below are In Network under either plan</a:t>
            </a:r>
          </a:p>
        </p:txBody>
      </p:sp>
      <p:pic>
        <p:nvPicPr>
          <p:cNvPr id="1026" name="Picture 2" descr="WOUND CARE - HOLY CROSS HOSPITAL - LEHI - 3000 N Triumph Blvd, Lehi, Utah -  Undersea/Hyperbaric Medicine - Phone Number - Yelp">
            <a:extLst>
              <a:ext uri="{FF2B5EF4-FFF2-40B4-BE49-F238E27FC236}">
                <a16:creationId xmlns:a16="http://schemas.microsoft.com/office/drawing/2014/main" id="{AC456BDF-DCC8-9F7A-11D8-53D74817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19" y="3373479"/>
            <a:ext cx="1346220" cy="13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untainStar Healthcare (@MstarHealth) / X">
            <a:extLst>
              <a:ext uri="{FF2B5EF4-FFF2-40B4-BE49-F238E27FC236}">
                <a16:creationId xmlns:a16="http://schemas.microsoft.com/office/drawing/2014/main" id="{FC42C694-E9CF-EC0A-4607-5DD7CDE6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24" y="3373479"/>
            <a:ext cx="1346220" cy="134622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Utah Health">
            <a:extLst>
              <a:ext uri="{FF2B5EF4-FFF2-40B4-BE49-F238E27FC236}">
                <a16:creationId xmlns:a16="http://schemas.microsoft.com/office/drawing/2014/main" id="{A720FC9A-2A3F-B588-4C2B-BC3153B4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17" y="3373479"/>
            <a:ext cx="1928682" cy="134622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mountain Name Change to Intermountain Health Official">
            <a:extLst>
              <a:ext uri="{FF2B5EF4-FFF2-40B4-BE49-F238E27FC236}">
                <a16:creationId xmlns:a16="http://schemas.microsoft.com/office/drawing/2014/main" id="{9C8A4923-215B-8DAB-18F0-E83906D0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05" y="3373479"/>
            <a:ext cx="2633750" cy="138278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lect Health Unveils New Look | Intermountain Healthcare">
            <a:extLst>
              <a:ext uri="{FF2B5EF4-FFF2-40B4-BE49-F238E27FC236}">
                <a16:creationId xmlns:a16="http://schemas.microsoft.com/office/drawing/2014/main" id="{0EC7908F-0ACC-158D-72F1-35483A9C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194105"/>
            <a:ext cx="3509010" cy="15187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HP Health &amp; Benefits - Wikipedia">
            <a:extLst>
              <a:ext uri="{FF2B5EF4-FFF2-40B4-BE49-F238E27FC236}">
                <a16:creationId xmlns:a16="http://schemas.microsoft.com/office/drawing/2014/main" id="{BA370B1C-0EDD-1008-5A73-C002AF9D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58" y="1194105"/>
            <a:ext cx="3154176" cy="15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jor League Baseball | Blue for Kids | UMPS CARE">
            <a:extLst>
              <a:ext uri="{FF2B5EF4-FFF2-40B4-BE49-F238E27FC236}">
                <a16:creationId xmlns:a16="http://schemas.microsoft.com/office/drawing/2014/main" id="{A5D112AD-31F2-B7B6-A98D-50BC4406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58" y="5490108"/>
            <a:ext cx="1927860" cy="125310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enter for HOPE | University of Utah Health | University of Utah Health">
            <a:extLst>
              <a:ext uri="{FF2B5EF4-FFF2-40B4-BE49-F238E27FC236}">
                <a16:creationId xmlns:a16="http://schemas.microsoft.com/office/drawing/2014/main" id="{3FBF80A4-5673-EEEF-2728-4416E910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49" y="5490107"/>
            <a:ext cx="1956071" cy="12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9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5AA-CB7F-4692-A568-50CC02F8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Medical Plans – Network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2CC3-ABCD-42EC-ABAD-EDED9CA8B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50900"/>
            <a:ext cx="10972800" cy="150767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Networks pay the same</a:t>
            </a:r>
          </a:p>
          <a:p>
            <a:pPr algn="ctr"/>
            <a:r>
              <a:rPr lang="en-US" sz="3600" b="1" dirty="0"/>
              <a:t>Both have IN and OUT of Network benefits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E5489F-5485-499B-A4AF-8513314C1C5F}"/>
              </a:ext>
            </a:extLst>
          </p:cNvPr>
          <p:cNvCxnSpPr/>
          <p:nvPr/>
        </p:nvCxnSpPr>
        <p:spPr>
          <a:xfrm>
            <a:off x="609600" y="2709946"/>
            <a:ext cx="10972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E65C26-609F-48A7-8373-0404A3E281E3}"/>
              </a:ext>
            </a:extLst>
          </p:cNvPr>
          <p:cNvSpPr txBox="1"/>
          <p:nvPr/>
        </p:nvSpPr>
        <p:spPr>
          <a:xfrm>
            <a:off x="3543300" y="2985114"/>
            <a:ext cx="4914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Preventative Services Paid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Other services apply to deductible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Vision Services paid under Medical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Mental Health is a covered benefits</a:t>
            </a:r>
          </a:p>
          <a:p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98CB25F-83D6-478F-9E9B-A88B1F8BDF94}"/>
              </a:ext>
            </a:extLst>
          </p:cNvPr>
          <p:cNvSpPr txBox="1">
            <a:spLocks/>
          </p:cNvSpPr>
          <p:nvPr/>
        </p:nvSpPr>
        <p:spPr>
          <a:xfrm>
            <a:off x="782338" y="4712091"/>
            <a:ext cx="4441172" cy="1478034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Select Health Med &amp; Value Networks</a:t>
            </a:r>
          </a:p>
          <a:p>
            <a:r>
              <a:rPr lang="en-US" sz="2000" dirty="0"/>
              <a:t>Also in Idaho, Nevada</a:t>
            </a:r>
          </a:p>
          <a:p>
            <a:r>
              <a:rPr lang="en-US" sz="2000" dirty="0"/>
              <a:t>Limited Network outside these areas </a:t>
            </a:r>
          </a:p>
          <a:p>
            <a:r>
              <a:rPr lang="en-US" sz="2000" dirty="0"/>
              <a:t>Call 801-442-5038 or visit </a:t>
            </a:r>
            <a:r>
              <a:rPr lang="en-US" sz="2000" dirty="0">
                <a:hlinkClick r:id="rId3"/>
              </a:rPr>
              <a:t>http://www.selecthealth.org/</a:t>
            </a:r>
            <a:r>
              <a:rPr lang="en-US" sz="2000" dirty="0"/>
              <a:t> 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60CFD6D-1559-4BDA-8740-CE309BE1A53C}"/>
              </a:ext>
            </a:extLst>
          </p:cNvPr>
          <p:cNvSpPr txBox="1">
            <a:spLocks/>
          </p:cNvSpPr>
          <p:nvPr/>
        </p:nvSpPr>
        <p:spPr>
          <a:xfrm>
            <a:off x="6721507" y="4712091"/>
            <a:ext cx="4688155" cy="1413681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Summit Network</a:t>
            </a:r>
          </a:p>
          <a:p>
            <a:r>
              <a:rPr lang="en-US" sz="2000" dirty="0"/>
              <a:t>Out-of-state coverage through Multi-Plan Network</a:t>
            </a:r>
          </a:p>
          <a:p>
            <a:r>
              <a:rPr lang="en-US" sz="2000" dirty="0"/>
              <a:t>Call 801-366-7555 or visit </a:t>
            </a:r>
            <a:r>
              <a:rPr lang="en-US" sz="2000" dirty="0">
                <a:hlinkClick r:id="rId4"/>
              </a:rPr>
              <a:t>http://www.pehp.org/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50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5AA-CB7F-4692-A568-50CC02F8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Medical Plans – Coverage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2CC3-ABCD-42EC-ABAD-EDED9CA8B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98159"/>
            <a:ext cx="10972800" cy="150767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Salt Lake County offers 2 plans to employees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E5489F-5485-499B-A4AF-8513314C1C5F}"/>
              </a:ext>
            </a:extLst>
          </p:cNvPr>
          <p:cNvCxnSpPr/>
          <p:nvPr/>
        </p:nvCxnSpPr>
        <p:spPr>
          <a:xfrm>
            <a:off x="609600" y="2709946"/>
            <a:ext cx="10972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6CFC23-189B-4846-9A9A-7613E7E89282}"/>
              </a:ext>
            </a:extLst>
          </p:cNvPr>
          <p:cNvSpPr txBox="1"/>
          <p:nvPr/>
        </p:nvSpPr>
        <p:spPr>
          <a:xfrm>
            <a:off x="2344357" y="3664053"/>
            <a:ext cx="78955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Available on the PEHP and SelectHealth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Covered benefits mirror on each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Choose your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What hospitals and providers are best for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Choose which type of plan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What will work best for your situation/family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D486C-85ED-4E1F-8FB9-24A6095E2B34}"/>
              </a:ext>
            </a:extLst>
          </p:cNvPr>
          <p:cNvSpPr txBox="1"/>
          <p:nvPr/>
        </p:nvSpPr>
        <p:spPr>
          <a:xfrm>
            <a:off x="748983" y="2709946"/>
            <a:ext cx="101841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Plan 1: High Deductible Health Plan (HDHP) </a:t>
            </a:r>
          </a:p>
          <a:p>
            <a:pPr algn="ctr"/>
            <a:r>
              <a:rPr lang="en-US" sz="2800" dirty="0"/>
              <a:t>Plan 2: Preferred Provider Organization Traditional (PPO)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1C25B-45CF-479A-BB55-63F5263A316F}"/>
              </a:ext>
            </a:extLst>
          </p:cNvPr>
          <p:cNvSpPr txBox="1"/>
          <p:nvPr/>
        </p:nvSpPr>
        <p:spPr>
          <a:xfrm>
            <a:off x="0" y="6030396"/>
            <a:ext cx="121920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**If you do not </a:t>
            </a:r>
            <a:r>
              <a:rPr lang="en-US" sz="2400" b="1" dirty="0">
                <a:solidFill>
                  <a:schemeClr val="accent6"/>
                </a:solidFill>
              </a:rPr>
              <a:t>ENROLL</a:t>
            </a:r>
            <a:r>
              <a:rPr lang="en-US" sz="2400" dirty="0">
                <a:solidFill>
                  <a:schemeClr val="accent6"/>
                </a:solidFill>
              </a:rPr>
              <a:t> or </a:t>
            </a:r>
            <a:r>
              <a:rPr lang="en-US" sz="2400" b="1" dirty="0">
                <a:solidFill>
                  <a:schemeClr val="accent6"/>
                </a:solidFill>
              </a:rPr>
              <a:t>WAIVE</a:t>
            </a:r>
            <a:r>
              <a:rPr lang="en-US" sz="2400" dirty="0">
                <a:solidFill>
                  <a:schemeClr val="accent6"/>
                </a:solidFill>
              </a:rPr>
              <a:t> within 31 days, you will be </a:t>
            </a:r>
            <a:r>
              <a:rPr lang="en-US" sz="2400" b="1" u="sng" dirty="0">
                <a:solidFill>
                  <a:schemeClr val="accent6"/>
                </a:solidFill>
              </a:rPr>
              <a:t>automatically enrolled</a:t>
            </a:r>
            <a:r>
              <a:rPr lang="en-US" sz="2400" dirty="0">
                <a:solidFill>
                  <a:schemeClr val="accent6"/>
                </a:solidFill>
              </a:rPr>
              <a:t> in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Select Health HDHP employee only coverage**</a:t>
            </a:r>
          </a:p>
        </p:txBody>
      </p:sp>
    </p:spTree>
    <p:extLst>
      <p:ext uri="{BB962C8B-B14F-4D97-AF65-F5344CB8AC3E}">
        <p14:creationId xmlns:p14="http://schemas.microsoft.com/office/powerpoint/2010/main" val="62261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A02D3-0BB1-7CF5-5F13-B1C2E53F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FACB-89FE-408C-26FA-681B0968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"/>
            <a:ext cx="10972800" cy="1447918"/>
          </a:xfrm>
        </p:spPr>
        <p:txBody>
          <a:bodyPr>
            <a:noAutofit/>
          </a:bodyPr>
          <a:lstStyle/>
          <a:p>
            <a:r>
              <a:rPr lang="en-US" sz="5200" dirty="0"/>
              <a:t>2025 Medical Plan – HDHP</a:t>
            </a:r>
            <a:br>
              <a:rPr lang="en-US" sz="4400" dirty="0"/>
            </a:br>
            <a:r>
              <a:rPr lang="en-US" sz="4400" dirty="0"/>
              <a:t>High Deductible Health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99574-1157-634C-3200-69C4B9A2A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530610"/>
            <a:ext cx="4762500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 of pocket costs for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00A10-FB3B-310A-73F3-BCD651550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309561"/>
            <a:ext cx="5386917" cy="34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Deductible:	     	Individual		Family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500</a:t>
            </a:r>
            <a:r>
              <a:rPr lang="en-US" sz="2000" dirty="0"/>
              <a:t>		      	$2,500		$5,000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Coinsurance	     	Individual		County</a:t>
            </a:r>
          </a:p>
          <a:p>
            <a:pPr marL="0" indent="0">
              <a:buNone/>
            </a:pPr>
            <a:r>
              <a:rPr lang="en-US" sz="2000" dirty="0"/>
              <a:t>                           	10%			90%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Out-of-Pocket Max:	Individual		Family</a:t>
            </a:r>
          </a:p>
          <a:p>
            <a:pPr marL="0" indent="0">
              <a:buNone/>
            </a:pPr>
            <a:r>
              <a:rPr lang="en-US" sz="2000" dirty="0"/>
              <a:t>                               	$4,000        	$8,000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A58A1-5059-0800-BF4E-EE8DFEAAA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797" y="1504934"/>
            <a:ext cx="5181602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Premium – Cost per paycheck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D6B30-4FDC-BF3B-4AD9-F977A20504CB}"/>
              </a:ext>
            </a:extLst>
          </p:cNvPr>
          <p:cNvSpPr txBox="1"/>
          <p:nvPr/>
        </p:nvSpPr>
        <p:spPr>
          <a:xfrm>
            <a:off x="2949481" y="5912314"/>
            <a:ext cx="6094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HSA Eligible</a:t>
            </a:r>
            <a:r>
              <a:rPr lang="en-US" sz="2400" b="1" dirty="0">
                <a:solidFill>
                  <a:prstClr val="white"/>
                </a:solidFill>
                <a:latin typeface="Tw Cen MT"/>
              </a:rPr>
              <a:t>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Limited FSA Eligible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Medical FSA Eligible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A79C9-B0C9-C5D8-2B88-71CE26C14D55}"/>
              </a:ext>
            </a:extLst>
          </p:cNvPr>
          <p:cNvSpPr txBox="1"/>
          <p:nvPr/>
        </p:nvSpPr>
        <p:spPr>
          <a:xfrm>
            <a:off x="6630141" y="2326770"/>
            <a:ext cx="2054542" cy="2462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200" b="1" u="sng" dirty="0"/>
              <a:t>Full Time</a:t>
            </a:r>
          </a:p>
          <a:p>
            <a:endParaRPr lang="en-US" sz="2200" b="1" u="sng" dirty="0"/>
          </a:p>
          <a:p>
            <a:pPr algn="ctr"/>
            <a:r>
              <a:rPr lang="en-US" sz="2200" dirty="0"/>
              <a:t>Employee Only:</a:t>
            </a:r>
          </a:p>
          <a:p>
            <a:pPr algn="ctr"/>
            <a:r>
              <a:rPr lang="en-US" sz="2200" dirty="0"/>
              <a:t>$0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Family:</a:t>
            </a:r>
          </a:p>
          <a:p>
            <a:pPr algn="ctr"/>
            <a:r>
              <a:rPr lang="en-US" sz="2200" dirty="0"/>
              <a:t>$0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074F6F-8184-392C-3E2F-773244D42DE7}"/>
              </a:ext>
            </a:extLst>
          </p:cNvPr>
          <p:cNvSpPr txBox="1"/>
          <p:nvPr/>
        </p:nvSpPr>
        <p:spPr>
          <a:xfrm>
            <a:off x="9318308" y="2312508"/>
            <a:ext cx="2054542" cy="2462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200" b="1" u="sng" dirty="0"/>
              <a:t>Part Time</a:t>
            </a:r>
          </a:p>
          <a:p>
            <a:endParaRPr lang="en-US" sz="2200" b="1" u="sng" dirty="0"/>
          </a:p>
          <a:p>
            <a:pPr algn="ctr"/>
            <a:r>
              <a:rPr lang="en-US" sz="2200" dirty="0"/>
              <a:t>Employee Only:</a:t>
            </a:r>
          </a:p>
          <a:p>
            <a:pPr algn="ctr"/>
            <a:r>
              <a:rPr lang="en-US" sz="2200" dirty="0"/>
              <a:t>$93.26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Family:</a:t>
            </a:r>
          </a:p>
          <a:p>
            <a:pPr algn="ctr"/>
            <a:r>
              <a:rPr lang="en-US" sz="2200" dirty="0"/>
              <a:t>$267.89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5C2DAE-6765-3D26-0F2E-5A3E11255E11}"/>
              </a:ext>
            </a:extLst>
          </p:cNvPr>
          <p:cNvSpPr txBox="1"/>
          <p:nvPr/>
        </p:nvSpPr>
        <p:spPr>
          <a:xfrm>
            <a:off x="5372101" y="5233258"/>
            <a:ext cx="65647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500" dirty="0">
                <a:solidFill>
                  <a:srgbClr val="FF0000"/>
                </a:solidFill>
              </a:rPr>
              <a:t>**Once you enroll, premiums are due back to eligibility date. Payroll deductions </a:t>
            </a:r>
          </a:p>
          <a:p>
            <a:pPr marL="0" indent="0" algn="r">
              <a:buNone/>
            </a:pPr>
            <a:r>
              <a:rPr lang="en-US" sz="1500" dirty="0">
                <a:solidFill>
                  <a:srgbClr val="FF0000"/>
                </a:solidFill>
              </a:rPr>
              <a:t>will take current premiums plus half of past due amount until caught up**</a:t>
            </a:r>
          </a:p>
        </p:txBody>
      </p:sp>
    </p:spTree>
    <p:extLst>
      <p:ext uri="{BB962C8B-B14F-4D97-AF65-F5344CB8AC3E}">
        <p14:creationId xmlns:p14="http://schemas.microsoft.com/office/powerpoint/2010/main" val="1137084104"/>
      </p:ext>
    </p:extLst>
  </p:cSld>
  <p:clrMapOvr>
    <a:masterClrMapping/>
  </p:clrMapOvr>
</p:sld>
</file>

<file path=ppt/theme/theme1.xml><?xml version="1.0" encoding="utf-8"?>
<a:theme xmlns:a="http://schemas.openxmlformats.org/drawingml/2006/main" name="SLCo Theme 1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Co Benefits Theme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LCo Theme 1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10170</TotalTime>
  <Words>2481</Words>
  <Application>Microsoft Office PowerPoint</Application>
  <PresentationFormat>Widescreen</PresentationFormat>
  <Paragraphs>460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Times New Roman</vt:lpstr>
      <vt:lpstr>Tw Cen MT</vt:lpstr>
      <vt:lpstr>Wingdings</vt:lpstr>
      <vt:lpstr>SLCo Theme 1</vt:lpstr>
      <vt:lpstr>SLCo Benefits Theme</vt:lpstr>
      <vt:lpstr>1_SLCo Theme 1</vt:lpstr>
      <vt:lpstr>- BREAK -</vt:lpstr>
      <vt:lpstr>2025 NEW HIRE  BENEFITS ORIENTATION </vt:lpstr>
      <vt:lpstr>HR Benefits</vt:lpstr>
      <vt:lpstr>WELLNESS On-Site Clinic Employee Wellness EAP Leave</vt:lpstr>
      <vt:lpstr>County Employee Benefit Eligibility</vt:lpstr>
      <vt:lpstr>Medical Plans - Network Options</vt:lpstr>
      <vt:lpstr>Medical Plans – Network Options</vt:lpstr>
      <vt:lpstr>Medical Plans – Coverage Options</vt:lpstr>
      <vt:lpstr>2025 Medical Plan – HDHP High Deductible Health Plan</vt:lpstr>
      <vt:lpstr> Health Savings Account (HSA)</vt:lpstr>
      <vt:lpstr>2025 Medical Plan – PPO (Traditional)</vt:lpstr>
      <vt:lpstr>Flexible Spending Account  (FSA)</vt:lpstr>
      <vt:lpstr>Cigna Dental DPPO</vt:lpstr>
      <vt:lpstr>Cigna Dental DPPO</vt:lpstr>
      <vt:lpstr>VSP Vision Care</vt:lpstr>
      <vt:lpstr>  Life Insurance</vt:lpstr>
      <vt:lpstr>  Life Insurance</vt:lpstr>
      <vt:lpstr>Accidental Death &amp; Dismemberment (AD&amp;D)</vt:lpstr>
      <vt:lpstr>Short-Term Disability Insurance</vt:lpstr>
      <vt:lpstr>Long-term Disability Insurance</vt:lpstr>
      <vt:lpstr>PowerPoint Presentation</vt:lpstr>
      <vt:lpstr>HealthyMe Clinic</vt:lpstr>
      <vt:lpstr>HealthyMe Clinic</vt:lpstr>
      <vt:lpstr>PowerPoint Presentation</vt:lpstr>
      <vt:lpstr>VEST EAP</vt:lpstr>
      <vt:lpstr>VEST EAP Support</vt:lpstr>
      <vt:lpstr>Voluntary Benefits</vt:lpstr>
      <vt:lpstr>Voluntary Benefits Additional Insurance Options</vt:lpstr>
      <vt:lpstr>Voluntary Benefits</vt:lpstr>
      <vt:lpstr>Voluntary Benefits</vt:lpstr>
      <vt:lpstr>Voluntary Benefits</vt:lpstr>
      <vt:lpstr>Voluntary Benefits</vt:lpstr>
      <vt:lpstr>Tuition Reimbursement</vt:lpstr>
      <vt:lpstr>Leave Policy HR Policy 4-200 Leave Practices </vt:lpstr>
      <vt:lpstr>Steps to Enroll </vt:lpstr>
      <vt:lpstr>PeopleSoft Fluid Enrollment</vt:lpstr>
      <vt:lpstr>Retirement with URS</vt:lpstr>
      <vt:lpstr>WELLNESS On-Site Clinic Employee Wellness EAP Leave</vt:lpstr>
      <vt:lpstr>Welcome to Salt Lake County!</vt:lpstr>
      <vt:lpstr>- BREAK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Orientation</dc:title>
  <dc:creator>Mary Van Buren</dc:creator>
  <cp:lastModifiedBy>Jessica Dahl</cp:lastModifiedBy>
  <cp:revision>508</cp:revision>
  <cp:lastPrinted>2022-07-18T15:56:32Z</cp:lastPrinted>
  <dcterms:created xsi:type="dcterms:W3CDTF">2019-07-29T23:06:00Z</dcterms:created>
  <dcterms:modified xsi:type="dcterms:W3CDTF">2025-01-09T16:31:50Z</dcterms:modified>
</cp:coreProperties>
</file>