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721" r:id="rId2"/>
    <p:sldMasterId id="2147483740" r:id="rId3"/>
  </p:sldMasterIdLst>
  <p:notesMasterIdLst>
    <p:notesMasterId r:id="rId49"/>
  </p:notesMasterIdLst>
  <p:handoutMasterIdLst>
    <p:handoutMasterId r:id="rId50"/>
  </p:handoutMasterIdLst>
  <p:sldIdLst>
    <p:sldId id="1808" r:id="rId4"/>
    <p:sldId id="1839" r:id="rId5"/>
    <p:sldId id="1973" r:id="rId6"/>
    <p:sldId id="1974" r:id="rId7"/>
    <p:sldId id="2026" r:id="rId8"/>
    <p:sldId id="1976" r:id="rId9"/>
    <p:sldId id="1977" r:id="rId10"/>
    <p:sldId id="2027" r:id="rId11"/>
    <p:sldId id="1978" r:id="rId12"/>
    <p:sldId id="1979" r:id="rId13"/>
    <p:sldId id="1980" r:id="rId14"/>
    <p:sldId id="2033" r:id="rId15"/>
    <p:sldId id="1982" r:id="rId16"/>
    <p:sldId id="1983" r:id="rId17"/>
    <p:sldId id="2034" r:id="rId18"/>
    <p:sldId id="1985" r:id="rId19"/>
    <p:sldId id="1986" r:id="rId20"/>
    <p:sldId id="2046" r:id="rId21"/>
    <p:sldId id="1987" r:id="rId22"/>
    <p:sldId id="1988" r:id="rId23"/>
    <p:sldId id="1990" r:id="rId24"/>
    <p:sldId id="2028" r:id="rId25"/>
    <p:sldId id="1994" r:id="rId26"/>
    <p:sldId id="1996" r:id="rId27"/>
    <p:sldId id="2000" r:id="rId28"/>
    <p:sldId id="2001" r:id="rId29"/>
    <p:sldId id="2002" r:id="rId30"/>
    <p:sldId id="2007" r:id="rId31"/>
    <p:sldId id="2040" r:id="rId32"/>
    <p:sldId id="2009" r:id="rId33"/>
    <p:sldId id="1991" r:id="rId34"/>
    <p:sldId id="2011" r:id="rId35"/>
    <p:sldId id="2041" r:id="rId36"/>
    <p:sldId id="2012" r:id="rId37"/>
    <p:sldId id="2042" r:id="rId38"/>
    <p:sldId id="2014" r:id="rId39"/>
    <p:sldId id="2015" r:id="rId40"/>
    <p:sldId id="2016" r:id="rId41"/>
    <p:sldId id="2017" r:id="rId42"/>
    <p:sldId id="2051" r:id="rId43"/>
    <p:sldId id="2049" r:id="rId44"/>
    <p:sldId id="2022" r:id="rId45"/>
    <p:sldId id="2024" r:id="rId46"/>
    <p:sldId id="2025" r:id="rId47"/>
    <p:sldId id="1972" r:id="rId48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044"/>
    <a:srgbClr val="630101"/>
    <a:srgbClr val="4A5783"/>
    <a:srgbClr val="CC9701"/>
    <a:srgbClr val="F5F5F5"/>
    <a:srgbClr val="8E8A93"/>
    <a:srgbClr val="6CA5D9"/>
    <a:srgbClr val="FFFFFF"/>
    <a:srgbClr val="EEEEEE"/>
    <a:srgbClr val="243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73913" autoAdjust="0"/>
  </p:normalViewPr>
  <p:slideViewPr>
    <p:cSldViewPr snapToGrid="0" snapToObjects="1">
      <p:cViewPr varScale="1">
        <p:scale>
          <a:sx n="84" d="100"/>
          <a:sy n="84" d="100"/>
        </p:scale>
        <p:origin x="145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22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D48A6696-C0FB-954C-958A-801B8B4F13C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99CF7EC0-8558-2946-8E52-58122C2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53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E4DCDE0A-2678-404F-9034-1BC8249F0630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E8D1A14B-1CE8-7244-973E-C818F2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1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6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1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94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163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95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53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74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0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1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16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85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8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49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84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1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53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3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53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3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45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73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50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84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3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50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17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192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7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2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40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00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24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53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4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38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54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1A14B-1CE8-7244-973E-C818F2E23B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3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1A14B-1CE8-7244-973E-C818F2E23B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73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782" y="2430396"/>
            <a:ext cx="103632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4000">
                <a:solidFill>
                  <a:srgbClr val="000000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3B042F3-4BA8-4591-8716-4904C671613B}"/>
              </a:ext>
            </a:extLst>
          </p:cNvPr>
          <p:cNvSpPr/>
          <p:nvPr userDrawn="1"/>
        </p:nvSpPr>
        <p:spPr>
          <a:xfrm flipH="1" flipV="1">
            <a:off x="2988367" y="0"/>
            <a:ext cx="9203633" cy="302218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BC75ACB-BDF1-41E6-83B3-F2C57ACD2FF5}"/>
              </a:ext>
            </a:extLst>
          </p:cNvPr>
          <p:cNvSpPr/>
          <p:nvPr userDrawn="1"/>
        </p:nvSpPr>
        <p:spPr>
          <a:xfrm flipV="1">
            <a:off x="-1" y="-1"/>
            <a:ext cx="14123505" cy="36277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997" y="383371"/>
            <a:ext cx="7405664" cy="1655997"/>
          </a:xfrm>
        </p:spPr>
        <p:txBody>
          <a:bodyPr anchor="t"/>
          <a:lstStyle>
            <a:lvl1pPr algn="l"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ppt1a-bkgd.jpg">
            <a:extLst>
              <a:ext uri="{FF2B5EF4-FFF2-40B4-BE49-F238E27FC236}">
                <a16:creationId xmlns:a16="http://schemas.microsoft.com/office/drawing/2014/main" id="{D38C7ADB-9C23-443E-9DD7-71B20C460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001686"/>
            <a:ext cx="2437265" cy="7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2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023"/>
            <a:ext cx="10972800" cy="10390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41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5993"/>
            <a:ext cx="10972800" cy="10390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AFE2573-FBCD-4CF7-B88A-2DE12EE02EBE}"/>
              </a:ext>
            </a:extLst>
          </p:cNvPr>
          <p:cNvSpPr/>
          <p:nvPr userDrawn="1"/>
        </p:nvSpPr>
        <p:spPr>
          <a:xfrm flipH="1">
            <a:off x="3071192" y="6203062"/>
            <a:ext cx="9120806" cy="65493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E23E226B-900C-42CD-8758-9309978D29F0}"/>
              </a:ext>
            </a:extLst>
          </p:cNvPr>
          <p:cNvSpPr/>
          <p:nvPr userDrawn="1"/>
        </p:nvSpPr>
        <p:spPr>
          <a:xfrm>
            <a:off x="2" y="6033052"/>
            <a:ext cx="11748050" cy="82494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1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0"/>
            <a:ext cx="1224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651B355-44E3-4F6D-9F05-25E74D6E15DF}"/>
              </a:ext>
            </a:extLst>
          </p:cNvPr>
          <p:cNvSpPr/>
          <p:nvPr userDrawn="1"/>
        </p:nvSpPr>
        <p:spPr>
          <a:xfrm>
            <a:off x="2" y="5818909"/>
            <a:ext cx="11748050" cy="103909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551846-B7EF-4F33-A945-749D40EDD463}"/>
              </a:ext>
            </a:extLst>
          </p:cNvPr>
          <p:cNvSpPr/>
          <p:nvPr userDrawn="1"/>
        </p:nvSpPr>
        <p:spPr>
          <a:xfrm flipH="1">
            <a:off x="3071191" y="6033052"/>
            <a:ext cx="9156307" cy="824948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7965" b="7965"/>
          <a:stretch/>
        </p:blipFill>
        <p:spPr>
          <a:xfrm>
            <a:off x="-49695" y="-1"/>
            <a:ext cx="12277194" cy="685800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576943"/>
            <a:ext cx="10972800" cy="57041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75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BBF992-DAB4-43B9-862F-38DCD15D20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2" y="1435101"/>
            <a:ext cx="4011613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46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97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7269FF-D712-41B5-8260-0916EC38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7857"/>
            <a:ext cx="6298097" cy="1039091"/>
          </a:xfrm>
        </p:spPr>
        <p:txBody>
          <a:bodyPr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BD3E46-579D-4511-8D26-558B18016AB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07697" y="597857"/>
            <a:ext cx="3836503" cy="5872509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WebEx Element 1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C9BAAC-CDE6-4AC5-BB8F-7C1419135B3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4600" y="5088831"/>
            <a:ext cx="4379704" cy="950705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WebEx Element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22FC02-5CB1-438D-92E5-8CE9165A8C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4875" y="1973886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97EE31F-CD19-4454-A1D4-669E84C54C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875" y="4389503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B723353-6D62-41A5-8811-E95582CA4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75" y="3231321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98959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453821" y="565265"/>
            <a:ext cx="2743200" cy="556089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884190" y="-727827"/>
            <a:ext cx="5560897" cy="814708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24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996" y="1314396"/>
            <a:ext cx="8485175" cy="2047026"/>
          </a:xfrm>
          <a:solidFill>
            <a:schemeClr val="tx2"/>
          </a:solidFill>
        </p:spPr>
        <p:txBody>
          <a:bodyPr anchor="ctr"/>
          <a:lstStyle>
            <a:lvl1pPr algn="ctr"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1344" y="3132820"/>
            <a:ext cx="8259153" cy="1277080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974166F-7EE7-4FBA-8786-482DBD7B9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381" y="6169054"/>
            <a:ext cx="2360815" cy="428095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B65E8AF-CBC1-4A62-817C-7DBFA8F25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1946" y="1314396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11BC66-A8EF-4AAC-8DC1-377A7A15105C}"/>
              </a:ext>
            </a:extLst>
          </p:cNvPr>
          <p:cNvSpPr/>
          <p:nvPr userDrawn="1"/>
        </p:nvSpPr>
        <p:spPr>
          <a:xfrm>
            <a:off x="2" y="0"/>
            <a:ext cx="12191998" cy="10390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21013E-22C9-443D-80F2-8D2721A3A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687" y="6273499"/>
            <a:ext cx="2393633" cy="4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1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23603"/>
            <a:ext cx="10972800" cy="10390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5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009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753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039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2526"/>
            <a:ext cx="10972800" cy="4372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FD354-0D5F-465B-9DFE-A1F212F5DC97}"/>
              </a:ext>
            </a:extLst>
          </p:cNvPr>
          <p:cNvSpPr/>
          <p:nvPr userDrawn="1"/>
        </p:nvSpPr>
        <p:spPr>
          <a:xfrm>
            <a:off x="2" y="6265297"/>
            <a:ext cx="12191998" cy="5927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2189368-E97D-4ACE-B9F1-21A625199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775" y="-6778"/>
            <a:ext cx="657225" cy="66675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5CF171-416E-4A7A-81F1-8F51DE2CE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738" y="1314107"/>
            <a:ext cx="7459662" cy="66675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42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y Title &amp;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-6779"/>
            <a:ext cx="12241695" cy="6272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7882" b="15231"/>
          <a:stretch/>
        </p:blipFill>
        <p:spPr>
          <a:xfrm>
            <a:off x="-49695" y="-6778"/>
            <a:ext cx="12277194" cy="62720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37503"/>
            <a:ext cx="10972800" cy="47466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D6D644-7FB8-44E7-9382-39D03AC3A954}"/>
              </a:ext>
            </a:extLst>
          </p:cNvPr>
          <p:cNvSpPr/>
          <p:nvPr userDrawn="1"/>
        </p:nvSpPr>
        <p:spPr>
          <a:xfrm>
            <a:off x="2" y="6265297"/>
            <a:ext cx="12191998" cy="5927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7BA90C9-B5FF-4616-805B-83CDB0874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4775" y="-6778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20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y 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-6779"/>
            <a:ext cx="12241695" cy="62720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t="7882" b="15231"/>
          <a:stretch/>
        </p:blipFill>
        <p:spPr>
          <a:xfrm>
            <a:off x="-49695" y="-6778"/>
            <a:ext cx="12277194" cy="62720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37503"/>
            <a:ext cx="10972800" cy="47466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D6D644-7FB8-44E7-9382-39D03AC3A954}"/>
              </a:ext>
            </a:extLst>
          </p:cNvPr>
          <p:cNvSpPr/>
          <p:nvPr userDrawn="1"/>
        </p:nvSpPr>
        <p:spPr>
          <a:xfrm>
            <a:off x="2" y="6265297"/>
            <a:ext cx="12191998" cy="5927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7BA90C9-B5FF-4616-805B-83CDB0874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4775" y="-6778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62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9560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18651"/>
            <a:ext cx="5384800" cy="494664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18651"/>
            <a:ext cx="5384800" cy="494664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DF9A5-FB65-422E-8DAE-12530AB41897}"/>
              </a:ext>
            </a:extLst>
          </p:cNvPr>
          <p:cNvSpPr/>
          <p:nvPr userDrawn="1"/>
        </p:nvSpPr>
        <p:spPr>
          <a:xfrm>
            <a:off x="2" y="6265297"/>
            <a:ext cx="12191998" cy="5927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DA165AE-FDFB-43FD-A92B-73D913481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775" y="-6778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9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69AD17-5B1F-4742-A2EF-E964630AE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435" y="0"/>
            <a:ext cx="7906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9560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18651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18651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DF9A5-FB65-422E-8DAE-12530AB41897}"/>
              </a:ext>
            </a:extLst>
          </p:cNvPr>
          <p:cNvSpPr/>
          <p:nvPr userDrawn="1"/>
        </p:nvSpPr>
        <p:spPr>
          <a:xfrm>
            <a:off x="2" y="1"/>
            <a:ext cx="12191998" cy="2595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3AECDE-7B30-4885-91A6-44D1E4DFB3E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3045845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1A4D1FF-1E89-45CE-90CD-D452D5CDC44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7600" y="3045845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1868A2-D335-4465-8F43-3D850F9397F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0" y="4734549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2685DC-B2FE-4E8A-9346-5A9DA4FBF3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7600" y="4734549"/>
            <a:ext cx="5384800" cy="1707182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538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 more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69AD17-5B1F-4742-A2EF-E964630AE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435" y="0"/>
            <a:ext cx="7906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9560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18651"/>
            <a:ext cx="10972800" cy="1507676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DF9A5-FB65-422E-8DAE-12530AB41897}"/>
              </a:ext>
            </a:extLst>
          </p:cNvPr>
          <p:cNvSpPr/>
          <p:nvPr userDrawn="1"/>
        </p:nvSpPr>
        <p:spPr>
          <a:xfrm>
            <a:off x="2" y="1"/>
            <a:ext cx="12191998" cy="2595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1868A2-D335-4465-8F43-3D850F9397F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0" y="3494664"/>
            <a:ext cx="5384800" cy="2947067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2685DC-B2FE-4E8A-9346-5A9DA4FBF3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7600" y="3494664"/>
            <a:ext cx="5384800" cy="2947067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488E49-241A-4989-9B97-57387BE21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826327"/>
            <a:ext cx="5384800" cy="668337"/>
          </a:xfrm>
        </p:spPr>
        <p:txBody>
          <a:bodyPr>
            <a:normAutofit/>
          </a:bodyPr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0D2AD8C-4431-450A-871D-657962243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7600" y="2826327"/>
            <a:ext cx="5384800" cy="668337"/>
          </a:xfrm>
        </p:spPr>
        <p:txBody>
          <a:bodyPr>
            <a:normAutofit/>
          </a:bodyPr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29393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 more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69AD17-5B1F-4742-A2EF-E964630AE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435" y="0"/>
            <a:ext cx="7906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9560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DF9A5-FB65-422E-8DAE-12530AB41897}"/>
              </a:ext>
            </a:extLst>
          </p:cNvPr>
          <p:cNvSpPr/>
          <p:nvPr userDrawn="1"/>
        </p:nvSpPr>
        <p:spPr>
          <a:xfrm>
            <a:off x="2" y="1"/>
            <a:ext cx="12191998" cy="2595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1868A2-D335-4465-8F43-3D850F9397F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0" y="1341981"/>
            <a:ext cx="5384800" cy="2947067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2685DC-B2FE-4E8A-9346-5A9DA4FBF3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7600" y="1341981"/>
            <a:ext cx="5384800" cy="2947067"/>
          </a:xfrm>
        </p:spPr>
        <p:txBody>
          <a:bodyPr/>
          <a:lstStyle>
            <a:lvl1pPr marL="0" indent="0">
              <a:buNone/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CCCE02-509C-4F32-978C-5F613C62358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" y="4289048"/>
            <a:ext cx="5384800" cy="2379895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3B64D1D-EC5A-42A5-8949-9F6CA708E15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97600" y="4289048"/>
            <a:ext cx="5384800" cy="2379895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808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023"/>
            <a:ext cx="10972800" cy="10390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01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5993"/>
            <a:ext cx="10972800" cy="10390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489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31EEB5-AD83-4B35-8EAE-E6943EFD4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435" y="0"/>
            <a:ext cx="7906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23603"/>
            <a:ext cx="10972800" cy="10390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C6F9AE5-A51F-4D86-873C-5406D5DAFA29}"/>
              </a:ext>
            </a:extLst>
          </p:cNvPr>
          <p:cNvSpPr/>
          <p:nvPr userDrawn="1"/>
        </p:nvSpPr>
        <p:spPr>
          <a:xfrm flipH="1">
            <a:off x="3071192" y="6203062"/>
            <a:ext cx="9120806" cy="65493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2FDF385-EE00-488E-88B3-3054263CEC0C}"/>
              </a:ext>
            </a:extLst>
          </p:cNvPr>
          <p:cNvSpPr/>
          <p:nvPr userDrawn="1"/>
        </p:nvSpPr>
        <p:spPr>
          <a:xfrm>
            <a:off x="2" y="6033052"/>
            <a:ext cx="11748050" cy="82494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45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452" y="458496"/>
            <a:ext cx="8063948" cy="10390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452" y="1570383"/>
            <a:ext cx="8063948" cy="42485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DBFB66-4009-4980-A80E-24CBF0DF1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17900" cy="5818909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1E0ACE5-29FA-4B75-88F9-414B376E6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27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BBF992-DAB4-43B9-862F-38DCD15D20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2" y="1435101"/>
            <a:ext cx="4011613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610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3997" y="556591"/>
            <a:ext cx="2863482" cy="2804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2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3452" y="3132820"/>
            <a:ext cx="2517045" cy="2423154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974166F-7EE7-4FBA-8786-482DBD7B9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381" y="6169054"/>
            <a:ext cx="2360815" cy="428095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B65E8AF-CBC1-4A62-817C-7DBFA8F25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554803-46FD-459B-9A2A-E3E0065B37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802835" y="4434846"/>
            <a:ext cx="2517045" cy="2423154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D7D951-7250-4224-8DA6-B017B0C1152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86855" y="0"/>
            <a:ext cx="2517045" cy="2423154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9D51C9-0FAB-46BA-ACF7-DAF3AE3A35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3948" y="2832100"/>
            <a:ext cx="4259815" cy="134233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67EE01A-D6E7-4530-90DA-D9E0E7059B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25804" y="4559590"/>
            <a:ext cx="2278095" cy="219311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128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ctr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101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453821" y="565265"/>
            <a:ext cx="2743200" cy="556089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884190" y="-727827"/>
            <a:ext cx="5560897" cy="814708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019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CB51300-636F-44F8-A87A-B397DA99B974}"/>
              </a:ext>
            </a:extLst>
          </p:cNvPr>
          <p:cNvSpPr/>
          <p:nvPr userDrawn="1"/>
        </p:nvSpPr>
        <p:spPr>
          <a:xfrm rot="5400000">
            <a:off x="6095998" y="5028392"/>
            <a:ext cx="12191997" cy="2135212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Graphic 4" descr="Cheers">
            <a:extLst>
              <a:ext uri="{FF2B5EF4-FFF2-40B4-BE49-F238E27FC236}">
                <a16:creationId xmlns:a16="http://schemas.microsoft.com/office/drawing/2014/main" id="{875CFC3C-B369-4749-9EAC-AA7A0DB1C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597" y="508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3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84457DED-133C-4564-8A24-5018D7F2AD26}"/>
              </a:ext>
            </a:extLst>
          </p:cNvPr>
          <p:cNvSpPr/>
          <p:nvPr userDrawn="1"/>
        </p:nvSpPr>
        <p:spPr>
          <a:xfrm rot="10800000">
            <a:off x="0" y="6120593"/>
            <a:ext cx="12191997" cy="2135212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23603"/>
            <a:ext cx="10972800" cy="10390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6B3210C4-CCEC-4C5B-ADC8-D95BA46412CF}"/>
              </a:ext>
            </a:extLst>
          </p:cNvPr>
          <p:cNvSpPr/>
          <p:nvPr userDrawn="1"/>
        </p:nvSpPr>
        <p:spPr>
          <a:xfrm rot="10800000" flipH="1">
            <a:off x="-1930402" y="6160052"/>
            <a:ext cx="14122402" cy="2095754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0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467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-99391"/>
            <a:ext cx="12241695" cy="7434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2A7CFBB1-C451-4C09-A9F1-F69F3F10A6E4}"/>
              </a:ext>
            </a:extLst>
          </p:cNvPr>
          <p:cNvSpPr/>
          <p:nvPr userDrawn="1"/>
        </p:nvSpPr>
        <p:spPr>
          <a:xfrm rot="10800000" flipH="1">
            <a:off x="-1930402" y="6160052"/>
            <a:ext cx="12191999" cy="2095754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5F8BCD1B-9EF6-403B-869D-BDD3075AD3C7}"/>
              </a:ext>
            </a:extLst>
          </p:cNvPr>
          <p:cNvSpPr/>
          <p:nvPr userDrawn="1"/>
        </p:nvSpPr>
        <p:spPr>
          <a:xfrm rot="10800000">
            <a:off x="0" y="6120593"/>
            <a:ext cx="12191997" cy="2135212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9695" y="-649757"/>
            <a:ext cx="12277194" cy="81575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35175"/>
            <a:ext cx="10972800" cy="474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11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5" y="-99391"/>
            <a:ext cx="12324520" cy="7434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5682AA8A-7D73-4F54-B64E-92D110AD9438}"/>
              </a:ext>
            </a:extLst>
          </p:cNvPr>
          <p:cNvSpPr/>
          <p:nvPr userDrawn="1"/>
        </p:nvSpPr>
        <p:spPr>
          <a:xfrm rot="10800000" flipH="1">
            <a:off x="-1930402" y="6160052"/>
            <a:ext cx="12191999" cy="2095754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0A177DB9-679D-4D78-BD82-055A5FEB984E}"/>
              </a:ext>
            </a:extLst>
          </p:cNvPr>
          <p:cNvSpPr/>
          <p:nvPr userDrawn="1"/>
        </p:nvSpPr>
        <p:spPr>
          <a:xfrm rot="10800000">
            <a:off x="0" y="6120593"/>
            <a:ext cx="12191997" cy="2135212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9695" y="-649757"/>
            <a:ext cx="12277194" cy="81575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35175"/>
            <a:ext cx="10972800" cy="474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48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327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1109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667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023"/>
            <a:ext cx="10972800" cy="1039091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273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-99391"/>
            <a:ext cx="12241695" cy="7434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B9BD87BB-A55D-4903-8608-3B5C027F1AA2}"/>
              </a:ext>
            </a:extLst>
          </p:cNvPr>
          <p:cNvSpPr/>
          <p:nvPr userDrawn="1"/>
        </p:nvSpPr>
        <p:spPr>
          <a:xfrm rot="10800000" flipH="1">
            <a:off x="-1930402" y="6160052"/>
            <a:ext cx="12191999" cy="2095754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40D58D82-D15B-4F85-9365-D33737EF45A0}"/>
              </a:ext>
            </a:extLst>
          </p:cNvPr>
          <p:cNvSpPr/>
          <p:nvPr userDrawn="1"/>
        </p:nvSpPr>
        <p:spPr>
          <a:xfrm rot="10800000">
            <a:off x="0" y="6120593"/>
            <a:ext cx="12191997" cy="2135212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9695" y="-649757"/>
            <a:ext cx="12277194" cy="815751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576943"/>
            <a:ext cx="10972800" cy="57041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1341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BBF992-DAB4-43B9-862F-38DCD15D20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2" y="1435101"/>
            <a:ext cx="4011613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333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829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7269FF-D712-41B5-8260-0916EC38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7857"/>
            <a:ext cx="6298097" cy="1039091"/>
          </a:xfrm>
        </p:spPr>
        <p:txBody>
          <a:bodyPr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BD3E46-579D-4511-8D26-558B18016AB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07697" y="597857"/>
            <a:ext cx="3836503" cy="5872509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WebEx Element 1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C9BAAC-CDE6-4AC5-BB8F-7C1419135B3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4600" y="5088831"/>
            <a:ext cx="4379704" cy="950705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WebEx Element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22FC02-5CB1-438D-92E5-8CE9165A8C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4875" y="1973886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97EE31F-CD19-4454-A1D4-669E84C54C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875" y="4389503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B723353-6D62-41A5-8811-E95582CA4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75" y="3231321"/>
            <a:ext cx="4379913" cy="60007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355617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453821" y="565265"/>
            <a:ext cx="2743200" cy="556089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884190" y="-727827"/>
            <a:ext cx="5560897" cy="814708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950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1AEDA-4FA7-A548-AA8D-CF8E0385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EEC8-7A19-614B-B7F4-018BD22B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843926-1221-7549-B027-CFE20A8E622C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0D95E-7091-814D-BAA7-638550FD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2018 Leadership Integration Simplified LLC. All rights reserved.  </a:t>
            </a:r>
            <a:br>
              <a:rPr lang="en-US"/>
            </a:br>
            <a:r>
              <a:rPr lang="en-US"/>
              <a:t>May not be reproduced or distributed in any other form. For internal use only.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850EC-7EB8-1D47-91E5-18DE8415C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1F6190-39D4-3D4B-A0B0-86D2B73E90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B8946A-6279-0649-A4DD-8BBBCBA4F0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73264"/>
            <a:ext cx="10515600" cy="3681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17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-49696" y="-99391"/>
            <a:ext cx="12241695" cy="6957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651B355-44E3-4F6D-9F05-25E74D6E15DF}"/>
              </a:ext>
            </a:extLst>
          </p:cNvPr>
          <p:cNvSpPr/>
          <p:nvPr userDrawn="1"/>
        </p:nvSpPr>
        <p:spPr>
          <a:xfrm>
            <a:off x="2" y="5818909"/>
            <a:ext cx="11748050" cy="103909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551846-B7EF-4F33-A945-749D40EDD463}"/>
              </a:ext>
            </a:extLst>
          </p:cNvPr>
          <p:cNvSpPr/>
          <p:nvPr userDrawn="1"/>
        </p:nvSpPr>
        <p:spPr>
          <a:xfrm flipH="1">
            <a:off x="3071192" y="6033052"/>
            <a:ext cx="9120808" cy="824948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t="6747" b="7965"/>
          <a:stretch/>
        </p:blipFill>
        <p:spPr>
          <a:xfrm>
            <a:off x="-49695" y="-99391"/>
            <a:ext cx="12277194" cy="69573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35175"/>
            <a:ext cx="10972800" cy="4327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0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74C37E-9127-4F2B-828C-C741D8D87E7D}"/>
              </a:ext>
            </a:extLst>
          </p:cNvPr>
          <p:cNvSpPr/>
          <p:nvPr userDrawn="1"/>
        </p:nvSpPr>
        <p:spPr>
          <a:xfrm>
            <a:off x="3" y="0"/>
            <a:ext cx="122748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B828E348-E0C4-4E61-B99A-72BC7659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t="6747" b="7965"/>
          <a:stretch/>
        </p:blipFill>
        <p:spPr>
          <a:xfrm>
            <a:off x="2" y="-99391"/>
            <a:ext cx="12274824" cy="6957391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551846-B7EF-4F33-A945-749D40EDD463}"/>
              </a:ext>
            </a:extLst>
          </p:cNvPr>
          <p:cNvSpPr/>
          <p:nvPr userDrawn="1"/>
        </p:nvSpPr>
        <p:spPr>
          <a:xfrm flipH="1">
            <a:off x="3071191" y="6033052"/>
            <a:ext cx="9203633" cy="824948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651B355-44E3-4F6D-9F05-25E74D6E15DF}"/>
              </a:ext>
            </a:extLst>
          </p:cNvPr>
          <p:cNvSpPr/>
          <p:nvPr userDrawn="1"/>
        </p:nvSpPr>
        <p:spPr>
          <a:xfrm>
            <a:off x="2" y="5818909"/>
            <a:ext cx="11748050" cy="103909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CCFA22-A6ED-4E11-AC2B-8E207FD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ppt1a-bkgd.jpg">
            <a:extLst>
              <a:ext uri="{FF2B5EF4-FFF2-40B4-BE49-F238E27FC236}">
                <a16:creationId xmlns:a16="http://schemas.microsoft.com/office/drawing/2014/main" id="{91A128F4-46F5-4DA2-805F-BFFB98584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139414"/>
            <a:ext cx="2437265" cy="71858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6F2C16-CE07-404F-90DC-8643AFA2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35175"/>
            <a:ext cx="10972800" cy="474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18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496"/>
            <a:ext cx="10896600" cy="10390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70383"/>
            <a:ext cx="10896600" cy="4790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1E0ACE5-29FA-4B75-88F9-414B376E6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49587759-BFD5-49F9-841D-05A5AC88BC26}"/>
              </a:ext>
            </a:extLst>
          </p:cNvPr>
          <p:cNvSpPr/>
          <p:nvPr userDrawn="1"/>
        </p:nvSpPr>
        <p:spPr>
          <a:xfrm flipH="1">
            <a:off x="3071192" y="6203062"/>
            <a:ext cx="9120806" cy="65493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A8FA3BC-613D-4C88-B424-70665FDB1A32}"/>
              </a:ext>
            </a:extLst>
          </p:cNvPr>
          <p:cNvSpPr/>
          <p:nvPr userDrawn="1"/>
        </p:nvSpPr>
        <p:spPr>
          <a:xfrm>
            <a:off x="2" y="6033052"/>
            <a:ext cx="11748050" cy="82494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1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7205"/>
            <a:ext cx="10896600" cy="10390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1E0ACE5-29FA-4B75-88F9-414B376E6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49587759-BFD5-49F9-841D-05A5AC88BC26}"/>
              </a:ext>
            </a:extLst>
          </p:cNvPr>
          <p:cNvSpPr/>
          <p:nvPr userDrawn="1"/>
        </p:nvSpPr>
        <p:spPr>
          <a:xfrm flipH="1">
            <a:off x="3071192" y="6597110"/>
            <a:ext cx="9120806" cy="26088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A8FA3BC-613D-4C88-B424-70665FDB1A32}"/>
              </a:ext>
            </a:extLst>
          </p:cNvPr>
          <p:cNvSpPr/>
          <p:nvPr userDrawn="1"/>
        </p:nvSpPr>
        <p:spPr>
          <a:xfrm>
            <a:off x="2" y="6529388"/>
            <a:ext cx="11748050" cy="328612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1109"/>
            <a:ext cx="10972800" cy="1039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43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8.sv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1a-bkgd.jpg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2437265" cy="718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9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434" y="-53180"/>
            <a:ext cx="79065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27064"/>
            <a:ext cx="10972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3779"/>
            <a:ext cx="10972800" cy="4112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B7A00BF-D8F5-44F8-BBE7-135866C4A437}"/>
              </a:ext>
            </a:extLst>
          </p:cNvPr>
          <p:cNvSpPr/>
          <p:nvPr userDrawn="1"/>
        </p:nvSpPr>
        <p:spPr>
          <a:xfrm flipH="1">
            <a:off x="3071192" y="6203062"/>
            <a:ext cx="9120806" cy="65493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3CFA752-D97C-4BB0-8DBE-CCD9E610D9E4}"/>
              </a:ext>
            </a:extLst>
          </p:cNvPr>
          <p:cNvSpPr/>
          <p:nvPr userDrawn="1"/>
        </p:nvSpPr>
        <p:spPr>
          <a:xfrm>
            <a:off x="2" y="6033052"/>
            <a:ext cx="11748050" cy="82494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7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8" r:id="rId3"/>
    <p:sldLayoutId id="2147483664" r:id="rId4"/>
    <p:sldLayoutId id="2147483669" r:id="rId5"/>
    <p:sldLayoutId id="2147483674" r:id="rId6"/>
    <p:sldLayoutId id="2147483695" r:id="rId7"/>
    <p:sldLayoutId id="2147483708" r:id="rId8"/>
    <p:sldLayoutId id="2147483666" r:id="rId9"/>
    <p:sldLayoutId id="2147483667" r:id="rId10"/>
    <p:sldLayoutId id="2147483675" r:id="rId11"/>
    <p:sldLayoutId id="2147483691" r:id="rId12"/>
    <p:sldLayoutId id="2147483670" r:id="rId13"/>
    <p:sldLayoutId id="2147483671" r:id="rId14"/>
    <p:sldLayoutId id="2147483692" r:id="rId15"/>
    <p:sldLayoutId id="2147483673" r:id="rId16"/>
  </p:sldLayoutIdLst>
  <p:txStyles>
    <p:titleStyle>
      <a:lvl1pPr algn="ctr" defTabSz="548640" rtl="0" eaLnBrk="1" latinLnBrk="0" hangingPunct="1">
        <a:spcBef>
          <a:spcPct val="0"/>
        </a:spcBef>
        <a:buNone/>
        <a:defRPr sz="5280" b="1" kern="1200">
          <a:solidFill>
            <a:schemeClr val="accent6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CFA752-D97C-4BB0-8DBE-CCD9E610D9E4}"/>
              </a:ext>
            </a:extLst>
          </p:cNvPr>
          <p:cNvSpPr/>
          <p:nvPr userDrawn="1"/>
        </p:nvSpPr>
        <p:spPr>
          <a:xfrm>
            <a:off x="2" y="5818909"/>
            <a:ext cx="12191998" cy="10390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41919"/>
            <a:ext cx="10972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10972800" cy="4350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C011C09-A02F-4898-B7FD-E973ED1B946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534775" y="-6778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txStyles>
    <p:titleStyle>
      <a:lvl1pPr algn="ctr" defTabSz="548640" rtl="0" eaLnBrk="1" latinLnBrk="0" hangingPunct="1">
        <a:spcBef>
          <a:spcPct val="0"/>
        </a:spcBef>
        <a:buNone/>
        <a:defRPr sz="5280" b="1" kern="1200">
          <a:solidFill>
            <a:schemeClr val="accent6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1a-bkgd.jp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2437265" cy="7185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27064"/>
            <a:ext cx="10972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3778"/>
            <a:ext cx="10972800" cy="433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CB7A00BF-D8F5-44F8-BBE7-135866C4A437}"/>
              </a:ext>
            </a:extLst>
          </p:cNvPr>
          <p:cNvSpPr/>
          <p:nvPr userDrawn="1"/>
        </p:nvSpPr>
        <p:spPr>
          <a:xfrm rot="10800000" flipH="1">
            <a:off x="-1930402" y="6160052"/>
            <a:ext cx="12191999" cy="2095754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B3CFA752-D97C-4BB0-8DBE-CCD9E610D9E4}"/>
              </a:ext>
            </a:extLst>
          </p:cNvPr>
          <p:cNvSpPr/>
          <p:nvPr userDrawn="1"/>
        </p:nvSpPr>
        <p:spPr>
          <a:xfrm rot="10800000">
            <a:off x="0" y="6120593"/>
            <a:ext cx="12191997" cy="2135212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heers">
            <a:extLst>
              <a:ext uri="{FF2B5EF4-FFF2-40B4-BE49-F238E27FC236}">
                <a16:creationId xmlns:a16="http://schemas.microsoft.com/office/drawing/2014/main" id="{9B4D9FBC-3276-4CF0-A374-C1111EEFCA0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77597" y="508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5" r:id="rId13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rgbClr val="8B1E41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q0VWgeTXL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docs.asiflex.com/videos/what_is_an_fsa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pixabay.com/en/piggy-bank-money-savings-financial-970340/" TargetMode="Externa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9.xml"/><Relationship Id="rId7" Type="http://schemas.openxmlformats.org/officeDocument/2006/relationships/hyperlink" Target="https://pixabay.com/en/piggy-bank-money-savings-financial-970340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jpg"/><Relationship Id="rId5" Type="http://schemas.openxmlformats.org/officeDocument/2006/relationships/hyperlink" Target="https://webdocs.asiflex.com/videos/what_is_an_fsa.html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hyperlink" Target="http://tribework.blogspot.com/2011/02/that-warm-smile-i-want-one.html" TargetMode="Externa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pehp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lehighvalleyramblings.blogspot.com/2014/03/donches-down-but-not-out-at-steel-museum.html" TargetMode="Externa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bcs1TtmW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o.org/contentassets/c3467710b0fa4f919922f4c7148b278b/2023-benefits-guide---as-of-10.28.202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slco.org/human-resourc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selecthealth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hyperlink" Target="pehp.or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2E52-3241-433B-AB9E-12D2AFFC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383"/>
            <a:ext cx="10972800" cy="1039091"/>
          </a:xfrm>
        </p:spPr>
        <p:txBody>
          <a:bodyPr/>
          <a:lstStyle/>
          <a:p>
            <a:r>
              <a:rPr lang="en-US" dirty="0"/>
              <a:t>- BREAK -</a:t>
            </a:r>
          </a:p>
        </p:txBody>
      </p:sp>
    </p:spTree>
    <p:extLst>
      <p:ext uri="{BB962C8B-B14F-4D97-AF65-F5344CB8AC3E}">
        <p14:creationId xmlns:p14="http://schemas.microsoft.com/office/powerpoint/2010/main" val="17084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541C-B5AA-4F39-BB2D-DC787A24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2330"/>
            <a:ext cx="10972800" cy="1039091"/>
          </a:xfrm>
        </p:spPr>
        <p:txBody>
          <a:bodyPr>
            <a:noAutofit/>
          </a:bodyPr>
          <a:lstStyle/>
          <a:p>
            <a:r>
              <a:rPr lang="en-US" sz="4400" dirty="0"/>
              <a:t>Medical Plan – High Deductible Health Plan (HDHP)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73B2-38F4-4B5C-84E4-93FE366CB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Out of pocket costs for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16384-4089-492D-88C2-8E50A197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2309561"/>
            <a:ext cx="5386917" cy="34206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u="sng" dirty="0"/>
              <a:t>Deductible:                 You			Family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500</a:t>
            </a:r>
            <a:r>
              <a:rPr lang="en-US" sz="2000" dirty="0"/>
              <a:t>		      $2,000		$4,000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r>
              <a:rPr lang="en-US" sz="2000" b="1" u="sng" dirty="0"/>
              <a:t>Coinsurance		You			County</a:t>
            </a:r>
          </a:p>
          <a:p>
            <a:pPr marL="0" indent="0">
              <a:buNone/>
            </a:pPr>
            <a:r>
              <a:rPr lang="en-US" sz="2000" dirty="0"/>
              <a:t>                                 10%		          90%</a:t>
            </a:r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r>
              <a:rPr lang="en-US" sz="2000" b="1" u="sng" dirty="0"/>
              <a:t>Out-of-Pocket Max:	You			Family</a:t>
            </a:r>
          </a:p>
          <a:p>
            <a:pPr marL="0" indent="0">
              <a:buNone/>
            </a:pPr>
            <a:r>
              <a:rPr lang="en-US" sz="2000" dirty="0"/>
              <a:t>                               $3,500                $7,000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074FF-7F71-49CC-9324-203582D18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Premium - Cost per paycheck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F68C5-2875-41F5-84B1-C7D923B70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309561"/>
            <a:ext cx="5389033" cy="34206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u="sng" dirty="0"/>
              <a:t>Full Time </a:t>
            </a:r>
            <a:r>
              <a:rPr lang="en-US" sz="2000" b="1" dirty="0"/>
              <a:t>                                 </a:t>
            </a:r>
            <a:r>
              <a:rPr lang="en-US" sz="2000" b="1" u="sng" dirty="0"/>
              <a:t>Part Time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u="sng" dirty="0"/>
              <a:t>Employee</a:t>
            </a:r>
            <a:r>
              <a:rPr lang="en-US" sz="2000" b="1" dirty="0"/>
              <a:t>			           </a:t>
            </a:r>
            <a:r>
              <a:rPr lang="en-US" sz="2000" b="1" u="sng" dirty="0"/>
              <a:t>Employee</a:t>
            </a:r>
          </a:p>
          <a:p>
            <a:pPr marL="0" indent="0">
              <a:buNone/>
            </a:pPr>
            <a:r>
              <a:rPr lang="en-US" sz="2000" b="1" dirty="0"/>
              <a:t>              $0                                       $86.77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u="sng" dirty="0"/>
              <a:t>Family</a:t>
            </a:r>
            <a:r>
              <a:rPr lang="en-US" sz="2000" b="1" dirty="0"/>
              <a:t>				    </a:t>
            </a:r>
            <a:r>
              <a:rPr lang="en-US" sz="2000" b="1" u="sng" dirty="0"/>
              <a:t>Family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      </a:t>
            </a:r>
            <a:r>
              <a:rPr lang="en-US" sz="2000" b="1" dirty="0"/>
              <a:t>$0                                       $249.23</a:t>
            </a:r>
            <a:br>
              <a:rPr lang="en-US" sz="2000" b="1" dirty="0"/>
            </a:br>
            <a:r>
              <a:rPr lang="en-US" sz="2000" b="1" dirty="0">
                <a:solidFill>
                  <a:schemeClr val="bg1"/>
                </a:solidFill>
              </a:rPr>
              <a:t>NOT Health Eligible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**Premiums due back to eligibility date, once you enroll. Will take current amount plus ½ until caught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791AF-994C-405E-A4C8-01F6E5A31E59}"/>
              </a:ext>
            </a:extLst>
          </p:cNvPr>
          <p:cNvSpPr txBox="1"/>
          <p:nvPr/>
        </p:nvSpPr>
        <p:spPr>
          <a:xfrm>
            <a:off x="3146334" y="5912314"/>
            <a:ext cx="609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HSA Eligible, Limited FSA Eligible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 Medical FSA Eligible</a:t>
            </a:r>
          </a:p>
        </p:txBody>
      </p:sp>
    </p:spTree>
    <p:extLst>
      <p:ext uri="{BB962C8B-B14F-4D97-AF65-F5344CB8AC3E}">
        <p14:creationId xmlns:p14="http://schemas.microsoft.com/office/powerpoint/2010/main" val="29879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build="p"/>
      <p:bldP spid="5" grpId="0" uiExpand="1" build="p" animBg="1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BF01-B8D1-4F3D-A924-2928BE7D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491"/>
            <a:ext cx="11826240" cy="834344"/>
          </a:xfrm>
        </p:spPr>
        <p:txBody>
          <a:bodyPr>
            <a:noAutofit/>
          </a:bodyPr>
          <a:lstStyle/>
          <a:p>
            <a:r>
              <a:rPr lang="en-US" sz="3000" b="1"/>
              <a:t> Health Savings Account (HSA)</a:t>
            </a:r>
            <a:endParaRPr lang="en-US" sz="3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A180C6-1E1D-4CF6-BC12-995DC108B5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95072" y="1822586"/>
            <a:ext cx="3960240" cy="494196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/>
              <a:t>County Contribution: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*pro-rated based on hire date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Single: $600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Family: $1,200</a:t>
            </a:r>
          </a:p>
          <a:p>
            <a:pPr>
              <a:lnSpc>
                <a:spcPct val="120000"/>
              </a:lnSpc>
            </a:pPr>
            <a:r>
              <a:rPr lang="en-US" sz="2200" b="1" dirty="0"/>
              <a:t>Total Yearly Contribution: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The maximum: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 $3,850 (single)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 $7,750 (family)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Employees 55+ can add up to an additional $1000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2DB7E5A-E70A-4836-856C-E7296414B9DC}"/>
              </a:ext>
            </a:extLst>
          </p:cNvPr>
          <p:cNvSpPr txBox="1">
            <a:spLocks/>
          </p:cNvSpPr>
          <p:nvPr/>
        </p:nvSpPr>
        <p:spPr>
          <a:xfrm>
            <a:off x="8459998" y="1822586"/>
            <a:ext cx="3803618" cy="384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Employee Contributions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>
                <a:solidFill>
                  <a:prstClr val="black"/>
                </a:solidFill>
              </a:rPr>
              <a:t>County Contribution </a:t>
            </a:r>
            <a:r>
              <a:rPr lang="en-US" sz="1800" b="1" dirty="0">
                <a:solidFill>
                  <a:prstClr val="black"/>
                </a:solidFill>
              </a:rPr>
              <a:t>(lump sum)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Healthy Lifestyles: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*you can earn up to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Single : $275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Employee + Spouse $550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dirty="0">
                <a:solidFill>
                  <a:prstClr val="black"/>
                </a:solidFill>
              </a:rPr>
              <a:t>Fidelity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730E00"/>
                </a:solidFill>
              </a:rPr>
              <a:t>www.netbenefits.com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800-544-3716</a:t>
            </a: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513824C6-2B50-4A37-94C4-D9D936B7A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40" y="5371506"/>
            <a:ext cx="2527879" cy="1304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2110CF-C35F-477D-94F4-FD278DDA53D4}"/>
              </a:ext>
            </a:extLst>
          </p:cNvPr>
          <p:cNvSpPr txBox="1"/>
          <p:nvPr/>
        </p:nvSpPr>
        <p:spPr>
          <a:xfrm>
            <a:off x="4067807" y="1822581"/>
            <a:ext cx="44909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Set aside pre-tax dollars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Use for Medical, Dental, Rx, Vision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rollover maximum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Funds 100% yours if you leave employment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You can invest funds after balance reaches $2000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A5CB77-DE67-481E-8E13-CB063B52D02C}"/>
              </a:ext>
            </a:extLst>
          </p:cNvPr>
          <p:cNvSpPr/>
          <p:nvPr/>
        </p:nvSpPr>
        <p:spPr>
          <a:xfrm>
            <a:off x="2120908" y="279764"/>
            <a:ext cx="7393481" cy="697797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61D3E6-79F5-4A1D-ADB5-813EDB80825A}"/>
              </a:ext>
            </a:extLst>
          </p:cNvPr>
          <p:cNvSpPr/>
          <p:nvPr/>
        </p:nvSpPr>
        <p:spPr>
          <a:xfrm>
            <a:off x="384644" y="1328928"/>
            <a:ext cx="2981598" cy="4253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The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61F360-83B5-4F85-921E-12BD293BEC42}"/>
              </a:ext>
            </a:extLst>
          </p:cNvPr>
          <p:cNvSpPr txBox="1">
            <a:spLocks/>
          </p:cNvSpPr>
          <p:nvPr/>
        </p:nvSpPr>
        <p:spPr>
          <a:xfrm rot="20122697">
            <a:off x="-212235" y="513748"/>
            <a:ext cx="3514829" cy="568338"/>
          </a:xfrm>
          <a:prstGeom prst="ribbon2">
            <a:avLst>
              <a:gd name="adj1" fmla="val 16667"/>
              <a:gd name="adj2" fmla="val 73556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548640" rtl="0" eaLnBrk="1" latinLnBrk="0" hangingPunct="1">
              <a:spcBef>
                <a:spcPct val="0"/>
              </a:spcBef>
              <a:buNone/>
              <a:defRPr sz="5280" kern="1200">
                <a:solidFill>
                  <a:srgbClr val="8B1E4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j-ea"/>
                <a:cs typeface="+mj-cs"/>
              </a:rPr>
              <a:t>HDHP Plan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B4C9C1-E3B0-4512-8604-E0B273A322C9}"/>
              </a:ext>
            </a:extLst>
          </p:cNvPr>
          <p:cNvSpPr/>
          <p:nvPr/>
        </p:nvSpPr>
        <p:spPr>
          <a:xfrm>
            <a:off x="4422321" y="1328928"/>
            <a:ext cx="2981598" cy="4253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The Why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9961-F4EE-4C0C-99B2-DA7931806EBA}"/>
              </a:ext>
            </a:extLst>
          </p:cNvPr>
          <p:cNvSpPr/>
          <p:nvPr/>
        </p:nvSpPr>
        <p:spPr>
          <a:xfrm>
            <a:off x="8459998" y="1328928"/>
            <a:ext cx="2981598" cy="4253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The How</a:t>
            </a:r>
          </a:p>
        </p:txBody>
      </p:sp>
    </p:spTree>
    <p:extLst>
      <p:ext uri="{BB962C8B-B14F-4D97-AF65-F5344CB8AC3E}">
        <p14:creationId xmlns:p14="http://schemas.microsoft.com/office/powerpoint/2010/main" val="9774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uiExpand="1" build="p"/>
      <p:bldP spid="15" grpId="0" uiExpand="1" build="p"/>
      <p:bldP spid="10" grpId="0" animBg="1"/>
      <p:bldP spid="9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BF01-B8D1-4F3D-A924-2928BE7D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491"/>
            <a:ext cx="11826240" cy="834344"/>
          </a:xfrm>
        </p:spPr>
        <p:txBody>
          <a:bodyPr>
            <a:noAutofit/>
          </a:bodyPr>
          <a:lstStyle/>
          <a:p>
            <a:r>
              <a:rPr lang="en-US" sz="3000" b="1"/>
              <a:t> Health Savings Account (HSA)</a:t>
            </a:r>
            <a:endParaRPr lang="en-US" sz="3000" b="1" dirty="0"/>
          </a:p>
        </p:txBody>
      </p:sp>
      <p:pic>
        <p:nvPicPr>
          <p:cNvPr id="6" name="03-How to Use an HSA">
            <a:hlinkClick r:id="" action="ppaction://media"/>
            <a:extLst>
              <a:ext uri="{FF2B5EF4-FFF2-40B4-BE49-F238E27FC236}">
                <a16:creationId xmlns:a16="http://schemas.microsoft.com/office/drawing/2014/main" id="{B51253B1-4B7D-404A-8938-F906397F6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731" y="1143000"/>
            <a:ext cx="9384777" cy="52748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A5CB77-DE67-481E-8E13-CB063B52D02C}"/>
              </a:ext>
            </a:extLst>
          </p:cNvPr>
          <p:cNvSpPr/>
          <p:nvPr/>
        </p:nvSpPr>
        <p:spPr>
          <a:xfrm>
            <a:off x="2120908" y="279764"/>
            <a:ext cx="7393481" cy="697797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61F360-83B5-4F85-921E-12BD293BEC42}"/>
              </a:ext>
            </a:extLst>
          </p:cNvPr>
          <p:cNvSpPr txBox="1">
            <a:spLocks/>
          </p:cNvSpPr>
          <p:nvPr/>
        </p:nvSpPr>
        <p:spPr>
          <a:xfrm rot="20122697">
            <a:off x="-212235" y="513748"/>
            <a:ext cx="3514829" cy="568338"/>
          </a:xfrm>
          <a:prstGeom prst="ribbon2">
            <a:avLst>
              <a:gd name="adj1" fmla="val 16667"/>
              <a:gd name="adj2" fmla="val 73556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548640" rtl="0" eaLnBrk="1" latinLnBrk="0" hangingPunct="1">
              <a:spcBef>
                <a:spcPct val="0"/>
              </a:spcBef>
              <a:buNone/>
              <a:defRPr sz="5280" kern="1200">
                <a:solidFill>
                  <a:srgbClr val="8B1E4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j-ea"/>
                <a:cs typeface="+mj-cs"/>
              </a:rPr>
              <a:t>HDHP Plan</a:t>
            </a:r>
          </a:p>
        </p:txBody>
      </p:sp>
    </p:spTree>
    <p:extLst>
      <p:ext uri="{BB962C8B-B14F-4D97-AF65-F5344CB8AC3E}">
        <p14:creationId xmlns:p14="http://schemas.microsoft.com/office/powerpoint/2010/main" val="3522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541C-B5AA-4F39-BB2D-DC787A24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Plan – PPO (Traditional)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73B2-38F4-4B5C-84E4-93FE366CB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Out of pocket costs for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16384-4089-492D-88C2-8E50A197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2309561"/>
            <a:ext cx="5386917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/>
              <a:t>Deductible:                 You			Family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500</a:t>
            </a:r>
            <a:r>
              <a:rPr lang="en-US" sz="2000" dirty="0"/>
              <a:t>		      $500		       $1,000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r>
              <a:rPr lang="en-US" sz="2000" b="1" u="sng" dirty="0"/>
              <a:t>Coinsurance		You			County</a:t>
            </a:r>
          </a:p>
          <a:p>
            <a:pPr marL="0" indent="0">
              <a:buNone/>
            </a:pPr>
            <a:r>
              <a:rPr lang="en-US" sz="2000" dirty="0"/>
              <a:t>                                20%		         80%</a:t>
            </a:r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r>
              <a:rPr lang="en-US" sz="2000" b="1" u="sng" dirty="0"/>
              <a:t>Out-of-Pocket Max:	You			Family</a:t>
            </a:r>
          </a:p>
          <a:p>
            <a:pPr marL="0" indent="0">
              <a:buNone/>
            </a:pPr>
            <a:r>
              <a:rPr lang="en-US" sz="2000" dirty="0"/>
              <a:t>                               $3,500              $7,000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074FF-7F71-49CC-9324-203582D18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Premium - Cost per paycheck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F68C5-2875-41F5-84B1-C7D923B70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221297"/>
            <a:ext cx="5670973" cy="3681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Full Time:</a:t>
            </a:r>
          </a:p>
          <a:p>
            <a:r>
              <a:rPr lang="en-US" sz="1800" dirty="0"/>
              <a:t>Employee Only: $60.92</a:t>
            </a:r>
          </a:p>
          <a:p>
            <a:r>
              <a:rPr lang="en-US" sz="1800" dirty="0"/>
              <a:t>Employee +1: $134.31</a:t>
            </a:r>
          </a:p>
          <a:p>
            <a:r>
              <a:rPr lang="en-US" sz="1800" dirty="0"/>
              <a:t>Employee +2 or more: $180.92</a:t>
            </a:r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r>
              <a:rPr lang="en-US" sz="1800" b="1" u="sng" dirty="0"/>
              <a:t>Part Time:</a:t>
            </a:r>
          </a:p>
          <a:p>
            <a:r>
              <a:rPr lang="en-US" sz="1800" dirty="0"/>
              <a:t>Employee Only: $125.54</a:t>
            </a:r>
          </a:p>
          <a:p>
            <a:r>
              <a:rPr lang="en-US" sz="1800" dirty="0"/>
              <a:t>Employee +1: $276.00</a:t>
            </a:r>
          </a:p>
          <a:p>
            <a:r>
              <a:rPr lang="en-US" sz="1800" dirty="0"/>
              <a:t>Employee +2 or more: $361.38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**Premiums due back to eligibility date, once you enroll. Will take current amount plus ½ until caught up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9AC3A-7C3A-4F1C-BA69-B30030F67235}"/>
              </a:ext>
            </a:extLst>
          </p:cNvPr>
          <p:cNvSpPr txBox="1"/>
          <p:nvPr/>
        </p:nvSpPr>
        <p:spPr>
          <a:xfrm>
            <a:off x="3146334" y="6076183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Medical FSA Eligible, NOT HSA Eligible</a:t>
            </a:r>
          </a:p>
        </p:txBody>
      </p:sp>
    </p:spTree>
    <p:extLst>
      <p:ext uri="{BB962C8B-B14F-4D97-AF65-F5344CB8AC3E}">
        <p14:creationId xmlns:p14="http://schemas.microsoft.com/office/powerpoint/2010/main" val="205580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build="p"/>
      <p:bldP spid="5" grpId="0" uiExpand="1" build="p" animBg="1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BF01-B8D1-4F3D-A924-2928BE7D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31" y="118652"/>
            <a:ext cx="5942876" cy="1039091"/>
          </a:xfrm>
        </p:spPr>
        <p:txBody>
          <a:bodyPr>
            <a:noAutofit/>
          </a:bodyPr>
          <a:lstStyle/>
          <a:p>
            <a:r>
              <a:rPr lang="en-US" sz="3000" b="1" dirty="0"/>
              <a:t>Flexible Spending Account (FSA)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66EDE-348C-4284-BB8C-21CDE86446C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36466" y="1718458"/>
            <a:ext cx="4931932" cy="37026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400" b="1" dirty="0">
                <a:solidFill>
                  <a:prstClr val="black"/>
                </a:solidFill>
              </a:rPr>
              <a:t>Limited Flex (HDHP only):</a:t>
            </a:r>
          </a:p>
          <a:p>
            <a:pPr>
              <a:lnSpc>
                <a:spcPct val="110000"/>
              </a:lnSpc>
              <a:defRPr/>
            </a:pPr>
            <a:r>
              <a:rPr lang="en-US" sz="2200" dirty="0">
                <a:solidFill>
                  <a:prstClr val="black"/>
                </a:solidFill>
              </a:rPr>
              <a:t>Dental &amp; Vision Only </a:t>
            </a:r>
          </a:p>
          <a:p>
            <a:pPr>
              <a:lnSpc>
                <a:spcPct val="110000"/>
              </a:lnSpc>
              <a:defRPr/>
            </a:pPr>
            <a:r>
              <a:rPr lang="en-US" sz="2200" dirty="0">
                <a:solidFill>
                  <a:prstClr val="black"/>
                </a:solidFill>
              </a:rPr>
              <a:t>Annual Maximum: $3,050</a:t>
            </a:r>
          </a:p>
          <a:p>
            <a:pPr>
              <a:lnSpc>
                <a:spcPct val="110000"/>
              </a:lnSpc>
              <a:defRPr/>
            </a:pPr>
            <a:r>
              <a:rPr lang="en-US" sz="2200" dirty="0">
                <a:solidFill>
                  <a:prstClr val="black"/>
                </a:solidFill>
              </a:rPr>
              <a:t>$610 rollover allowed</a:t>
            </a:r>
          </a:p>
          <a:p>
            <a:pPr>
              <a:lnSpc>
                <a:spcPct val="110000"/>
              </a:lnSpc>
              <a:defRPr/>
            </a:pPr>
            <a:endParaRPr lang="en-US" sz="2200" dirty="0">
              <a:solidFill>
                <a:prstClr val="black"/>
              </a:solidFill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Dependent Care Flex:</a:t>
            </a: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Covers Dependent Care costs up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to age 13</a:t>
            </a: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Annual maximum: $5,000</a:t>
            </a:r>
          </a:p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No rollover</a:t>
            </a:r>
          </a:p>
          <a:p>
            <a:pPr>
              <a:lnSpc>
                <a:spcPct val="110000"/>
              </a:lnSpc>
              <a:defRPr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E4AD7F-060C-4891-878F-3848985AFAC6}"/>
              </a:ext>
            </a:extLst>
          </p:cNvPr>
          <p:cNvSpPr txBox="1">
            <a:spLocks/>
          </p:cNvSpPr>
          <p:nvPr/>
        </p:nvSpPr>
        <p:spPr>
          <a:xfrm>
            <a:off x="1394360" y="833241"/>
            <a:ext cx="3643283" cy="5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548640" rtl="0" eaLnBrk="1" latinLnBrk="0" hangingPunct="1">
              <a:spcBef>
                <a:spcPct val="0"/>
              </a:spcBef>
              <a:buNone/>
              <a:defRPr sz="5280" kern="1200">
                <a:solidFill>
                  <a:srgbClr val="8B1E4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8B1E41"/>
                </a:solidFill>
                <a:effectLst/>
                <a:uLnTx/>
                <a:uFillTx/>
                <a:latin typeface="Tw Cen MT" panose="020B0602020104020603" pitchFamily="34" charset="0"/>
                <a:ea typeface="+mj-ea"/>
                <a:cs typeface="+mj-cs"/>
              </a:rPr>
              <a:t>(PPO Plan)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8CE87-CA7E-414A-8086-EF775676D857}"/>
              </a:ext>
            </a:extLst>
          </p:cNvPr>
          <p:cNvSpPr/>
          <p:nvPr/>
        </p:nvSpPr>
        <p:spPr>
          <a:xfrm>
            <a:off x="523603" y="300512"/>
            <a:ext cx="5384800" cy="115612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34CB1F-B096-498A-813E-866AAE91226C}"/>
              </a:ext>
            </a:extLst>
          </p:cNvPr>
          <p:cNvSpPr/>
          <p:nvPr/>
        </p:nvSpPr>
        <p:spPr>
          <a:xfrm>
            <a:off x="523602" y="1601180"/>
            <a:ext cx="5384800" cy="4098721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5940727-8AF5-4C24-AB78-A8827669FD29}"/>
              </a:ext>
            </a:extLst>
          </p:cNvPr>
          <p:cNvSpPr txBox="1">
            <a:spLocks/>
          </p:cNvSpPr>
          <p:nvPr/>
        </p:nvSpPr>
        <p:spPr>
          <a:xfrm>
            <a:off x="636608" y="1815345"/>
            <a:ext cx="5217367" cy="4098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Pre-Tax contributions from paycheck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Use for Medical, Dental, Rx, Vision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Full Balance Available January 1st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Annual Maximum Contribution: $3,050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$</a:t>
            </a:r>
            <a:r>
              <a:rPr lang="en-US" sz="2200" dirty="0">
                <a:solidFill>
                  <a:prstClr val="black"/>
                </a:solidFill>
              </a:rPr>
              <a:t>610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Annual Carry-Over Limit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Forfeit if leave county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418437-4F4E-4583-92E5-D249A58F1383}"/>
              </a:ext>
            </a:extLst>
          </p:cNvPr>
          <p:cNvSpPr/>
          <p:nvPr/>
        </p:nvSpPr>
        <p:spPr>
          <a:xfrm>
            <a:off x="6503125" y="1601180"/>
            <a:ext cx="5384800" cy="414489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47496-0CD2-4772-8583-952CD49A5F94}"/>
              </a:ext>
            </a:extLst>
          </p:cNvPr>
          <p:cNvSpPr/>
          <p:nvPr/>
        </p:nvSpPr>
        <p:spPr>
          <a:xfrm>
            <a:off x="6466477" y="300512"/>
            <a:ext cx="5384800" cy="115612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Additional Spending Accounts</a:t>
            </a:r>
          </a:p>
        </p:txBody>
      </p:sp>
      <p:pic>
        <p:nvPicPr>
          <p:cNvPr id="20" name="Picture 19" descr="A picture containing foo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3118F99-F23C-4560-820C-D90A85CA4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31221" y="4299582"/>
            <a:ext cx="1888026" cy="1233116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0C946E7-CF89-4710-89A2-6FF5D92DCB81}"/>
              </a:ext>
            </a:extLst>
          </p:cNvPr>
          <p:cNvSpPr txBox="1">
            <a:spLocks/>
          </p:cNvSpPr>
          <p:nvPr/>
        </p:nvSpPr>
        <p:spPr>
          <a:xfrm>
            <a:off x="6634317" y="5994420"/>
            <a:ext cx="2921163" cy="756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http://www.asiflex.com/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800-659-3035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40CCED0-8FAC-4923-9104-3F89A4102DB1}"/>
              </a:ext>
            </a:extLst>
          </p:cNvPr>
          <p:cNvSpPr txBox="1">
            <a:spLocks/>
          </p:cNvSpPr>
          <p:nvPr/>
        </p:nvSpPr>
        <p:spPr>
          <a:xfrm>
            <a:off x="1145345" y="6008523"/>
            <a:ext cx="3629889" cy="756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**Keep your receipts**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uiExpand="1" build="p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BF01-B8D1-4F3D-A924-2928BE7D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3" y="118652"/>
            <a:ext cx="10417666" cy="1039091"/>
          </a:xfrm>
        </p:spPr>
        <p:txBody>
          <a:bodyPr>
            <a:noAutofit/>
          </a:bodyPr>
          <a:lstStyle/>
          <a:p>
            <a:r>
              <a:rPr lang="en-US" sz="3000" b="1" dirty="0"/>
              <a:t>Flexible Spending Account (FSA)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8CE87-CA7E-414A-8086-EF775676D857}"/>
              </a:ext>
            </a:extLst>
          </p:cNvPr>
          <p:cNvSpPr/>
          <p:nvPr/>
        </p:nvSpPr>
        <p:spPr>
          <a:xfrm>
            <a:off x="523602" y="300512"/>
            <a:ext cx="10681209" cy="709422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" name="Picture 19" descr="A picture containing foo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3118F99-F23C-4560-820C-D90A85CA4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81108" y="4477003"/>
            <a:ext cx="1888026" cy="1233116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0C946E7-CF89-4710-89A2-6FF5D92DCB81}"/>
              </a:ext>
            </a:extLst>
          </p:cNvPr>
          <p:cNvSpPr txBox="1">
            <a:spLocks/>
          </p:cNvSpPr>
          <p:nvPr/>
        </p:nvSpPr>
        <p:spPr>
          <a:xfrm>
            <a:off x="6634317" y="5994420"/>
            <a:ext cx="2921163" cy="756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http://www.asiflex.com/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800-659-3035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40CCED0-8FAC-4923-9104-3F89A4102DB1}"/>
              </a:ext>
            </a:extLst>
          </p:cNvPr>
          <p:cNvSpPr txBox="1">
            <a:spLocks/>
          </p:cNvSpPr>
          <p:nvPr/>
        </p:nvSpPr>
        <p:spPr>
          <a:xfrm>
            <a:off x="1145345" y="6008523"/>
            <a:ext cx="3629889" cy="756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**Keep your receipts**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" name="04-What is an FSA">
            <a:hlinkClick r:id="" action="ppaction://media"/>
            <a:extLst>
              <a:ext uri="{FF2B5EF4-FFF2-40B4-BE49-F238E27FC236}">
                <a16:creationId xmlns:a16="http://schemas.microsoft.com/office/drawing/2014/main" id="{54E38082-BF77-4458-AEB5-4B0C9AB02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3352" y="1191793"/>
            <a:ext cx="6777488" cy="45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6961-3868-42CD-9CCA-F7990CBF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5034"/>
            <a:ext cx="10972800" cy="1039091"/>
          </a:xfrm>
        </p:spPr>
        <p:txBody>
          <a:bodyPr/>
          <a:lstStyle/>
          <a:p>
            <a:r>
              <a:rPr lang="en-US" dirty="0"/>
              <a:t>Cigna Dental DPPO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5A810-162F-4088-8757-5EE6C58F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14" y="325865"/>
            <a:ext cx="2331893" cy="817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3C262-2C64-4CA6-863B-36D4CCD9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78" y="1143295"/>
            <a:ext cx="10310644" cy="5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5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6961-3868-42CD-9CCA-F7990CBF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5034"/>
            <a:ext cx="10972800" cy="1039091"/>
          </a:xfrm>
        </p:spPr>
        <p:txBody>
          <a:bodyPr/>
          <a:lstStyle/>
          <a:p>
            <a:r>
              <a:rPr lang="en-US" dirty="0"/>
              <a:t>Cigna Dental DPPO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22467-1922-4AAB-9AEE-60F7B491BF83}"/>
              </a:ext>
            </a:extLst>
          </p:cNvPr>
          <p:cNvSpPr txBox="1"/>
          <p:nvPr/>
        </p:nvSpPr>
        <p:spPr>
          <a:xfrm>
            <a:off x="0" y="5946171"/>
            <a:ext cx="8059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*** If you do not ENROLL or </a:t>
            </a:r>
            <a:r>
              <a:rPr lang="en-US" sz="2200" b="1" dirty="0">
                <a:solidFill>
                  <a:srgbClr val="FFFFFF"/>
                </a:solidFill>
                <a:latin typeface="Tw Cen MT"/>
              </a:rPr>
              <a:t>WAIVE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within 31 days, you will be automatically enrolled in </a:t>
            </a:r>
            <a:r>
              <a:rPr lang="en-US" sz="2200" b="1" dirty="0">
                <a:solidFill>
                  <a:srgbClr val="FFFFFF"/>
                </a:solidFill>
                <a:latin typeface="Tw Cen MT"/>
              </a:rPr>
              <a:t>Cigna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employee only coverage ***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75241-8595-4794-828A-4735FAC2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710" y="3086307"/>
            <a:ext cx="3938696" cy="3097852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8F70D8-B54A-477F-9A8C-0C82B0B9DD95}"/>
              </a:ext>
            </a:extLst>
          </p:cNvPr>
          <p:cNvSpPr txBox="1">
            <a:spLocks/>
          </p:cNvSpPr>
          <p:nvPr/>
        </p:nvSpPr>
        <p:spPr>
          <a:xfrm>
            <a:off x="4279588" y="4264692"/>
            <a:ext cx="3216851" cy="769441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40000" lnSpcReduction="20000"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➢ For help with questions and locating a network dentist or specialist, </a:t>
            </a:r>
            <a:b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call Cigna at 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800-244-6224</a:t>
            </a:r>
          </a:p>
        </p:txBody>
      </p:sp>
      <p:pic>
        <p:nvPicPr>
          <p:cNvPr id="13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A57031B-4851-46BE-860E-2DC364D6A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5718" y="3429000"/>
            <a:ext cx="3300599" cy="2199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E9F10-7C93-4229-9AA5-4842AC408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48" y="1131571"/>
            <a:ext cx="10208919" cy="1779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5A810-162F-4088-8757-5EE6C58F4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785" y="643449"/>
            <a:ext cx="2977134" cy="10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7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6961-3868-42CD-9CCA-F7990CBF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53"/>
            <a:ext cx="10972800" cy="1039091"/>
          </a:xfrm>
        </p:spPr>
        <p:txBody>
          <a:bodyPr/>
          <a:lstStyle/>
          <a:p>
            <a:r>
              <a:rPr lang="en-US" dirty="0"/>
              <a:t>VSP Vision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B21EC-CAAE-75F4-BC17-8F807C34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733" y="1426306"/>
            <a:ext cx="6075667" cy="4005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8D9FF7-6E63-5901-18A3-A576F7A5BEFD}"/>
              </a:ext>
            </a:extLst>
          </p:cNvPr>
          <p:cNvSpPr txBox="1"/>
          <p:nvPr/>
        </p:nvSpPr>
        <p:spPr>
          <a:xfrm>
            <a:off x="609600" y="2835174"/>
            <a:ext cx="6096000" cy="2562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4864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u="sng" dirty="0">
                <a:solidFill>
                  <a:srgbClr val="630101"/>
                </a:solidFill>
                <a:latin typeface="Tw Cen MT" panose="020B0602020104020603" pitchFamily="34" charset="0"/>
              </a:rPr>
              <a:t>Premiums:</a:t>
            </a:r>
          </a:p>
          <a:p>
            <a:pPr marR="0" lvl="0" algn="l" defTabSz="54864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630101"/>
                </a:solidFill>
                <a:latin typeface="Tw Cen MT" panose="020B0602020104020603" pitchFamily="34" charset="0"/>
              </a:rPr>
              <a:t>Member Only - </a:t>
            </a:r>
            <a:r>
              <a:rPr 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$3.58</a:t>
            </a:r>
          </a:p>
          <a:p>
            <a:pPr marR="0" lvl="0" algn="l" defTabSz="54864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630101"/>
                </a:solidFill>
                <a:latin typeface="Tw Cen MT" panose="020B0602020104020603" pitchFamily="34" charset="0"/>
              </a:rPr>
              <a:t>Member + 1 - </a:t>
            </a:r>
            <a:r>
              <a:rPr 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$7.15</a:t>
            </a:r>
          </a:p>
          <a:p>
            <a:pPr marR="0" lvl="0" algn="l" defTabSz="54864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Member + 2 or more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$11.51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5C8C4-0614-F54B-75E7-91308AB97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69" y="6089395"/>
            <a:ext cx="11538261" cy="341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C269F-91AE-A4FA-E6C6-AC987E812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91909"/>
            <a:ext cx="260068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0FEE-1BD1-4C1D-8D5D-025F1CE8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5993"/>
            <a:ext cx="8048625" cy="1039091"/>
          </a:xfrm>
        </p:spPr>
        <p:txBody>
          <a:bodyPr>
            <a:normAutofit/>
          </a:bodyPr>
          <a:lstStyle/>
          <a:p>
            <a:r>
              <a:rPr lang="en-US" dirty="0"/>
              <a:t>Life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FCAD1-2F79-462D-895C-028248909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330" y="1597270"/>
            <a:ext cx="7453738" cy="639762"/>
          </a:xfrm>
        </p:spPr>
        <p:txBody>
          <a:bodyPr>
            <a:normAutofit/>
          </a:bodyPr>
          <a:lstStyle/>
          <a:p>
            <a:r>
              <a:rPr lang="en-US" dirty="0"/>
              <a:t>Employer Paid Life Insurance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6F660-12C0-4558-B1D3-2736173C6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2330" y="2237031"/>
            <a:ext cx="7453738" cy="491655"/>
          </a:xfrm>
        </p:spPr>
        <p:txBody>
          <a:bodyPr>
            <a:normAutofit/>
          </a:bodyPr>
          <a:lstStyle/>
          <a:p>
            <a:r>
              <a:rPr lang="en-US" sz="2000" dirty="0"/>
              <a:t>Automatic $25,000 Term Life policy at no cost (*up to age 70)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38FB3CB-EDCE-4F35-A905-FCDDD7493399}"/>
              </a:ext>
            </a:extLst>
          </p:cNvPr>
          <p:cNvSpPr txBox="1">
            <a:spLocks/>
          </p:cNvSpPr>
          <p:nvPr/>
        </p:nvSpPr>
        <p:spPr>
          <a:xfrm>
            <a:off x="1512330" y="3705103"/>
            <a:ext cx="7453738" cy="983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192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192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Can enroll for up to $200,000 of additional coverage with no underwriting if you enroll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within the first 31 days of eligibility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A037C0-85C3-482F-BF54-CA47D6C0A7BE}"/>
              </a:ext>
            </a:extLst>
          </p:cNvPr>
          <p:cNvSpPr txBox="1">
            <a:spLocks/>
          </p:cNvSpPr>
          <p:nvPr/>
        </p:nvSpPr>
        <p:spPr>
          <a:xfrm>
            <a:off x="1512330" y="3070070"/>
            <a:ext cx="745373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88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5486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972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16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459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19456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74320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Employee Paid Life Insurance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DE0B2D-430E-420C-AD99-37344FFA88D9}"/>
              </a:ext>
            </a:extLst>
          </p:cNvPr>
          <p:cNvCxnSpPr/>
          <p:nvPr/>
        </p:nvCxnSpPr>
        <p:spPr>
          <a:xfrm>
            <a:off x="1541358" y="2854505"/>
            <a:ext cx="534488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BE93C1-4A49-4725-BE44-CCA4671700AF}"/>
              </a:ext>
            </a:extLst>
          </p:cNvPr>
          <p:cNvSpPr txBox="1"/>
          <p:nvPr/>
        </p:nvSpPr>
        <p:spPr>
          <a:xfrm>
            <a:off x="673100" y="5914581"/>
            <a:ext cx="108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*** Can enroll </a:t>
            </a:r>
            <a:r>
              <a:rPr lang="en-US" sz="2000" b="1" dirty="0">
                <a:solidFill>
                  <a:srgbClr val="FFC000"/>
                </a:solidFill>
                <a:latin typeface="Tw Cen MT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additional Life Insurance coverage at anytime, but will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subject to evidence of insurability outside of initial eligibility period ***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FFA2A-614F-4801-B150-956EA3CA5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47" y="350972"/>
            <a:ext cx="31718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33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D6B05-6AC5-488A-B63E-FE1D7CA0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NEW HIRE BENEFITS ORIENTATION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13538-4034-4FE9-B32E-6BB93F793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1344" y="3132820"/>
            <a:ext cx="8259153" cy="867680"/>
          </a:xfrm>
        </p:spPr>
        <p:txBody>
          <a:bodyPr>
            <a:normAutofit/>
          </a:bodyPr>
          <a:lstStyle/>
          <a:p>
            <a:r>
              <a:rPr lang="en-US" sz="3000" dirty="0"/>
              <a:t>Benefits begin on day 1 of eligibility !!!!!!!</a:t>
            </a:r>
          </a:p>
        </p:txBody>
      </p:sp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244E674-2F1F-4E11-AEE1-E526D00B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946" y="1314396"/>
            <a:ext cx="657225" cy="6667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04436E7-812D-4AA2-8364-51F17DBC7A87}"/>
              </a:ext>
            </a:extLst>
          </p:cNvPr>
          <p:cNvSpPr txBox="1">
            <a:spLocks/>
          </p:cNvSpPr>
          <p:nvPr/>
        </p:nvSpPr>
        <p:spPr>
          <a:xfrm>
            <a:off x="3609454" y="5543604"/>
            <a:ext cx="8259153" cy="867680"/>
          </a:xfrm>
          <a:prstGeom prst="rect">
            <a:avLst/>
          </a:prstGeom>
          <a:solidFill>
            <a:srgbClr val="CC970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Font typeface="Arial"/>
              <a:buNone/>
              <a:defRPr sz="4000" b="1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5486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16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972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459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19456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74320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/>
                </a:solidFill>
              </a:rPr>
              <a:t>You have 31 days from your date of hire to enroll</a:t>
            </a:r>
          </a:p>
        </p:txBody>
      </p:sp>
    </p:spTree>
    <p:extLst>
      <p:ext uri="{BB962C8B-B14F-4D97-AF65-F5344CB8AC3E}">
        <p14:creationId xmlns:p14="http://schemas.microsoft.com/office/powerpoint/2010/main" val="2668142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0FEE-1BD1-4C1D-8D5D-025F1CE8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5993"/>
            <a:ext cx="8048625" cy="1039091"/>
          </a:xfrm>
        </p:spPr>
        <p:txBody>
          <a:bodyPr>
            <a:normAutofit/>
          </a:bodyPr>
          <a:lstStyle/>
          <a:p>
            <a:r>
              <a:rPr lang="en-US" dirty="0"/>
              <a:t>Life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FCAD1-2F79-462D-895C-028248909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473" y="1597270"/>
            <a:ext cx="4018197" cy="63976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Employer Paid Life Insurance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6F660-12C0-4558-B1D3-2736173C6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473" y="2237031"/>
            <a:ext cx="4018197" cy="79645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DEDEE0">
                    <a:lumMod val="75000"/>
                  </a:srgbClr>
                </a:solidFill>
              </a:rPr>
              <a:t>Automatic $25,000 Term Life policy at no cost (*up to age 70)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648DC-4D99-46D3-B66A-2C9891FC6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9116" y="1597270"/>
            <a:ext cx="5270269" cy="6397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Life Insurance: Spouse &amp; Dependents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D687B-46D0-419C-9DD1-04A998F92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9116" y="2237030"/>
            <a:ext cx="7280370" cy="3023699"/>
          </a:xfrm>
        </p:spPr>
        <p:txBody>
          <a:bodyPr>
            <a:normAutofit/>
          </a:bodyPr>
          <a:lstStyle/>
          <a:p>
            <a:r>
              <a:rPr lang="en-US" sz="2000" dirty="0"/>
              <a:t>Can enroll up to $50,000 spouse insurance without underwriting within 31 days eligibility</a:t>
            </a:r>
          </a:p>
          <a:p>
            <a:r>
              <a:rPr lang="en-US" sz="2000" dirty="0"/>
              <a:t>Dependent coverage applies to </a:t>
            </a:r>
            <a:r>
              <a:rPr lang="en-US" sz="2000" i="1" u="sng" dirty="0"/>
              <a:t>unmarried</a:t>
            </a:r>
            <a:r>
              <a:rPr lang="en-US" sz="2000" dirty="0"/>
              <a:t> dependents </a:t>
            </a:r>
            <a:br>
              <a:rPr lang="en-US" sz="2000" dirty="0"/>
            </a:br>
            <a:r>
              <a:rPr lang="en-US" sz="2000" dirty="0"/>
              <a:t>under age 26</a:t>
            </a:r>
          </a:p>
          <a:p>
            <a:pPr lvl="1"/>
            <a:r>
              <a:rPr lang="en-US" sz="1520" dirty="0"/>
              <a:t>Cost covers all dependents</a:t>
            </a:r>
          </a:p>
          <a:p>
            <a:pPr lvl="1"/>
            <a:r>
              <a:rPr lang="en-US" sz="1520" dirty="0"/>
              <a:t> all dependents covered at same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9EBF9-ECEF-4BD4-B0E3-B8D9667741E6}"/>
              </a:ext>
            </a:extLst>
          </p:cNvPr>
          <p:cNvSpPr txBox="1"/>
          <p:nvPr/>
        </p:nvSpPr>
        <p:spPr>
          <a:xfrm>
            <a:off x="673100" y="5951480"/>
            <a:ext cx="108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*** Can enroll </a:t>
            </a:r>
            <a:r>
              <a:rPr lang="en-US" sz="2000" b="1" dirty="0">
                <a:solidFill>
                  <a:srgbClr val="FFC000"/>
                </a:solidFill>
                <a:latin typeface="Tw Cen MT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additional Life Insurance coverage at anytime, but will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subject to evidence of insurability outside of initial eligibility period ***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EB387AC-9D63-45A1-A659-C42DF385FAEE}"/>
              </a:ext>
            </a:extLst>
          </p:cNvPr>
          <p:cNvSpPr txBox="1">
            <a:spLocks/>
          </p:cNvSpPr>
          <p:nvPr/>
        </p:nvSpPr>
        <p:spPr>
          <a:xfrm>
            <a:off x="260473" y="3575712"/>
            <a:ext cx="4018197" cy="141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192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192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EDEE0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Can enroll for up to $200,000 of additional coverage with no underwriting if you enroll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DEE0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within the first 31 days of eligibility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14C6F0-ABB7-4CD2-A711-FA35AC556803}"/>
              </a:ext>
            </a:extLst>
          </p:cNvPr>
          <p:cNvSpPr txBox="1">
            <a:spLocks/>
          </p:cNvSpPr>
          <p:nvPr/>
        </p:nvSpPr>
        <p:spPr>
          <a:xfrm>
            <a:off x="260473" y="2940694"/>
            <a:ext cx="401819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88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5486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0972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216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459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19456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74320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DEDEE0">
                    <a:lumMod val="75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Employee Paid Life Insurance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E8152-4C5C-4D3B-9F0E-59799A5A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01" y="382541"/>
            <a:ext cx="3171825" cy="51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D03E9-7DB8-4D37-88DB-8FC747A20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901" y="4284118"/>
            <a:ext cx="4442460" cy="9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6F660-12C0-4558-B1D3-2736173C6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472" y="1743076"/>
            <a:ext cx="5934588" cy="4042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Provides benefits for: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	Death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	Loss of use of limbs, speech, hearing or eyesight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Due to an accident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Individual and Family plan options: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$25,000 to $250,000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4A5783"/>
                </a:solidFill>
              </a:rPr>
              <a:t>Spouse 50% of your coverage amount if no other dependents, otherwise 40% of yours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4A5783"/>
                </a:solidFill>
              </a:rPr>
              <a:t>Dependent children 15% of our coverage amount, if no spouse increases to 20% of yours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82A92-98D8-4A93-AD48-D6292FCB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19" y="207637"/>
            <a:ext cx="3171825" cy="5143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6B6508-77D0-4507-A03E-1BFF8D68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5993"/>
            <a:ext cx="3722370" cy="1039091"/>
          </a:xfrm>
          <a:ln>
            <a:solidFill>
              <a:srgbClr val="8F2044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Accidental Death and Dismemberment (AD&amp;D)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62E6CA7-6203-4DD9-A81D-E068DE5BECC7}"/>
              </a:ext>
            </a:extLst>
          </p:cNvPr>
          <p:cNvSpPr txBox="1">
            <a:spLocks/>
          </p:cNvSpPr>
          <p:nvPr/>
        </p:nvSpPr>
        <p:spPr>
          <a:xfrm>
            <a:off x="7185660" y="1248582"/>
            <a:ext cx="3722370" cy="1039091"/>
          </a:xfrm>
          <a:prstGeom prst="rect">
            <a:avLst/>
          </a:prstGeom>
          <a:ln>
            <a:solidFill>
              <a:srgbClr val="8F204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548640" rtl="0" eaLnBrk="1" latinLnBrk="0" hangingPunct="1">
              <a:spcBef>
                <a:spcPct val="0"/>
              </a:spcBef>
              <a:buNone/>
              <a:defRPr sz="5280" b="1" kern="1200">
                <a:solidFill>
                  <a:schemeClr val="accent6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Accident Weekly Indemnity</a:t>
            </a:r>
          </a:p>
          <a:p>
            <a:r>
              <a:rPr lang="en-US" sz="2400" dirty="0"/>
              <a:t>Accident Medical Expense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1ED03-6427-4A50-8CF0-CD957C70629A}"/>
              </a:ext>
            </a:extLst>
          </p:cNvPr>
          <p:cNvSpPr txBox="1"/>
          <p:nvPr/>
        </p:nvSpPr>
        <p:spPr>
          <a:xfrm>
            <a:off x="6835140" y="2525664"/>
            <a:ext cx="4937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/>
              <a:t>If you enroll in AD&amp;D, may also purchase: </a:t>
            </a:r>
          </a:p>
          <a:p>
            <a:r>
              <a:rPr lang="en-US" sz="2000" u="sng" dirty="0"/>
              <a:t>Accident Weekly Indemnity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employee only coverage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maximum weekly amount salary based           </a:t>
            </a:r>
          </a:p>
          <a:p>
            <a:r>
              <a:rPr lang="en-US" sz="2000" u="sng" dirty="0"/>
              <a:t>Accident Medical Expense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employee only coverage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provides up to $2,500 to help cover medical expenses due to an accident, not job related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B2427-4E65-45BA-BBF9-4D8191D69164}"/>
              </a:ext>
            </a:extLst>
          </p:cNvPr>
          <p:cNvSpPr txBox="1"/>
          <p:nvPr/>
        </p:nvSpPr>
        <p:spPr>
          <a:xfrm>
            <a:off x="1691640" y="5914581"/>
            <a:ext cx="79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*** Refer to benefits guide for more information and Master Policy for complete terms and conditions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4" action="ppaction://hlinkfile"/>
              </a:rPr>
              <a:t>www.pehp.org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26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3F79-AFAD-4087-B5CE-9599384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Long-term Disability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864B-3624-4C32-A9C1-8867B0D6B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0742" y="1535114"/>
            <a:ext cx="7881257" cy="639762"/>
          </a:xfrm>
        </p:spPr>
        <p:txBody>
          <a:bodyPr>
            <a:normAutofit/>
          </a:bodyPr>
          <a:lstStyle/>
          <a:p>
            <a:r>
              <a:rPr lang="en-US" sz="3200" dirty="0"/>
              <a:t>Long-Term Disability Insurance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6F660-12C0-4558-B1D3-2736173C6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9451" y="2174875"/>
            <a:ext cx="7301360" cy="3951288"/>
          </a:xfrm>
        </p:spPr>
        <p:txBody>
          <a:bodyPr>
            <a:normAutofit/>
          </a:bodyPr>
          <a:lstStyle/>
          <a:p>
            <a:r>
              <a:rPr lang="en-US" sz="2500" dirty="0"/>
              <a:t>Employer paid benefit</a:t>
            </a:r>
          </a:p>
          <a:p>
            <a:r>
              <a:rPr lang="en-US" sz="2500" dirty="0"/>
              <a:t>Automatically enrolled</a:t>
            </a:r>
          </a:p>
          <a:p>
            <a:r>
              <a:rPr lang="en-US" sz="2500" dirty="0"/>
              <a:t>90 Day Elimination Period</a:t>
            </a:r>
          </a:p>
          <a:p>
            <a:r>
              <a:rPr lang="en-US" sz="2500" dirty="0"/>
              <a:t>For all merit, time limited and elected benefit eligible EE’s working more than 20 </a:t>
            </a:r>
            <a:r>
              <a:rPr lang="en-US" sz="2500" dirty="0" err="1"/>
              <a:t>hrs</a:t>
            </a:r>
            <a:r>
              <a:rPr lang="en-US" sz="2500" dirty="0"/>
              <a:t>/week</a:t>
            </a:r>
          </a:p>
          <a:p>
            <a:r>
              <a:rPr lang="en-US" sz="2500" dirty="0"/>
              <a:t>Your responsibility to apply when you need it</a:t>
            </a:r>
          </a:p>
          <a:p>
            <a:r>
              <a:rPr lang="en-US" sz="2500" dirty="0"/>
              <a:t>Benefits Team can help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03A29-B727-473A-B410-B5B0C7A3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4150519"/>
            <a:ext cx="1455108" cy="1441635"/>
          </a:xfrm>
          <a:prstGeom prst="rect">
            <a:avLst/>
          </a:prstGeom>
        </p:spPr>
      </p:pic>
      <p:pic>
        <p:nvPicPr>
          <p:cNvPr id="17" name="Picture 16" descr="A picture containing aircraft, transport, balloon, air&#10;&#10;Description automatically generated">
            <a:extLst>
              <a:ext uri="{FF2B5EF4-FFF2-40B4-BE49-F238E27FC236}">
                <a16:creationId xmlns:a16="http://schemas.microsoft.com/office/drawing/2014/main" id="{F38CD136-CE43-4405-B56B-6912796C1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475" y="1854995"/>
            <a:ext cx="3624976" cy="2718732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27295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F7B16F-AA2D-462B-8E6D-FABE6B09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40" y="2651761"/>
            <a:ext cx="5808676" cy="2754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A3F79-AFAD-4087-B5CE-959938427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291"/>
            <a:ext cx="10972800" cy="1039091"/>
          </a:xfrm>
        </p:spPr>
        <p:txBody>
          <a:bodyPr>
            <a:noAutofit/>
          </a:bodyPr>
          <a:lstStyle/>
          <a:p>
            <a:r>
              <a:rPr lang="en-US" sz="4000" dirty="0"/>
              <a:t>Short-Term Disability Insurance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DF4F33-C06D-4B97-A335-5E426EC04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411" y="1251382"/>
            <a:ext cx="3690706" cy="960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34FEBF-CF01-486A-8DE1-CDBE0EAB3D65}"/>
              </a:ext>
            </a:extLst>
          </p:cNvPr>
          <p:cNvSpPr txBox="1"/>
          <p:nvPr/>
        </p:nvSpPr>
        <p:spPr>
          <a:xfrm>
            <a:off x="97484" y="2535176"/>
            <a:ext cx="595884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Coverage can help protect your income when you are unable to work due to illness or injury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All benefit eligible employees; premium based on salary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66 2/3% of your pre-disability weekly earnings; plan max of $2500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Begin on 15</a:t>
            </a:r>
            <a:r>
              <a:rPr lang="en-US" baseline="30000" dirty="0">
                <a:latin typeface="Tw Cen MT" panose="020B0602020104020603" pitchFamily="34" charset="0"/>
              </a:rPr>
              <a:t>th</a:t>
            </a:r>
            <a:r>
              <a:rPr lang="en-US" dirty="0">
                <a:latin typeface="Tw Cen MT" panose="020B0602020104020603" pitchFamily="34" charset="0"/>
              </a:rPr>
              <a:t> day after onset of illness or injury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Maximum duration is 11 weeks of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56351-3851-4D40-97DA-94AFA5932916}"/>
              </a:ext>
            </a:extLst>
          </p:cNvPr>
          <p:cNvSpPr txBox="1"/>
          <p:nvPr/>
        </p:nvSpPr>
        <p:spPr>
          <a:xfrm>
            <a:off x="353568" y="123008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Definition of Disability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Receiving care and treatment due to sickness, pregnancy or accidental illness (generally speaking)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0645E-31C7-4E1E-AD22-4BE5698AAD6F}"/>
              </a:ext>
            </a:extLst>
          </p:cNvPr>
          <p:cNvCxnSpPr>
            <a:cxnSpLocks/>
          </p:cNvCxnSpPr>
          <p:nvPr/>
        </p:nvCxnSpPr>
        <p:spPr>
          <a:xfrm flipV="1">
            <a:off x="247649" y="2269177"/>
            <a:ext cx="5848351" cy="13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61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FC7C1CD-807B-4C57-AC14-1EF03790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90" y="268778"/>
            <a:ext cx="4361412" cy="472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6397D3-39BC-4E2F-B46E-812130A09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744" b="11053"/>
          <a:stretch/>
        </p:blipFill>
        <p:spPr>
          <a:xfrm>
            <a:off x="1" y="5017329"/>
            <a:ext cx="12192000" cy="1840672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421ABCA-24F5-43CB-83AA-7BE8EF888461}"/>
              </a:ext>
            </a:extLst>
          </p:cNvPr>
          <p:cNvSpPr txBox="1">
            <a:spLocks/>
          </p:cNvSpPr>
          <p:nvPr/>
        </p:nvSpPr>
        <p:spPr>
          <a:xfrm>
            <a:off x="609600" y="3910614"/>
            <a:ext cx="5384800" cy="294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4BC66BD-0BF0-45F7-B8D0-9A87A23FBC7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209046" y="493101"/>
            <a:ext cx="5621544" cy="4578908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u="sng" dirty="0"/>
              <a:t>Covered Benefits:</a:t>
            </a:r>
          </a:p>
          <a:p>
            <a:r>
              <a:rPr lang="en-US" dirty="0"/>
              <a:t>Network Attorney fees for a variety covered matters such 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Wills and Estate Planning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Bankruptcy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Small Claims Court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Tax Audit and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Access to more than 14,000 attorneys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Available in person or by phone</a:t>
            </a:r>
          </a:p>
          <a:p>
            <a:endParaRPr lang="en-US" b="1" u="sng" dirty="0"/>
          </a:p>
          <a:p>
            <a:r>
              <a:rPr lang="en-US" sz="3800" b="1" u="sng" dirty="0"/>
              <a:t>Covered Dependents: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	Spouse or Partner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	Children up to age 26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7696-E9FD-4B31-B984-8310E29AE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8144"/>
            <a:ext cx="2209046" cy="229958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1C6A12B-71D1-4A92-80BA-2971D9F53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589" y="3898743"/>
            <a:ext cx="4361409" cy="2465836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1F7333D-36A3-4949-BB47-1A8013527801}"/>
              </a:ext>
            </a:extLst>
          </p:cNvPr>
          <p:cNvSpPr txBox="1">
            <a:spLocks/>
          </p:cNvSpPr>
          <p:nvPr/>
        </p:nvSpPr>
        <p:spPr>
          <a:xfrm>
            <a:off x="8311023" y="2959256"/>
            <a:ext cx="3643413" cy="786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UltimateAdvisor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Plus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plan includes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Identity Theft Protection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8DC2A-2BCE-4EA6-81B0-C43614896870}"/>
              </a:ext>
            </a:extLst>
          </p:cNvPr>
          <p:cNvSpPr txBox="1"/>
          <p:nvPr/>
        </p:nvSpPr>
        <p:spPr>
          <a:xfrm>
            <a:off x="10376807" y="-63187"/>
            <a:ext cx="20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Guide Page 41</a:t>
            </a:r>
          </a:p>
        </p:txBody>
      </p:sp>
    </p:spTree>
    <p:extLst>
      <p:ext uri="{BB962C8B-B14F-4D97-AF65-F5344CB8AC3E}">
        <p14:creationId xmlns:p14="http://schemas.microsoft.com/office/powerpoint/2010/main" val="226295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979C-FB7D-436E-A8E6-92F81C3B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86" y="482324"/>
            <a:ext cx="3012795" cy="2946676"/>
          </a:xfrm>
        </p:spPr>
        <p:txBody>
          <a:bodyPr>
            <a:normAutofit/>
          </a:bodyPr>
          <a:lstStyle/>
          <a:p>
            <a:r>
              <a:rPr lang="en-US" sz="3000" cap="none" dirty="0" err="1"/>
              <a:t>HealthyMe</a:t>
            </a:r>
            <a:r>
              <a:rPr lang="en-US" sz="3000" cap="none" dirty="0"/>
              <a:t> Clinic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0DC4E-2FFD-4957-ADC1-59AF1A88B2A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51082" y="4174435"/>
            <a:ext cx="2517045" cy="2423154"/>
          </a:xfrm>
        </p:spPr>
        <p:txBody>
          <a:bodyPr>
            <a:noAutofit/>
          </a:bodyPr>
          <a:lstStyle/>
          <a:p>
            <a:r>
              <a:rPr lang="en-US" sz="2800" dirty="0"/>
              <a:t>Employee Assistance Program</a:t>
            </a:r>
            <a:br>
              <a:rPr lang="en-US" sz="2800" dirty="0"/>
            </a:br>
            <a:r>
              <a:rPr lang="en-US" sz="2800" dirty="0"/>
              <a:t>(EAP)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A5A07-6120-438F-90BF-54C90292DBC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83855" y="408946"/>
            <a:ext cx="2517045" cy="2423154"/>
          </a:xfrm>
        </p:spPr>
        <p:txBody>
          <a:bodyPr>
            <a:normAutofit/>
          </a:bodyPr>
          <a:lstStyle/>
          <a:p>
            <a:r>
              <a:rPr lang="en-US" sz="3000" dirty="0"/>
              <a:t>Healthy Lifestyles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73C9EE-DED2-4D46-9400-CFC2021C65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WELLNESS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CD1DBE-0CF4-4AF3-A741-BD77223ED0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784424" y="3446117"/>
            <a:ext cx="2278095" cy="2193117"/>
          </a:xfrm>
        </p:spPr>
        <p:txBody>
          <a:bodyPr>
            <a:normAutofit/>
          </a:bodyPr>
          <a:lstStyle/>
          <a:p>
            <a:r>
              <a:rPr lang="en-US" sz="3000" dirty="0"/>
              <a:t>Leave</a:t>
            </a:r>
          </a:p>
        </p:txBody>
      </p:sp>
    </p:spTree>
    <p:extLst>
      <p:ext uri="{BB962C8B-B14F-4D97-AF65-F5344CB8AC3E}">
        <p14:creationId xmlns:p14="http://schemas.microsoft.com/office/powerpoint/2010/main" val="119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  <p:bldP spid="5" grpId="0" uiExpand="1" build="p" animBg="1"/>
      <p:bldP spid="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4A0A-5B0E-4947-8664-45AEFFCC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HealthyMe</a:t>
            </a:r>
            <a:r>
              <a:rPr lang="en-US" dirty="0"/>
              <a:t> Clinic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E494AF-F16E-46D9-8CC1-FF5D1D6EE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2576" y="1333718"/>
            <a:ext cx="10246847" cy="6667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You and your eligible dependents have access to exceptional, confidential, and low-cost medical and mental health care at the </a:t>
            </a:r>
            <a:r>
              <a:rPr lang="en-US" dirty="0" err="1"/>
              <a:t>HealthyMe</a:t>
            </a:r>
            <a:r>
              <a:rPr lang="en-US" dirty="0"/>
              <a:t> Clinic.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DBBE61F-3A74-46FE-80B3-E51E94B153E6}"/>
              </a:ext>
            </a:extLst>
          </p:cNvPr>
          <p:cNvSpPr txBox="1">
            <a:spLocks/>
          </p:cNvSpPr>
          <p:nvPr/>
        </p:nvSpPr>
        <p:spPr>
          <a:xfrm>
            <a:off x="609600" y="4310988"/>
            <a:ext cx="10972800" cy="226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4BD989B-2D27-478D-91C2-ABCB69B40BEA}"/>
              </a:ext>
            </a:extLst>
          </p:cNvPr>
          <p:cNvSpPr txBox="1">
            <a:spLocks/>
          </p:cNvSpPr>
          <p:nvPr/>
        </p:nvSpPr>
        <p:spPr>
          <a:xfrm>
            <a:off x="609600" y="4310987"/>
            <a:ext cx="10972800" cy="169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750061-A104-4D71-B479-D0546F82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2" y="101291"/>
            <a:ext cx="2573618" cy="74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A41EE0-0E40-4915-BFFB-7139BD8C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76" y="2183295"/>
            <a:ext cx="10246847" cy="2203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99B9F-0332-4760-B50D-7C40E0D0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038" y="4589664"/>
            <a:ext cx="9607921" cy="16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8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669D0C-601E-44F1-A8DC-03A3CC56F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925" y="3411436"/>
            <a:ext cx="6402433" cy="2227217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600" b="1" dirty="0">
                <a:solidFill>
                  <a:srgbClr val="630101"/>
                </a:solidFill>
              </a:rPr>
              <a:t>Healthy Lifestyles </a:t>
            </a:r>
            <a:r>
              <a:rPr lang="en-US" sz="4000" dirty="0"/>
              <a:t>is an incentive-based Employee Wellness Program, promoting healthy behaviors and lifestyles, ensuring a healthier work environment and lowering overall healthcare costs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BAEAE32-D44F-4C29-A428-C1293D586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112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6083E-06CC-EDCE-7B8D-14277C6FB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942" y="3208737"/>
            <a:ext cx="2298233" cy="2253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34D4F-F160-A68E-1042-63B904526E19}"/>
              </a:ext>
            </a:extLst>
          </p:cNvPr>
          <p:cNvSpPr txBox="1"/>
          <p:nvPr/>
        </p:nvSpPr>
        <p:spPr>
          <a:xfrm>
            <a:off x="8057223" y="5484764"/>
            <a:ext cx="3827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Points earned January 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through October 31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794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B8EA-19CF-4A26-9B37-0E164522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39091"/>
          </a:xfrm>
        </p:spPr>
        <p:txBody>
          <a:bodyPr>
            <a:normAutofit/>
          </a:bodyPr>
          <a:lstStyle/>
          <a:p>
            <a:r>
              <a:rPr lang="en-US" dirty="0" err="1"/>
              <a:t>Blunovus</a:t>
            </a:r>
            <a:r>
              <a:rPr lang="en-US" dirty="0"/>
              <a:t>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325DE-5BA1-44DF-A095-CDEC77DA4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903" y="1840956"/>
            <a:ext cx="10238194" cy="3988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/>
              <a:t>CARE Center:</a:t>
            </a:r>
          </a:p>
          <a:p>
            <a:r>
              <a:rPr lang="en-US" sz="2400" dirty="0"/>
              <a:t>Anonymous &amp; Unlimited Situational Support </a:t>
            </a:r>
          </a:p>
          <a:p>
            <a:r>
              <a:rPr lang="en-US" sz="2400" dirty="0"/>
              <a:t>Text or call 24/7 and access a live person to listen</a:t>
            </a:r>
          </a:p>
          <a:p>
            <a:r>
              <a:rPr lang="en-US" sz="2400" dirty="0"/>
              <a:t>Expert Courses available on demand, online</a:t>
            </a:r>
          </a:p>
          <a:p>
            <a:r>
              <a:rPr lang="en-US" sz="2400" dirty="0"/>
              <a:t>Wellness Coaching &amp; Weekly Mental Health Text Tips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     Download App and enter </a:t>
            </a:r>
          </a:p>
          <a:p>
            <a:pPr marL="0" indent="0">
              <a:buNone/>
            </a:pPr>
            <a:r>
              <a:rPr lang="en-US" sz="2000" dirty="0"/>
              <a:t>		     Registration Code: </a:t>
            </a:r>
            <a:r>
              <a:rPr lang="en-US" sz="2000" dirty="0">
                <a:solidFill>
                  <a:srgbClr val="8F2044"/>
                </a:solidFill>
              </a:rPr>
              <a:t>SL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30AED-ADB1-411F-8501-AC88D2C2213B}"/>
              </a:ext>
            </a:extLst>
          </p:cNvPr>
          <p:cNvSpPr txBox="1"/>
          <p:nvPr/>
        </p:nvSpPr>
        <p:spPr>
          <a:xfrm>
            <a:off x="8934006" y="4776825"/>
            <a:ext cx="3478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Contact 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Toll-Free: (385) 205-6789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Website: </a:t>
            </a:r>
            <a:r>
              <a:rPr lang="en-US" sz="1600" dirty="0">
                <a:solidFill>
                  <a:srgbClr val="8F2044"/>
                </a:solidFill>
                <a:latin typeface="Tw Cen MT"/>
              </a:rPr>
              <a:t>www.blunovus.com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F2044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1ABBDF9-379F-4D9B-9612-740A74280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431"/>
          <a:stretch/>
        </p:blipFill>
        <p:spPr>
          <a:xfrm>
            <a:off x="8457282" y="4743574"/>
            <a:ext cx="476724" cy="897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9424C-27C0-4892-AF8E-888581B2FEF6}"/>
              </a:ext>
            </a:extLst>
          </p:cNvPr>
          <p:cNvSpPr txBox="1"/>
          <p:nvPr/>
        </p:nvSpPr>
        <p:spPr>
          <a:xfrm>
            <a:off x="609600" y="798131"/>
            <a:ext cx="10972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Emotional Support Helpline and Resource Center</a:t>
            </a:r>
          </a:p>
          <a:p>
            <a:pPr algn="ctr"/>
            <a:r>
              <a:rPr lang="en-US" sz="2600" b="1" dirty="0"/>
              <a:t>Unlimited services for you &amp; your loved ones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5BC8-067E-75DB-6B4A-8AAFDA65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03" y="4356595"/>
            <a:ext cx="1389107" cy="13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B8EA-19CF-4A26-9B37-0E164522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39091"/>
          </a:xfrm>
        </p:spPr>
        <p:txBody>
          <a:bodyPr>
            <a:normAutofit/>
          </a:bodyPr>
          <a:lstStyle/>
          <a:p>
            <a:r>
              <a:rPr lang="en-US" dirty="0" err="1"/>
              <a:t>Blunovus</a:t>
            </a:r>
            <a:r>
              <a:rPr lang="en-US" dirty="0"/>
              <a:t> EAP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325DE-5BA1-44DF-A095-CDEC77DA4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903" y="1039092"/>
            <a:ext cx="10238194" cy="4783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/>
              <a:t>EAP Counseling &amp; Therapy Services:</a:t>
            </a:r>
          </a:p>
          <a:p>
            <a:r>
              <a:rPr lang="en-US" sz="2400" dirty="0"/>
              <a:t>6 Free Counseling Visits; 15 for First Responders</a:t>
            </a:r>
          </a:p>
          <a:p>
            <a:pPr lvl="1"/>
            <a:r>
              <a:rPr lang="en-US" sz="2000" dirty="0"/>
              <a:t>Anxiety, depression, relationships, stress</a:t>
            </a:r>
          </a:p>
          <a:p>
            <a:pPr lvl="1"/>
            <a:r>
              <a:rPr lang="en-US" sz="2000" dirty="0"/>
              <a:t>Short-term counseling with referrals for long-term</a:t>
            </a:r>
          </a:p>
          <a:p>
            <a:r>
              <a:rPr lang="en-US" sz="2400" dirty="0"/>
              <a:t>Financial &amp; Legal Consultation</a:t>
            </a:r>
          </a:p>
          <a:p>
            <a:r>
              <a:rPr lang="en-US" sz="2400" dirty="0"/>
              <a:t>Wellness Coaching &amp; Weekly Text Tips</a:t>
            </a:r>
          </a:p>
          <a:p>
            <a:r>
              <a:rPr lang="en-US" sz="2400" dirty="0"/>
              <a:t>Personal Support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     </a:t>
            </a:r>
          </a:p>
          <a:p>
            <a:pPr marL="0" indent="0">
              <a:buNone/>
            </a:pPr>
            <a:r>
              <a:rPr lang="en-US" sz="2000" dirty="0"/>
              <a:t>		     Download App and enter </a:t>
            </a:r>
          </a:p>
          <a:p>
            <a:pPr marL="0" indent="0">
              <a:buNone/>
            </a:pPr>
            <a:r>
              <a:rPr lang="en-US" sz="2000" dirty="0"/>
              <a:t>		     Registration Code: </a:t>
            </a:r>
            <a:r>
              <a:rPr lang="en-US" sz="2000" dirty="0">
                <a:solidFill>
                  <a:srgbClr val="8F2044"/>
                </a:solidFill>
              </a:rPr>
              <a:t>SL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30AED-ADB1-411F-8501-AC88D2C2213B}"/>
              </a:ext>
            </a:extLst>
          </p:cNvPr>
          <p:cNvSpPr txBox="1"/>
          <p:nvPr/>
        </p:nvSpPr>
        <p:spPr>
          <a:xfrm>
            <a:off x="8934006" y="4776825"/>
            <a:ext cx="3478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Contact 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Toll-Free: (385) 205-6789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F2044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Website: </a:t>
            </a:r>
            <a:r>
              <a:rPr lang="en-US" sz="1600" dirty="0">
                <a:solidFill>
                  <a:srgbClr val="8F2044"/>
                </a:solidFill>
                <a:latin typeface="Tw Cen MT"/>
              </a:rPr>
              <a:t>www.blunovus.com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F2044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1ABBDF9-379F-4D9B-9612-740A74280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431"/>
          <a:stretch/>
        </p:blipFill>
        <p:spPr>
          <a:xfrm>
            <a:off x="8457282" y="4743574"/>
            <a:ext cx="476724" cy="897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05BC8-067E-75DB-6B4A-8AAFDA65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03" y="4356595"/>
            <a:ext cx="1389107" cy="13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2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0E6AFAF-FFD7-4E12-A0FE-35138BEF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Benefits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4A19C6-2103-4084-9231-2045AE55C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 Team Contacts: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CA65-BDE8-4D0A-B63A-E6028FC1D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2202815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>
                <a:solidFill>
                  <a:schemeClr val="accent6"/>
                </a:solidFill>
              </a:rPr>
              <a:t>benefits@slco.org</a:t>
            </a:r>
          </a:p>
          <a:p>
            <a:r>
              <a:rPr lang="en-US" dirty="0"/>
              <a:t>phone: </a:t>
            </a:r>
            <a:r>
              <a:rPr lang="en-US" dirty="0">
                <a:solidFill>
                  <a:schemeClr val="accent6"/>
                </a:solidFill>
              </a:rPr>
              <a:t>385-468-0580</a:t>
            </a:r>
          </a:p>
          <a:p>
            <a:r>
              <a:rPr lang="en-US" dirty="0"/>
              <a:t>website: </a:t>
            </a:r>
            <a:r>
              <a:rPr lang="en-US" dirty="0">
                <a:solidFill>
                  <a:schemeClr val="accent6"/>
                </a:solidFill>
              </a:rPr>
              <a:t>benefits.slco.org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C3A3B3-09AF-4C6F-9D47-C1C4B0118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Team Members: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DA31D7-E6CD-4735-AB7F-6C482B616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824460" cy="3277553"/>
          </a:xfrm>
        </p:spPr>
        <p:txBody>
          <a:bodyPr>
            <a:normAutofit/>
          </a:bodyPr>
          <a:lstStyle/>
          <a:p>
            <a:r>
              <a:rPr lang="en-US" dirty="0"/>
              <a:t>Jessica Dahl – Benefits Specialist</a:t>
            </a:r>
          </a:p>
          <a:p>
            <a:r>
              <a:rPr lang="en-US" dirty="0"/>
              <a:t>Penny Sherman – Benefits Specialist</a:t>
            </a:r>
          </a:p>
          <a:p>
            <a:r>
              <a:rPr lang="en-US" dirty="0"/>
              <a:t>Tina Thomson – Benefit Analyst</a:t>
            </a:r>
          </a:p>
          <a:p>
            <a:r>
              <a:rPr lang="en-US" dirty="0"/>
              <a:t>Travis Firzlaff – Benefit Analyst</a:t>
            </a:r>
          </a:p>
          <a:p>
            <a:r>
              <a:rPr lang="en-US" dirty="0"/>
              <a:t>Elaine Schurter-Sullivan – Manager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60C0A-A7F3-4692-A595-4E906E9DD332}"/>
              </a:ext>
            </a:extLst>
          </p:cNvPr>
          <p:cNvSpPr txBox="1"/>
          <p:nvPr/>
        </p:nvSpPr>
        <p:spPr>
          <a:xfrm>
            <a:off x="1142685" y="6103620"/>
            <a:ext cx="1010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County Employee Benefits Guide: </a:t>
            </a:r>
            <a:r>
              <a:rPr lang="en-US" sz="2400" dirty="0">
                <a:hlinkClick r:id="rId3"/>
              </a:rPr>
              <a:t>2023-benefits-guide---as-of-10.28.2022.pdf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21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843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E80EC-554C-4FC1-A711-5696AA7442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673" y="4902634"/>
            <a:ext cx="4464136" cy="10818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Enroll at </a:t>
            </a:r>
            <a:r>
              <a:rPr lang="en-US" u="sng" dirty="0"/>
              <a:t>slcountyvoluntarybenefits.com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F833A-AE0F-4FC7-AE44-D871BED2D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1" b="19133"/>
          <a:stretch/>
        </p:blipFill>
        <p:spPr>
          <a:xfrm>
            <a:off x="4767082" y="1123947"/>
            <a:ext cx="7279320" cy="46451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CC6D6A-E3BF-4ECD-BA6B-FEC2877DA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" y="1123947"/>
            <a:ext cx="3092990" cy="353484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3784D08-81E8-4C5B-85D3-4A345179980B}"/>
              </a:ext>
            </a:extLst>
          </p:cNvPr>
          <p:cNvSpPr/>
          <p:nvPr/>
        </p:nvSpPr>
        <p:spPr>
          <a:xfrm>
            <a:off x="3316786" y="2347110"/>
            <a:ext cx="1518557" cy="1081890"/>
          </a:xfrm>
          <a:prstGeom prst="rightArrow">
            <a:avLst>
              <a:gd name="adj1" fmla="val 34311"/>
              <a:gd name="adj2" fmla="val 4249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74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81BF4E-27DD-4019-901F-0F13059D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78" y="1565307"/>
            <a:ext cx="2665858" cy="619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339A2E-57A7-49E1-90AF-7904F1FE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714" y="187190"/>
            <a:ext cx="7128742" cy="1039091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Insurance Options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22229F4-1F13-4A52-88F5-7223C08BB327}"/>
              </a:ext>
            </a:extLst>
          </p:cNvPr>
          <p:cNvSpPr txBox="1">
            <a:spLocks/>
          </p:cNvSpPr>
          <p:nvPr/>
        </p:nvSpPr>
        <p:spPr>
          <a:xfrm>
            <a:off x="2682218" y="2676142"/>
            <a:ext cx="5424341" cy="1524001"/>
          </a:xfrm>
          <a:prstGeom prst="rect">
            <a:avLst/>
          </a:prstGeom>
        </p:spPr>
        <p:txBody>
          <a:bodyPr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Critical Illness Insurance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Accident Insurance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Hospital Indemnity Insurance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472CE3-0ECC-49CD-A5F6-81E9D3FA6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1022" y="2149926"/>
            <a:ext cx="4544789" cy="2558145"/>
          </a:xfrm>
          <a:prstGeom prst="rect">
            <a:avLst/>
          </a:prstGeom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07999684-D363-4051-9A3D-7ABA516218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r="1133"/>
          <a:stretch/>
        </p:blipFill>
        <p:spPr>
          <a:xfrm>
            <a:off x="0" y="-1"/>
            <a:ext cx="247719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9B4F27-BC0A-417A-A882-11E74C66C91F}"/>
              </a:ext>
            </a:extLst>
          </p:cNvPr>
          <p:cNvSpPr txBox="1"/>
          <p:nvPr/>
        </p:nvSpPr>
        <p:spPr>
          <a:xfrm>
            <a:off x="3048000" y="61744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Enroll at </a:t>
            </a:r>
            <a:r>
              <a:rPr lang="en-US" sz="2800" u="sng" dirty="0">
                <a:solidFill>
                  <a:schemeClr val="bg1"/>
                </a:solidFill>
              </a:rPr>
              <a:t>slcountyvoluntarybenefits.com</a:t>
            </a:r>
          </a:p>
        </p:txBody>
      </p:sp>
    </p:spTree>
    <p:extLst>
      <p:ext uri="{BB962C8B-B14F-4D97-AF65-F5344CB8AC3E}">
        <p14:creationId xmlns:p14="http://schemas.microsoft.com/office/powerpoint/2010/main" val="327451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E80EC-554C-4FC1-A711-5696AA7442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033" y="1173266"/>
            <a:ext cx="6061709" cy="347057"/>
          </a:xfrm>
        </p:spPr>
        <p:txBody>
          <a:bodyPr>
            <a:noAutofit/>
          </a:bodyPr>
          <a:lstStyle/>
          <a:p>
            <a:r>
              <a:rPr lang="en-US" sz="2400" dirty="0"/>
              <a:t>Enroll at </a:t>
            </a:r>
            <a:r>
              <a:rPr lang="en-US" sz="2400" u="sng" dirty="0"/>
              <a:t>slcountyvoluntarybenefits.com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8394D1D-35F7-4888-96B3-7FD42D70D05C}"/>
              </a:ext>
            </a:extLst>
          </p:cNvPr>
          <p:cNvSpPr txBox="1">
            <a:spLocks/>
          </p:cNvSpPr>
          <p:nvPr/>
        </p:nvSpPr>
        <p:spPr>
          <a:xfrm>
            <a:off x="609600" y="1766298"/>
            <a:ext cx="5856514" cy="425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Nationwide Pet </a:t>
            </a:r>
            <a:b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Health Insurance</a:t>
            </a:r>
          </a:p>
          <a:p>
            <a:pPr marR="0" lvl="0" algn="l" defTabSz="5486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Pick your coverage – pick your price</a:t>
            </a:r>
          </a:p>
          <a:p>
            <a:pPr marR="0" lvl="0" algn="l" defTabSz="5486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500" dirty="0">
                <a:solidFill>
                  <a:prstClr val="black"/>
                </a:solidFill>
              </a:rPr>
              <a:t>50% or 70% reimbursement</a:t>
            </a:r>
          </a:p>
          <a:p>
            <a:pPr marR="0" lvl="0" algn="l" defTabSz="5486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Get a </a:t>
            </a:r>
            <a:r>
              <a:rPr lang="en-US" sz="2500" dirty="0">
                <a:solidFill>
                  <a:prstClr val="black"/>
                </a:solidFill>
              </a:rPr>
              <a:t>no obligation quote: 877-738-7874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4497F-8168-4F55-85B8-BB9F545A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910" y="1753704"/>
            <a:ext cx="3795956" cy="4264592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0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E80EC-554C-4FC1-A711-5696AA7442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8370" y="5306456"/>
            <a:ext cx="6031774" cy="418100"/>
          </a:xfrm>
        </p:spPr>
        <p:txBody>
          <a:bodyPr>
            <a:noAutofit/>
          </a:bodyPr>
          <a:lstStyle/>
          <a:p>
            <a:r>
              <a:rPr lang="en-US" sz="2800" dirty="0"/>
              <a:t>Enroll at </a:t>
            </a:r>
            <a:r>
              <a:rPr lang="en-US" sz="2800" u="sng" dirty="0"/>
              <a:t>slcountyvoluntarybenefits.com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8394D1D-35F7-4888-96B3-7FD42D70D05C}"/>
              </a:ext>
            </a:extLst>
          </p:cNvPr>
          <p:cNvSpPr txBox="1">
            <a:spLocks/>
          </p:cNvSpPr>
          <p:nvPr/>
        </p:nvSpPr>
        <p:spPr>
          <a:xfrm>
            <a:off x="609600" y="1427437"/>
            <a:ext cx="5856514" cy="425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500" dirty="0">
                <a:solidFill>
                  <a:srgbClr val="730E00"/>
                </a:solidFill>
              </a:rPr>
              <a:t>Student Loan Refinancing &amp; Loan Repayment</a:t>
            </a:r>
          </a:p>
          <a:p>
            <a:pPr>
              <a:defRPr/>
            </a:pPr>
            <a:r>
              <a:rPr lang="en-US" sz="2500" dirty="0">
                <a:solidFill>
                  <a:srgbClr val="730E00"/>
                </a:solidFill>
              </a:rPr>
              <a:t>Student Loan Financial Education via consultations, webinars</a:t>
            </a:r>
          </a:p>
          <a:p>
            <a:pPr>
              <a:defRPr/>
            </a:pPr>
            <a:r>
              <a:rPr lang="en-US" sz="2500" dirty="0">
                <a:solidFill>
                  <a:srgbClr val="630101"/>
                </a:solidFill>
              </a:rPr>
              <a:t>Public Service Loan Forgiveness Membership</a:t>
            </a:r>
          </a:p>
          <a:p>
            <a:pPr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3F2FE-F479-A0A8-28FB-38814A522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7437"/>
            <a:ext cx="5856515" cy="1180608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457EE2CF-24F2-A02B-8AF8-0D13ABF91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431"/>
          <a:stretch/>
        </p:blipFill>
        <p:spPr>
          <a:xfrm>
            <a:off x="609600" y="4618008"/>
            <a:ext cx="476724" cy="897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293E38-7886-7706-A680-2AB1A4BBA53E}"/>
              </a:ext>
            </a:extLst>
          </p:cNvPr>
          <p:cNvSpPr txBox="1"/>
          <p:nvPr/>
        </p:nvSpPr>
        <p:spPr>
          <a:xfrm>
            <a:off x="1086324" y="4618008"/>
            <a:ext cx="6097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Contact 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Toll-Free: 844-GRADFIN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Website: </a:t>
            </a:r>
            <a:r>
              <a:rPr lang="en-US" sz="1800" dirty="0">
                <a:solidFill>
                  <a:srgbClr val="630101"/>
                </a:solidFill>
                <a:latin typeface="Tw Cen MT"/>
              </a:rPr>
              <a:t>www.</a:t>
            </a:r>
            <a:r>
              <a:rPr lang="en-US" dirty="0">
                <a:solidFill>
                  <a:srgbClr val="630101"/>
                </a:solidFill>
                <a:latin typeface="Tw Cen MT"/>
              </a:rPr>
              <a:t>GradFin</a:t>
            </a:r>
            <a:r>
              <a:rPr lang="en-US" sz="1800" dirty="0">
                <a:solidFill>
                  <a:srgbClr val="630101"/>
                </a:solidFill>
                <a:latin typeface="Tw Cen MT"/>
              </a:rPr>
              <a:t>.com</a:t>
            </a:r>
            <a:endParaRPr lang="en-US" dirty="0">
              <a:solidFill>
                <a:srgbClr val="63010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B21E1-E37B-E3B3-C545-2CB75885F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46" y="2624123"/>
            <a:ext cx="2582822" cy="19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68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8D22FD1-816E-4F2D-8B1A-FF389D398E6C}"/>
              </a:ext>
            </a:extLst>
          </p:cNvPr>
          <p:cNvSpPr txBox="1">
            <a:spLocks/>
          </p:cNvSpPr>
          <p:nvPr/>
        </p:nvSpPr>
        <p:spPr>
          <a:xfrm>
            <a:off x="1045029" y="1419128"/>
            <a:ext cx="3561262" cy="2505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Farmers Home </a:t>
            </a:r>
            <a:b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&amp; Auto Insurance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AE283BB-E847-40D2-82B3-D7293B45720F}"/>
              </a:ext>
            </a:extLst>
          </p:cNvPr>
          <p:cNvSpPr txBox="1">
            <a:spLocks/>
          </p:cNvSpPr>
          <p:nvPr/>
        </p:nvSpPr>
        <p:spPr>
          <a:xfrm>
            <a:off x="587828" y="4334572"/>
            <a:ext cx="5127172" cy="174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200" b="1" u="sng" dirty="0">
              <a:solidFill>
                <a:srgbClr val="730E00"/>
              </a:solidFill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7A4F-9505-43AA-94FE-85406682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591" y="1697955"/>
            <a:ext cx="5925513" cy="3582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6D6EA-3FAF-4F46-88C3-2F6C08163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" y="2611319"/>
            <a:ext cx="2595178" cy="1723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AE543C-A8D3-49E4-846E-C1537F5F7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758" y="2548191"/>
            <a:ext cx="3182616" cy="1723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AE2DD6-184E-D77D-BBEE-174BAC00387F}"/>
              </a:ext>
            </a:extLst>
          </p:cNvPr>
          <p:cNvSpPr txBox="1"/>
          <p:nvPr/>
        </p:nvSpPr>
        <p:spPr>
          <a:xfrm>
            <a:off x="680193" y="4899626"/>
            <a:ext cx="473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Call 844-300-7021 </a:t>
            </a:r>
          </a:p>
          <a:p>
            <a:r>
              <a:rPr lang="en-US" sz="2000" b="1" dirty="0"/>
              <a:t>Mention discount code: A20</a:t>
            </a:r>
          </a:p>
        </p:txBody>
      </p:sp>
    </p:spTree>
    <p:extLst>
      <p:ext uri="{BB962C8B-B14F-4D97-AF65-F5344CB8AC3E}">
        <p14:creationId xmlns:p14="http://schemas.microsoft.com/office/powerpoint/2010/main" val="375779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8D22FD1-816E-4F2D-8B1A-FF389D398E6C}"/>
              </a:ext>
            </a:extLst>
          </p:cNvPr>
          <p:cNvSpPr txBox="1">
            <a:spLocks/>
          </p:cNvSpPr>
          <p:nvPr/>
        </p:nvSpPr>
        <p:spPr>
          <a:xfrm>
            <a:off x="1080679" y="1286575"/>
            <a:ext cx="10030641" cy="528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Norton LifeLock Benefit Solutions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AE283BB-E847-40D2-82B3-D7293B45720F}"/>
              </a:ext>
            </a:extLst>
          </p:cNvPr>
          <p:cNvSpPr txBox="1">
            <a:spLocks/>
          </p:cNvSpPr>
          <p:nvPr/>
        </p:nvSpPr>
        <p:spPr>
          <a:xfrm>
            <a:off x="587828" y="4334572"/>
            <a:ext cx="5127172" cy="174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730E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200" b="1" u="sng" dirty="0">
              <a:solidFill>
                <a:srgbClr val="730E00"/>
              </a:solidFill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C2873-56B7-4810-68AA-0FE4D2CE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8" y="4737680"/>
            <a:ext cx="9488224" cy="724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3353B-DA3C-287D-5299-C1767E4DDFEB}"/>
              </a:ext>
            </a:extLst>
          </p:cNvPr>
          <p:cNvSpPr txBox="1"/>
          <p:nvPr/>
        </p:nvSpPr>
        <p:spPr>
          <a:xfrm>
            <a:off x="1080679" y="2317136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Device Security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Online Privacy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63010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Identity Protection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30101"/>
                </a:solidFill>
                <a:latin typeface="Tw Cen MT"/>
              </a:rPr>
              <a:t>Home &amp; Family Monitoring</a:t>
            </a:r>
            <a:endParaRPr lang="en-US" sz="2800" dirty="0">
              <a:solidFill>
                <a:srgbClr val="63010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AE4A82-DD57-5CD8-F3DD-E0400161C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951" y="2307800"/>
            <a:ext cx="2811161" cy="8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Voluntary Benefits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8394D1D-35F7-4888-96B3-7FD42D70D05C}"/>
              </a:ext>
            </a:extLst>
          </p:cNvPr>
          <p:cNvSpPr txBox="1">
            <a:spLocks/>
          </p:cNvSpPr>
          <p:nvPr/>
        </p:nvSpPr>
        <p:spPr>
          <a:xfrm>
            <a:off x="321129" y="1343256"/>
            <a:ext cx="6224814" cy="448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On-Site Day Care</a:t>
            </a:r>
            <a:b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AC956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Creative Learning Academy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srgbClr val="AC956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Please Visit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clautah.net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for more information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Call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385-468-7133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for more information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about the Government Center location 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2001 S State St. S1-400</a:t>
            </a:r>
          </a:p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411480" marR="0" lvl="0" indent="-41148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Call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385-468-7751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for more information 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about the downtown District Attorney location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35 E 500 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A917175-692A-424F-BDAA-268DE97F2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19" y="2197741"/>
            <a:ext cx="4618707" cy="27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9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ition2">
            <a:extLst>
              <a:ext uri="{FF2B5EF4-FFF2-40B4-BE49-F238E27FC236}">
                <a16:creationId xmlns:a16="http://schemas.microsoft.com/office/drawing/2014/main" id="{AAB23270-55DF-4F8C-86E9-E889F1E9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2" y="1655989"/>
            <a:ext cx="3858984" cy="37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3EAA7D-2F1A-4B52-919C-6533A2E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38"/>
            <a:ext cx="10972800" cy="944628"/>
          </a:xfrm>
        </p:spPr>
        <p:txBody>
          <a:bodyPr>
            <a:normAutofit/>
          </a:bodyPr>
          <a:lstStyle/>
          <a:p>
            <a:r>
              <a:rPr lang="en-US" dirty="0"/>
              <a:t>Tuition Reimbursement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8D22FD1-816E-4F2D-8B1A-FF389D398E6C}"/>
              </a:ext>
            </a:extLst>
          </p:cNvPr>
          <p:cNvSpPr txBox="1">
            <a:spLocks/>
          </p:cNvSpPr>
          <p:nvPr/>
        </p:nvSpPr>
        <p:spPr>
          <a:xfrm>
            <a:off x="587828" y="1551214"/>
            <a:ext cx="7249886" cy="4382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Tuition Reimbursement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Salt Lake County financially supports the educational pursuits of its employees through the Tuition Reimbursement Program.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For more information: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30E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https://www.slco.org/human-resources/employee-university/tuition-reimbursement/</a:t>
            </a:r>
          </a:p>
        </p:txBody>
      </p:sp>
    </p:spTree>
    <p:extLst>
      <p:ext uri="{BB962C8B-B14F-4D97-AF65-F5344CB8AC3E}">
        <p14:creationId xmlns:p14="http://schemas.microsoft.com/office/powerpoint/2010/main" val="10408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238DA8-CA4D-492D-A032-F59483D5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Leave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7F8C82-7706-4A0F-B2D3-35415A5AC4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HR Policy 4-200 Leave Practices</a:t>
            </a:r>
          </a:p>
          <a:p>
            <a:r>
              <a:rPr lang="en-US" dirty="0"/>
              <a:t>Vacation</a:t>
            </a:r>
          </a:p>
          <a:p>
            <a:r>
              <a:rPr lang="en-US" dirty="0"/>
              <a:t>Sick</a:t>
            </a:r>
          </a:p>
          <a:p>
            <a:r>
              <a:rPr lang="en-US" dirty="0"/>
              <a:t>Holiday</a:t>
            </a:r>
          </a:p>
          <a:p>
            <a:r>
              <a:rPr lang="en-US" dirty="0"/>
              <a:t>Parental</a:t>
            </a:r>
          </a:p>
          <a:p>
            <a:r>
              <a:rPr lang="en-US" dirty="0"/>
              <a:t>Funeral</a:t>
            </a:r>
          </a:p>
          <a:p>
            <a:r>
              <a:rPr lang="en-US" dirty="0"/>
              <a:t>Military  </a:t>
            </a:r>
          </a:p>
          <a:p>
            <a:r>
              <a:rPr lang="en-US" dirty="0"/>
              <a:t>Jury and Witness</a:t>
            </a:r>
          </a:p>
          <a:p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en-US" sz="3900" dirty="0"/>
              <a:t>Other Benefit policies can be found under </a:t>
            </a:r>
            <a:br>
              <a:rPr lang="en-US" sz="3900" dirty="0"/>
            </a:br>
            <a:r>
              <a:rPr lang="en-US" sz="3900" dirty="0"/>
              <a:t>Section 4 on</a:t>
            </a:r>
            <a:r>
              <a:rPr lang="en-US" sz="3900" dirty="0">
                <a:solidFill>
                  <a:schemeClr val="accent6"/>
                </a:solidFill>
              </a:rPr>
              <a:t> </a:t>
            </a:r>
            <a:r>
              <a:rPr lang="en-US" sz="3900" dirty="0">
                <a:solidFill>
                  <a:schemeClr val="accent6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slco.org/human-resources</a:t>
            </a:r>
            <a:endParaRPr lang="en-US" sz="39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24180-8557-497C-8550-A8BF0B0D540C}"/>
              </a:ext>
            </a:extLst>
          </p:cNvPr>
          <p:cNvSpPr txBox="1"/>
          <p:nvPr/>
        </p:nvSpPr>
        <p:spPr>
          <a:xfrm>
            <a:off x="413657" y="6340621"/>
            <a:ext cx="1136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Refer to policies found on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slco.org/human-resources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and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https://www.slco.org/human-resources/benefits/leave/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04A44-325E-4DB7-8D3D-FF73107A4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01" y="2141785"/>
            <a:ext cx="5346885" cy="376293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97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03CC-6FF1-4CFD-9468-F598438A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0795"/>
            <a:ext cx="10972800" cy="1039091"/>
          </a:xfrm>
        </p:spPr>
        <p:txBody>
          <a:bodyPr>
            <a:normAutofit fontScale="90000"/>
          </a:bodyPr>
          <a:lstStyle/>
          <a:p>
            <a:r>
              <a:rPr lang="en-US" dirty="0"/>
              <a:t>Steps to Enroll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9EAC-EE9C-416E-99BC-B9DC414B0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777597"/>
            <a:ext cx="10706100" cy="13818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chemeClr val="accent6"/>
                </a:solidFill>
              </a:rPr>
              <a:t>Required:</a:t>
            </a:r>
          </a:p>
          <a:p>
            <a:pPr marL="0" indent="0">
              <a:buNone/>
            </a:pPr>
            <a:r>
              <a:rPr lang="en-US" sz="3200" dirty="0"/>
              <a:t>Log in to PeopleSoft at:  </a:t>
            </a:r>
            <a:r>
              <a:rPr lang="en-US" sz="3200" dirty="0">
                <a:solidFill>
                  <a:schemeClr val="accent6"/>
                </a:solidFill>
              </a:rPr>
              <a:t>https://pshcm.slcounty.org/my.policy 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549DF45-9A7D-4664-B102-117E54843864}"/>
              </a:ext>
            </a:extLst>
          </p:cNvPr>
          <p:cNvSpPr txBox="1">
            <a:spLocks/>
          </p:cNvSpPr>
          <p:nvPr/>
        </p:nvSpPr>
        <p:spPr>
          <a:xfrm>
            <a:off x="5203371" y="6059200"/>
            <a:ext cx="6379028" cy="570162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 fontScale="92500" lnSpcReduction="20000"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Complete within 31 days of hire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988C0C-16BB-4457-917D-35F388923C04}"/>
              </a:ext>
            </a:extLst>
          </p:cNvPr>
          <p:cNvSpPr txBox="1">
            <a:spLocks/>
          </p:cNvSpPr>
          <p:nvPr/>
        </p:nvSpPr>
        <p:spPr>
          <a:xfrm>
            <a:off x="609600" y="2526296"/>
            <a:ext cx="8923020" cy="3165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Enroll or waive elections for: 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edical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			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Dental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Vision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Legal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Short-Term Disability	</a:t>
            </a:r>
            <a:r>
              <a:rPr lang="en-US" sz="2500" dirty="0">
                <a:solidFill>
                  <a:prstClr val="black"/>
                </a:solidFill>
              </a:rPr>
              <a:t>	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9E7E2C3-520D-FB16-CDA6-44ADAC01C671}"/>
              </a:ext>
            </a:extLst>
          </p:cNvPr>
          <p:cNvSpPr txBox="1">
            <a:spLocks/>
          </p:cNvSpPr>
          <p:nvPr/>
        </p:nvSpPr>
        <p:spPr>
          <a:xfrm>
            <a:off x="4387486" y="2158403"/>
            <a:ext cx="8010797" cy="3165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1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/>
          </a:p>
          <a:p>
            <a:endParaRPr lang="en-US" sz="2500" dirty="0"/>
          </a:p>
          <a:p>
            <a:r>
              <a:rPr lang="en-US" sz="2800" dirty="0"/>
              <a:t>Health Savings Account (HSA)</a:t>
            </a:r>
          </a:p>
          <a:p>
            <a:r>
              <a:rPr lang="en-US" sz="2800" dirty="0"/>
              <a:t>Flex Spending Accounts (FSA)</a:t>
            </a:r>
          </a:p>
          <a:p>
            <a:pPr lvl="1"/>
            <a:r>
              <a:rPr lang="en-US" sz="2800" dirty="0"/>
              <a:t>Medical, Limited, Daycare</a:t>
            </a:r>
          </a:p>
        </p:txBody>
      </p:sp>
    </p:spTree>
    <p:extLst>
      <p:ext uri="{BB962C8B-B14F-4D97-AF65-F5344CB8AC3E}">
        <p14:creationId xmlns:p14="http://schemas.microsoft.com/office/powerpoint/2010/main" val="353707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0315BA-87A5-4766-A2C1-3F8DA4E5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34">
            <a:off x="4081462" y="1859630"/>
            <a:ext cx="4029075" cy="3971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297AA-E5EC-4447-A08B-71679AB9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695" y="4040331"/>
            <a:ext cx="2743200" cy="2743200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z="3300" u="sng" dirty="0"/>
              <a:t>WELLNESS</a:t>
            </a:r>
            <a:br>
              <a:rPr lang="en-US" dirty="0"/>
            </a:br>
            <a:r>
              <a:rPr lang="en-US" b="0" dirty="0"/>
              <a:t>On-Site Clinic</a:t>
            </a:r>
            <a:br>
              <a:rPr lang="en-US" b="0" dirty="0"/>
            </a:br>
            <a:r>
              <a:rPr lang="en-US" b="0" dirty="0"/>
              <a:t>Healthy Lifestyles</a:t>
            </a:r>
            <a:br>
              <a:rPr lang="en-US" b="0" dirty="0"/>
            </a:br>
            <a:r>
              <a:rPr lang="en-US" b="0" dirty="0"/>
              <a:t>EAP</a:t>
            </a:r>
            <a:br>
              <a:rPr lang="en-US" b="0" dirty="0"/>
            </a:br>
            <a:r>
              <a:rPr lang="en-US" b="0" dirty="0"/>
              <a:t>Leave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99881-7749-4850-9FAF-2EF45667C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8711" y="575684"/>
            <a:ext cx="3589462" cy="3589460"/>
          </a:xfrm>
          <a:solidFill>
            <a:schemeClr val="accent2"/>
          </a:solidFill>
        </p:spPr>
        <p:txBody>
          <a:bodyPr lIns="0" rIns="0">
            <a:noAutofit/>
          </a:bodyPr>
          <a:lstStyle/>
          <a:p>
            <a:r>
              <a:rPr lang="en-US" sz="2500" u="sng" dirty="0"/>
              <a:t>SAVINGS PLANS</a:t>
            </a:r>
          </a:p>
          <a:p>
            <a:pPr>
              <a:spcBef>
                <a:spcPts val="0"/>
              </a:spcBef>
            </a:pPr>
            <a:r>
              <a:rPr lang="en-US" b="0" dirty="0"/>
              <a:t>Retirement </a:t>
            </a:r>
          </a:p>
          <a:p>
            <a:pPr>
              <a:spcBef>
                <a:spcPts val="0"/>
              </a:spcBef>
            </a:pPr>
            <a:r>
              <a:rPr lang="en-US" b="0" dirty="0"/>
              <a:t>URS Plan Options </a:t>
            </a:r>
          </a:p>
          <a:p>
            <a:pPr>
              <a:spcBef>
                <a:spcPts val="0"/>
              </a:spcBef>
            </a:pPr>
            <a:r>
              <a:rPr lang="en-US" b="0" dirty="0"/>
              <a:t>Health Savings Account</a:t>
            </a:r>
          </a:p>
          <a:p>
            <a:pPr>
              <a:spcBef>
                <a:spcPts val="0"/>
              </a:spcBef>
            </a:pPr>
            <a:r>
              <a:rPr lang="en-US" b="0" dirty="0"/>
              <a:t>Flexible Spending Accounts</a:t>
            </a:r>
          </a:p>
          <a:p>
            <a:pPr>
              <a:spcBef>
                <a:spcPts val="0"/>
              </a:spcBef>
            </a:pPr>
            <a:r>
              <a:rPr lang="en-US" b="0" dirty="0"/>
              <a:t>– Health, Daycare &amp; Limited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39288-FC96-4068-9F57-9F890AAA1CD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76780" y="3520781"/>
            <a:ext cx="3252780" cy="3216853"/>
          </a:xfrm>
          <a:solidFill>
            <a:schemeClr val="accent4"/>
          </a:solidFill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u="sng" dirty="0"/>
              <a:t>DISCOUNTS </a:t>
            </a:r>
            <a:br>
              <a:rPr lang="en-US" sz="2500" u="sng" dirty="0"/>
            </a:br>
            <a:r>
              <a:rPr lang="en-US" sz="2500" u="sng" dirty="0"/>
              <a:t>&amp; PERKS</a:t>
            </a:r>
          </a:p>
          <a:p>
            <a:pPr>
              <a:spcBef>
                <a:spcPts val="0"/>
              </a:spcBef>
            </a:pPr>
            <a:r>
              <a:rPr lang="en-US" b="0" dirty="0"/>
              <a:t>Voluntary Benefits</a:t>
            </a:r>
          </a:p>
          <a:p>
            <a:pPr>
              <a:spcBef>
                <a:spcPts val="0"/>
              </a:spcBef>
            </a:pPr>
            <a:r>
              <a:rPr lang="en-US" b="0" dirty="0"/>
              <a:t>On-Site Daycare</a:t>
            </a:r>
          </a:p>
          <a:p>
            <a:pPr>
              <a:spcBef>
                <a:spcPts val="0"/>
              </a:spcBef>
            </a:pP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E115-4950-4AB0-8DD7-D66ECEC488B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52171" y="54990"/>
            <a:ext cx="2310603" cy="2177416"/>
          </a:xfrm>
          <a:solidFill>
            <a:schemeClr val="accent6"/>
          </a:solidFill>
        </p:spPr>
        <p:txBody>
          <a:bodyPr>
            <a:normAutofit fontScale="92500" lnSpcReduction="20000"/>
          </a:bodyPr>
          <a:lstStyle/>
          <a:p>
            <a:r>
              <a:rPr lang="en-US" sz="3000" u="sng" dirty="0"/>
              <a:t>HEALTH</a:t>
            </a:r>
          </a:p>
          <a:p>
            <a:r>
              <a:rPr lang="en-US" b="0" dirty="0"/>
              <a:t>Medical &amp; Pharmacy</a:t>
            </a:r>
          </a:p>
          <a:p>
            <a:r>
              <a:rPr lang="en-US" b="0" dirty="0"/>
              <a:t>Dental</a:t>
            </a:r>
          </a:p>
          <a:p>
            <a:r>
              <a:rPr lang="en-US" b="0" dirty="0"/>
              <a:t>Vision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D98B6-7D5D-4435-BC88-308752B3DF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22217" y="67921"/>
            <a:ext cx="3452860" cy="3452860"/>
          </a:xfrm>
          <a:solidFill>
            <a:schemeClr val="accent5"/>
          </a:solidFill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u="sng" dirty="0"/>
              <a:t>INCOME PROTECTION</a:t>
            </a:r>
          </a:p>
          <a:p>
            <a:pPr>
              <a:spcBef>
                <a:spcPts val="0"/>
              </a:spcBef>
            </a:pPr>
            <a:r>
              <a:rPr lang="en-US" b="0" dirty="0"/>
              <a:t>Short Term Disability</a:t>
            </a:r>
          </a:p>
          <a:p>
            <a:pPr>
              <a:spcBef>
                <a:spcPts val="0"/>
              </a:spcBef>
            </a:pPr>
            <a:r>
              <a:rPr lang="en-US" b="0" dirty="0"/>
              <a:t>Long Term Disability</a:t>
            </a:r>
          </a:p>
          <a:p>
            <a:pPr>
              <a:spcBef>
                <a:spcPts val="0"/>
              </a:spcBef>
            </a:pPr>
            <a:r>
              <a:rPr lang="en-US" b="0" dirty="0"/>
              <a:t>Life Insurance</a:t>
            </a:r>
          </a:p>
          <a:p>
            <a:pPr>
              <a:spcBef>
                <a:spcPts val="0"/>
              </a:spcBef>
            </a:pPr>
            <a:r>
              <a:rPr lang="en-US" b="0" dirty="0"/>
              <a:t>Hospital Indemnity</a:t>
            </a:r>
          </a:p>
          <a:p>
            <a:pPr>
              <a:spcBef>
                <a:spcPts val="0"/>
              </a:spcBef>
            </a:pPr>
            <a:r>
              <a:rPr lang="en-US" b="0" dirty="0"/>
              <a:t>Accident/Illness</a:t>
            </a:r>
          </a:p>
        </p:txBody>
      </p:sp>
      <p:pic>
        <p:nvPicPr>
          <p:cNvPr id="9" name="Graphic 8" descr="Stethoscope">
            <a:extLst>
              <a:ext uri="{FF2B5EF4-FFF2-40B4-BE49-F238E27FC236}">
                <a16:creationId xmlns:a16="http://schemas.microsoft.com/office/drawing/2014/main" id="{7BF59D41-8AB4-47D0-92F0-D8D29570D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994" y="2121088"/>
            <a:ext cx="685800" cy="685800"/>
          </a:xfrm>
          <a:prstGeom prst="rect">
            <a:avLst/>
          </a:prstGeom>
        </p:spPr>
      </p:pic>
      <p:pic>
        <p:nvPicPr>
          <p:cNvPr id="13" name="Graphic 12" descr="Piggy Bank">
            <a:extLst>
              <a:ext uri="{FF2B5EF4-FFF2-40B4-BE49-F238E27FC236}">
                <a16:creationId xmlns:a16="http://schemas.microsoft.com/office/drawing/2014/main" id="{3DAB8854-9C6C-41B2-B437-E2850AF78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3187" y="3072368"/>
            <a:ext cx="685800" cy="685800"/>
          </a:xfrm>
          <a:prstGeom prst="rect">
            <a:avLst/>
          </a:prstGeom>
        </p:spPr>
      </p:pic>
      <p:pic>
        <p:nvPicPr>
          <p:cNvPr id="16" name="Graphic 15" descr="Fruit bowl">
            <a:extLst>
              <a:ext uri="{FF2B5EF4-FFF2-40B4-BE49-F238E27FC236}">
                <a16:creationId xmlns:a16="http://schemas.microsoft.com/office/drawing/2014/main" id="{7D8B9EF1-72D1-4D61-9561-BA6D540F2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8318" y="4485742"/>
            <a:ext cx="685800" cy="685800"/>
          </a:xfrm>
          <a:prstGeom prst="rect">
            <a:avLst/>
          </a:prstGeom>
        </p:spPr>
      </p:pic>
      <p:pic>
        <p:nvPicPr>
          <p:cNvPr id="18" name="Graphic 17" descr="Money">
            <a:extLst>
              <a:ext uri="{FF2B5EF4-FFF2-40B4-BE49-F238E27FC236}">
                <a16:creationId xmlns:a16="http://schemas.microsoft.com/office/drawing/2014/main" id="{CDD3787B-4924-4E0F-838F-AC3CBB20C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5616" y="3076032"/>
            <a:ext cx="685800" cy="685800"/>
          </a:xfrm>
          <a:prstGeom prst="rect">
            <a:avLst/>
          </a:prstGeom>
        </p:spPr>
      </p:pic>
      <p:pic>
        <p:nvPicPr>
          <p:cNvPr id="22" name="Graphic 21" descr="Thumbs up sign">
            <a:extLst>
              <a:ext uri="{FF2B5EF4-FFF2-40B4-BE49-F238E27FC236}">
                <a16:creationId xmlns:a16="http://schemas.microsoft.com/office/drawing/2014/main" id="{7588DF99-18B0-4AE1-8A7A-FEF4D89AFE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2242" y="4447445"/>
            <a:ext cx="685800" cy="6858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1DB8693-ACE1-4E2A-830D-F9AD90BA89D4}"/>
              </a:ext>
            </a:extLst>
          </p:cNvPr>
          <p:cNvSpPr/>
          <p:nvPr/>
        </p:nvSpPr>
        <p:spPr>
          <a:xfrm>
            <a:off x="5233925" y="2983518"/>
            <a:ext cx="1724148" cy="17241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4" name="Graphic 23" descr="Female Profile">
            <a:extLst>
              <a:ext uri="{FF2B5EF4-FFF2-40B4-BE49-F238E27FC236}">
                <a16:creationId xmlns:a16="http://schemas.microsoft.com/office/drawing/2014/main" id="{967DF49A-4BA7-42A1-8A62-F85ABC929F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18563" y="3520781"/>
            <a:ext cx="739510" cy="739510"/>
          </a:xfrm>
          <a:prstGeom prst="rect">
            <a:avLst/>
          </a:prstGeom>
        </p:spPr>
      </p:pic>
      <p:pic>
        <p:nvPicPr>
          <p:cNvPr id="25" name="Graphic 24" descr="Office worker">
            <a:extLst>
              <a:ext uri="{FF2B5EF4-FFF2-40B4-BE49-F238E27FC236}">
                <a16:creationId xmlns:a16="http://schemas.microsoft.com/office/drawing/2014/main" id="{8EFBD690-5B30-4650-90E5-654DD07030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50285" y="3399805"/>
            <a:ext cx="1047640" cy="1047640"/>
          </a:xfrm>
          <a:prstGeom prst="rect">
            <a:avLst/>
          </a:prstGeom>
        </p:spPr>
      </p:pic>
      <p:pic>
        <p:nvPicPr>
          <p:cNvPr id="26" name="Graphic 25" descr="Construction worker">
            <a:extLst>
              <a:ext uri="{FF2B5EF4-FFF2-40B4-BE49-F238E27FC236}">
                <a16:creationId xmlns:a16="http://schemas.microsoft.com/office/drawing/2014/main" id="{D3755472-A0F8-4BFA-BB26-98B7642EA3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33820" y="2999237"/>
            <a:ext cx="924388" cy="924388"/>
          </a:xfrm>
          <a:prstGeom prst="rect">
            <a:avLst/>
          </a:prstGeom>
        </p:spPr>
      </p:pic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2CF5BEF-D75D-4FFF-93A6-F9FCAF284D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build="p" animBg="1"/>
      <p:bldP spid="5" grpId="0" uiExpand="1" build="p" animBg="1"/>
      <p:bldP spid="7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4903-6443-567C-6890-0921C594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2"/>
            <a:ext cx="10972800" cy="509450"/>
          </a:xfrm>
        </p:spPr>
        <p:txBody>
          <a:bodyPr>
            <a:normAutofit fontScale="90000"/>
          </a:bodyPr>
          <a:lstStyle/>
          <a:p>
            <a:r>
              <a:rPr lang="en-US" dirty="0"/>
              <a:t>PeopleSoft </a:t>
            </a:r>
            <a:r>
              <a:rPr lang="en-US" i="1" dirty="0"/>
              <a:t>Fluid</a:t>
            </a:r>
            <a:r>
              <a:rPr lang="en-US" dirty="0"/>
              <a:t> Enrollment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2041-5B4E-5CA6-4152-4D5E25DB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58" y="898072"/>
            <a:ext cx="10079083" cy="57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5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03CC-6FF1-4CFD-9468-F598438A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Steps to Enroll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9EAC-EE9C-416E-99BC-B9DC414B0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116" y="1327546"/>
            <a:ext cx="5263663" cy="39442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accent6"/>
                </a:solidFill>
              </a:rPr>
              <a:t>Life Insurance</a:t>
            </a:r>
          </a:p>
          <a:p>
            <a:r>
              <a:rPr lang="en-US" sz="2400" dirty="0"/>
              <a:t>Elect life insurance with no underwriting at </a:t>
            </a:r>
            <a:r>
              <a:rPr lang="en-US" sz="2400" dirty="0">
                <a:solidFill>
                  <a:schemeClr val="accent6"/>
                </a:solidFill>
              </a:rPr>
              <a:t>https://www.pehp.org</a:t>
            </a:r>
          </a:p>
          <a:p>
            <a:r>
              <a:rPr lang="en-US" sz="2400" dirty="0"/>
              <a:t>Your Subscriber ID number begins with </a:t>
            </a:r>
            <a:r>
              <a:rPr lang="en-US" sz="2400" dirty="0">
                <a:solidFill>
                  <a:schemeClr val="accent6"/>
                </a:solidFill>
              </a:rPr>
              <a:t>1741</a:t>
            </a:r>
            <a:r>
              <a:rPr lang="en-US" sz="2400" dirty="0"/>
              <a:t> and was provided on the PEHP letter emailed to you </a:t>
            </a:r>
          </a:p>
          <a:p>
            <a:r>
              <a:rPr lang="en-US" sz="2400" dirty="0"/>
              <a:t>Set up your account and save login information to make updates in the future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Name your beneficiaries for life insurance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pehp.org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(highly encouraged</a:t>
            </a:r>
            <a:r>
              <a:rPr lang="en-US" sz="2400" i="1" dirty="0"/>
              <a:t>)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5B4F5-A7CE-0154-B0A0-D512E64C6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89" y="1318650"/>
            <a:ext cx="2078338" cy="2541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C9BE4-1F5E-50B0-6078-CB67E670E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07" y="4151590"/>
            <a:ext cx="1840502" cy="707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20148-C004-3B3B-08CA-7854088D4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538" y="897191"/>
            <a:ext cx="3511847" cy="4368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769B88-B910-6357-1EDD-78AB8545EE6C}"/>
              </a:ext>
            </a:extLst>
          </p:cNvPr>
          <p:cNvSpPr txBox="1"/>
          <p:nvPr/>
        </p:nvSpPr>
        <p:spPr>
          <a:xfrm>
            <a:off x="1655885" y="6270882"/>
            <a:ext cx="8880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*** Can enroll </a:t>
            </a:r>
            <a:r>
              <a:rPr lang="en-US" sz="1600" b="1" dirty="0">
                <a:solidFill>
                  <a:srgbClr val="FFC000"/>
                </a:solidFill>
                <a:latin typeface="Tw Cen MT"/>
              </a:rPr>
              <a:t>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additional Life Insurance coverage at anytime, but will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subject to evidence of insurability outside of initial eligibility period ***</a:t>
            </a:r>
          </a:p>
        </p:txBody>
      </p:sp>
    </p:spTree>
    <p:extLst>
      <p:ext uri="{BB962C8B-B14F-4D97-AF65-F5344CB8AC3E}">
        <p14:creationId xmlns:p14="http://schemas.microsoft.com/office/powerpoint/2010/main" val="2246018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712-9FB3-4902-9EA5-C574518B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Retirement with URS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0EAEA1-79D8-4F51-8F5E-6FE09C21B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Received letter via email with account number </a:t>
            </a:r>
          </a:p>
          <a:p>
            <a:pPr lvl="1"/>
            <a:r>
              <a:rPr lang="en-US" dirty="0"/>
              <a:t>Starts with </a:t>
            </a:r>
            <a:r>
              <a:rPr lang="en-US" dirty="0">
                <a:solidFill>
                  <a:schemeClr val="accent6"/>
                </a:solidFill>
              </a:rPr>
              <a:t>‘W’</a:t>
            </a:r>
            <a:endParaRPr lang="en-US" dirty="0"/>
          </a:p>
          <a:p>
            <a:r>
              <a:rPr lang="en-US" dirty="0"/>
              <a:t>Login to </a:t>
            </a:r>
            <a:r>
              <a:rPr lang="en-US" dirty="0">
                <a:solidFill>
                  <a:schemeClr val="accent6"/>
                </a:solidFill>
              </a:rPr>
              <a:t>www.urs.org </a:t>
            </a:r>
          </a:p>
          <a:p>
            <a:r>
              <a:rPr lang="en-US" dirty="0"/>
              <a:t>Assign beneficiaries</a:t>
            </a:r>
          </a:p>
          <a:p>
            <a:r>
              <a:rPr lang="en-US" dirty="0"/>
              <a:t>Elect optional savings plans</a:t>
            </a:r>
          </a:p>
          <a:p>
            <a:endParaRPr lang="en-US" dirty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3074" name="Picture 2" descr="URS logo">
            <a:extLst>
              <a:ext uri="{FF2B5EF4-FFF2-40B4-BE49-F238E27FC236}">
                <a16:creationId xmlns:a16="http://schemas.microsoft.com/office/drawing/2014/main" id="{9C1C7A0E-6A7A-43AF-B65B-D8914497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580464"/>
            <a:ext cx="20288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E059C-1C65-F780-DA51-5A5362E159F9}"/>
              </a:ext>
            </a:extLst>
          </p:cNvPr>
          <p:cNvSpPr txBox="1"/>
          <p:nvPr/>
        </p:nvSpPr>
        <p:spPr>
          <a:xfrm>
            <a:off x="642818" y="6052080"/>
            <a:ext cx="109063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C000"/>
                </a:solidFill>
              </a:rPr>
              <a:t>*** Employees in Tier 2 have 1 year within their hire date to select a retirement plan ***</a:t>
            </a:r>
          </a:p>
        </p:txBody>
      </p:sp>
    </p:spTree>
    <p:extLst>
      <p:ext uri="{BB962C8B-B14F-4D97-AF65-F5344CB8AC3E}">
        <p14:creationId xmlns:p14="http://schemas.microsoft.com/office/powerpoint/2010/main" val="291881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0315BA-87A5-4766-A2C1-3F8DA4E5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34">
            <a:off x="4081462" y="1859630"/>
            <a:ext cx="4029075" cy="3971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297AA-E5EC-4447-A08B-71679AB9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299" y="4323161"/>
            <a:ext cx="2543951" cy="237344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z="3300" u="sng" dirty="0"/>
              <a:t>WELLNESS</a:t>
            </a:r>
            <a:br>
              <a:rPr lang="en-US" dirty="0"/>
            </a:br>
            <a:r>
              <a:rPr lang="en-US" b="0" dirty="0"/>
              <a:t>On-Site Clinic</a:t>
            </a:r>
            <a:br>
              <a:rPr lang="en-US" b="0" dirty="0"/>
            </a:br>
            <a:r>
              <a:rPr lang="en-US" b="0" dirty="0"/>
              <a:t>Healthy Lifestyles</a:t>
            </a:r>
            <a:br>
              <a:rPr lang="en-US" b="0" dirty="0"/>
            </a:br>
            <a:r>
              <a:rPr lang="en-US" b="0" dirty="0"/>
              <a:t>EAP</a:t>
            </a:r>
            <a:br>
              <a:rPr lang="en-US" b="0" dirty="0"/>
            </a:br>
            <a:r>
              <a:rPr lang="en-US" b="0" dirty="0"/>
              <a:t>Leave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99881-7749-4850-9FAF-2EF45667C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383" y="859160"/>
            <a:ext cx="3589462" cy="3589460"/>
          </a:xfrm>
          <a:solidFill>
            <a:schemeClr val="accent2"/>
          </a:solidFill>
        </p:spPr>
        <p:txBody>
          <a:bodyPr lIns="0" rIns="0">
            <a:noAutofit/>
          </a:bodyPr>
          <a:lstStyle/>
          <a:p>
            <a:r>
              <a:rPr lang="en-US" sz="2500" u="sng" dirty="0"/>
              <a:t>SAVINGS PLANS</a:t>
            </a:r>
          </a:p>
          <a:p>
            <a:pPr>
              <a:spcBef>
                <a:spcPts val="0"/>
              </a:spcBef>
            </a:pPr>
            <a:r>
              <a:rPr lang="en-US" b="0" dirty="0"/>
              <a:t>Retirement </a:t>
            </a:r>
          </a:p>
          <a:p>
            <a:pPr>
              <a:spcBef>
                <a:spcPts val="0"/>
              </a:spcBef>
            </a:pPr>
            <a:r>
              <a:rPr lang="en-US" b="0" dirty="0"/>
              <a:t>URS Plan Options </a:t>
            </a:r>
          </a:p>
          <a:p>
            <a:pPr>
              <a:spcBef>
                <a:spcPts val="0"/>
              </a:spcBef>
            </a:pPr>
            <a:r>
              <a:rPr lang="en-US" b="0" dirty="0"/>
              <a:t>Health Savings Account</a:t>
            </a:r>
          </a:p>
          <a:p>
            <a:pPr>
              <a:spcBef>
                <a:spcPts val="0"/>
              </a:spcBef>
            </a:pPr>
            <a:r>
              <a:rPr lang="en-US" b="0" dirty="0"/>
              <a:t>Flexible Spending Accounts</a:t>
            </a:r>
          </a:p>
          <a:p>
            <a:pPr>
              <a:spcBef>
                <a:spcPts val="0"/>
              </a:spcBef>
            </a:pPr>
            <a:r>
              <a:rPr lang="en-US" b="0" dirty="0"/>
              <a:t>– Health, Daycare &amp; Limited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39288-FC96-4068-9F57-9F890AAA1CD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40808" y="3429000"/>
            <a:ext cx="3259694" cy="3267606"/>
          </a:xfrm>
          <a:solidFill>
            <a:schemeClr val="accent4"/>
          </a:solidFill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u="sng" dirty="0"/>
              <a:t>DISCOUNTS </a:t>
            </a:r>
            <a:br>
              <a:rPr lang="en-US" sz="2500" u="sng" dirty="0"/>
            </a:br>
            <a:r>
              <a:rPr lang="en-US" sz="2500" u="sng" dirty="0"/>
              <a:t>&amp; PERKS</a:t>
            </a:r>
            <a:endParaRPr lang="en-US" b="0" dirty="0"/>
          </a:p>
          <a:p>
            <a:pPr>
              <a:spcBef>
                <a:spcPts val="0"/>
              </a:spcBef>
            </a:pPr>
            <a:r>
              <a:rPr lang="en-US" b="0" dirty="0"/>
              <a:t>Voluntary Benefits</a:t>
            </a:r>
          </a:p>
          <a:p>
            <a:pPr>
              <a:spcBef>
                <a:spcPts val="0"/>
              </a:spcBef>
            </a:pPr>
            <a:r>
              <a:rPr lang="en-US" b="0" dirty="0"/>
              <a:t>On-site Daycare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E115-4950-4AB0-8DD7-D66ECEC488B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27078" y="64966"/>
            <a:ext cx="2308217" cy="2165158"/>
          </a:xfrm>
          <a:solidFill>
            <a:schemeClr val="accent6"/>
          </a:solidFill>
        </p:spPr>
        <p:txBody>
          <a:bodyPr>
            <a:normAutofit fontScale="85000" lnSpcReduction="20000"/>
          </a:bodyPr>
          <a:lstStyle/>
          <a:p>
            <a:r>
              <a:rPr lang="en-US" sz="3000" u="sng" dirty="0"/>
              <a:t>HEALTH</a:t>
            </a:r>
          </a:p>
          <a:p>
            <a:r>
              <a:rPr lang="en-US" b="0" dirty="0"/>
              <a:t>Medical &amp; Pharmacy</a:t>
            </a:r>
          </a:p>
          <a:p>
            <a:r>
              <a:rPr lang="en-US" b="0" dirty="0"/>
              <a:t>Dental </a:t>
            </a:r>
          </a:p>
          <a:p>
            <a:r>
              <a:rPr lang="en-US" b="0" dirty="0"/>
              <a:t>Vision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D98B6-7D5D-4435-BC88-308752B3DF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35176" y="106001"/>
            <a:ext cx="3334879" cy="3293803"/>
          </a:xfrm>
          <a:solidFill>
            <a:schemeClr val="accent5"/>
          </a:solidFill>
        </p:spPr>
        <p:txBody>
          <a:bodyPr lIns="0" tIns="0" rIns="0" b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u="sng" dirty="0"/>
              <a:t>INCOME PROTECTION</a:t>
            </a:r>
          </a:p>
          <a:p>
            <a:pPr>
              <a:spcBef>
                <a:spcPts val="0"/>
              </a:spcBef>
            </a:pPr>
            <a:r>
              <a:rPr lang="en-US" b="0" dirty="0"/>
              <a:t>Short Term Disability</a:t>
            </a:r>
          </a:p>
          <a:p>
            <a:pPr>
              <a:spcBef>
                <a:spcPts val="0"/>
              </a:spcBef>
            </a:pPr>
            <a:r>
              <a:rPr lang="en-US" b="0" dirty="0"/>
              <a:t>Long Term Disability</a:t>
            </a:r>
          </a:p>
          <a:p>
            <a:pPr>
              <a:spcBef>
                <a:spcPts val="0"/>
              </a:spcBef>
            </a:pPr>
            <a:r>
              <a:rPr lang="en-US" b="0" dirty="0"/>
              <a:t>Life Insurance</a:t>
            </a:r>
          </a:p>
          <a:p>
            <a:pPr>
              <a:spcBef>
                <a:spcPts val="0"/>
              </a:spcBef>
            </a:pPr>
            <a:r>
              <a:rPr lang="en-US" b="0" dirty="0"/>
              <a:t>Hospital Indemnity</a:t>
            </a:r>
          </a:p>
          <a:p>
            <a:pPr>
              <a:spcBef>
                <a:spcPts val="0"/>
              </a:spcBef>
            </a:pPr>
            <a:r>
              <a:rPr lang="en-US" b="0" dirty="0"/>
              <a:t>Accident/Illness</a:t>
            </a:r>
          </a:p>
        </p:txBody>
      </p:sp>
      <p:pic>
        <p:nvPicPr>
          <p:cNvPr id="9" name="Graphic 8" descr="Stethoscope">
            <a:extLst>
              <a:ext uri="{FF2B5EF4-FFF2-40B4-BE49-F238E27FC236}">
                <a16:creationId xmlns:a16="http://schemas.microsoft.com/office/drawing/2014/main" id="{7BF59D41-8AB4-47D0-92F0-D8D29570D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994" y="2121088"/>
            <a:ext cx="685800" cy="685800"/>
          </a:xfrm>
          <a:prstGeom prst="rect">
            <a:avLst/>
          </a:prstGeom>
        </p:spPr>
      </p:pic>
      <p:pic>
        <p:nvPicPr>
          <p:cNvPr id="13" name="Graphic 12" descr="Piggy Bank">
            <a:extLst>
              <a:ext uri="{FF2B5EF4-FFF2-40B4-BE49-F238E27FC236}">
                <a16:creationId xmlns:a16="http://schemas.microsoft.com/office/drawing/2014/main" id="{3DAB8854-9C6C-41B2-B437-E2850AF78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3187" y="3072368"/>
            <a:ext cx="685800" cy="685800"/>
          </a:xfrm>
          <a:prstGeom prst="rect">
            <a:avLst/>
          </a:prstGeom>
        </p:spPr>
      </p:pic>
      <p:pic>
        <p:nvPicPr>
          <p:cNvPr id="16" name="Graphic 15" descr="Fruit bowl">
            <a:extLst>
              <a:ext uri="{FF2B5EF4-FFF2-40B4-BE49-F238E27FC236}">
                <a16:creationId xmlns:a16="http://schemas.microsoft.com/office/drawing/2014/main" id="{7D8B9EF1-72D1-4D61-9561-BA6D540F2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8318" y="4485742"/>
            <a:ext cx="685800" cy="685800"/>
          </a:xfrm>
          <a:prstGeom prst="rect">
            <a:avLst/>
          </a:prstGeom>
        </p:spPr>
      </p:pic>
      <p:pic>
        <p:nvPicPr>
          <p:cNvPr id="18" name="Graphic 17" descr="Money">
            <a:extLst>
              <a:ext uri="{FF2B5EF4-FFF2-40B4-BE49-F238E27FC236}">
                <a16:creationId xmlns:a16="http://schemas.microsoft.com/office/drawing/2014/main" id="{CDD3787B-4924-4E0F-838F-AC3CBB20C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5616" y="3076032"/>
            <a:ext cx="685800" cy="685800"/>
          </a:xfrm>
          <a:prstGeom prst="rect">
            <a:avLst/>
          </a:prstGeom>
        </p:spPr>
      </p:pic>
      <p:pic>
        <p:nvPicPr>
          <p:cNvPr id="22" name="Graphic 21" descr="Thumbs up sign">
            <a:extLst>
              <a:ext uri="{FF2B5EF4-FFF2-40B4-BE49-F238E27FC236}">
                <a16:creationId xmlns:a16="http://schemas.microsoft.com/office/drawing/2014/main" id="{7588DF99-18B0-4AE1-8A7A-FEF4D89AFE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2242" y="4447445"/>
            <a:ext cx="685800" cy="6858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1DB8693-ACE1-4E2A-830D-F9AD90BA89D4}"/>
              </a:ext>
            </a:extLst>
          </p:cNvPr>
          <p:cNvSpPr/>
          <p:nvPr/>
        </p:nvSpPr>
        <p:spPr>
          <a:xfrm>
            <a:off x="5233925" y="2983518"/>
            <a:ext cx="1724148" cy="17241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4" name="Graphic 23" descr="Female Profile">
            <a:extLst>
              <a:ext uri="{FF2B5EF4-FFF2-40B4-BE49-F238E27FC236}">
                <a16:creationId xmlns:a16="http://schemas.microsoft.com/office/drawing/2014/main" id="{967DF49A-4BA7-42A1-8A62-F85ABC929F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18563" y="3520781"/>
            <a:ext cx="739510" cy="739510"/>
          </a:xfrm>
          <a:prstGeom prst="rect">
            <a:avLst/>
          </a:prstGeom>
        </p:spPr>
      </p:pic>
      <p:pic>
        <p:nvPicPr>
          <p:cNvPr id="25" name="Graphic 24" descr="Office worker">
            <a:extLst>
              <a:ext uri="{FF2B5EF4-FFF2-40B4-BE49-F238E27FC236}">
                <a16:creationId xmlns:a16="http://schemas.microsoft.com/office/drawing/2014/main" id="{8EFBD690-5B30-4650-90E5-654DD07030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50285" y="3399805"/>
            <a:ext cx="1047640" cy="1047640"/>
          </a:xfrm>
          <a:prstGeom prst="rect">
            <a:avLst/>
          </a:prstGeom>
        </p:spPr>
      </p:pic>
      <p:pic>
        <p:nvPicPr>
          <p:cNvPr id="26" name="Graphic 25" descr="Construction worker">
            <a:extLst>
              <a:ext uri="{FF2B5EF4-FFF2-40B4-BE49-F238E27FC236}">
                <a16:creationId xmlns:a16="http://schemas.microsoft.com/office/drawing/2014/main" id="{D3755472-A0F8-4BFA-BB26-98B7642EA3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33820" y="2999237"/>
            <a:ext cx="924388" cy="924388"/>
          </a:xfrm>
          <a:prstGeom prst="rect">
            <a:avLst/>
          </a:prstGeom>
        </p:spPr>
      </p:pic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2CF5BEF-D75D-4FFF-93A6-F9FCAF284D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34775" y="0"/>
            <a:ext cx="6572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5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uiExpand="1" build="p" animBg="1"/>
      <p:bldP spid="5" grpId="0" uiExpand="1" build="p" animBg="1"/>
      <p:bldP spid="7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D6B05-6AC5-488A-B63E-FE1D7CA04A5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 to Salt Lake County!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87C5BF-AFFF-41D7-A024-F61419E170A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Benefits Orientation 2023</a:t>
            </a:r>
          </a:p>
          <a:p>
            <a:pPr marL="0" indent="0">
              <a:buNone/>
            </a:pPr>
            <a:r>
              <a:rPr lang="en-US" sz="4000" dirty="0"/>
              <a:t>Benefits team contacts:</a:t>
            </a:r>
          </a:p>
          <a:p>
            <a:r>
              <a:rPr lang="en-US" sz="4000" dirty="0"/>
              <a:t>email: </a:t>
            </a:r>
            <a:r>
              <a:rPr lang="en-US" sz="4000" dirty="0">
                <a:solidFill>
                  <a:schemeClr val="accent6"/>
                </a:solidFill>
              </a:rPr>
              <a:t>benefits@slco.org</a:t>
            </a:r>
          </a:p>
          <a:p>
            <a:r>
              <a:rPr lang="en-US" sz="4000" dirty="0"/>
              <a:t>phone: </a:t>
            </a:r>
            <a:r>
              <a:rPr lang="en-US" sz="4000" dirty="0">
                <a:solidFill>
                  <a:schemeClr val="accent6"/>
                </a:solidFill>
              </a:rPr>
              <a:t>385-468-0580</a:t>
            </a:r>
          </a:p>
          <a:p>
            <a:r>
              <a:rPr lang="en-US" sz="4000" dirty="0"/>
              <a:t>website: </a:t>
            </a:r>
            <a:r>
              <a:rPr lang="en-US" sz="4000" dirty="0">
                <a:solidFill>
                  <a:schemeClr val="accent6"/>
                </a:solidFill>
              </a:rPr>
              <a:t>benefits.slco.org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13538-4034-4FE9-B32E-6BB93F79316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718553"/>
            <a:ext cx="12192000" cy="1131149"/>
          </a:xfrm>
          <a:solidFill>
            <a:schemeClr val="accent6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*** Remember: You have 31 days from your date of hire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enroll in or waive your benefits ***</a:t>
            </a:r>
          </a:p>
        </p:txBody>
      </p:sp>
    </p:spTree>
    <p:extLst>
      <p:ext uri="{BB962C8B-B14F-4D97-AF65-F5344CB8AC3E}">
        <p14:creationId xmlns:p14="http://schemas.microsoft.com/office/powerpoint/2010/main" val="1653959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2E52-3241-433B-AB9E-12D2AFFC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383"/>
            <a:ext cx="10972800" cy="1039091"/>
          </a:xfrm>
        </p:spPr>
        <p:txBody>
          <a:bodyPr/>
          <a:lstStyle/>
          <a:p>
            <a:r>
              <a:rPr lang="en-US" dirty="0"/>
              <a:t>- BREAK -</a:t>
            </a:r>
          </a:p>
        </p:txBody>
      </p:sp>
    </p:spTree>
    <p:extLst>
      <p:ext uri="{BB962C8B-B14F-4D97-AF65-F5344CB8AC3E}">
        <p14:creationId xmlns:p14="http://schemas.microsoft.com/office/powerpoint/2010/main" val="373027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County employee benefit eligibility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AF325-AF9F-430B-8DF6-F515A0514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3410" y="1351129"/>
            <a:ext cx="6892290" cy="629727"/>
          </a:xfrm>
        </p:spPr>
        <p:txBody>
          <a:bodyPr anchor="ctr">
            <a:normAutofit fontScale="77500" lnSpcReduction="20000"/>
          </a:bodyPr>
          <a:lstStyle/>
          <a:p>
            <a:r>
              <a:rPr lang="en-US" b="1" dirty="0"/>
              <a:t>SPOUSE     CHILDREN     ADULT DESIGNEE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9BEA899-FF1F-41B9-8654-AE0E6E241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15" y="1980856"/>
            <a:ext cx="10656570" cy="4139317"/>
          </a:xfrm>
        </p:spPr>
        <p:txBody>
          <a:bodyPr>
            <a:normAutofit fontScale="62500" lnSpcReduction="20000"/>
          </a:bodyPr>
          <a:lstStyle/>
          <a:p>
            <a:r>
              <a:rPr lang="en-US" b="1" u="sng" dirty="0"/>
              <a:t>LEGAL SPOUSE</a:t>
            </a:r>
          </a:p>
          <a:p>
            <a:r>
              <a:rPr lang="en-US" b="1" u="sng" dirty="0"/>
              <a:t>CHILDREN</a:t>
            </a:r>
          </a:p>
          <a:p>
            <a:pPr lvl="1"/>
            <a:r>
              <a:rPr lang="en-US" dirty="0"/>
              <a:t>UP TO AGE 26 – single, married or in school</a:t>
            </a:r>
          </a:p>
          <a:p>
            <a:pPr lvl="1"/>
            <a:r>
              <a:rPr lang="en-US" dirty="0"/>
              <a:t>IF DISABLED – Qualifying Disability determined by the Health Plan</a:t>
            </a:r>
          </a:p>
          <a:p>
            <a:r>
              <a:rPr lang="en-US" b="1" u="sng" dirty="0"/>
              <a:t>ADULT DESIGNEE</a:t>
            </a:r>
          </a:p>
          <a:p>
            <a:pPr lvl="1"/>
            <a:r>
              <a:rPr lang="en-US" dirty="0"/>
              <a:t>SIGNIFICANT OTHER TO WHOM YOU ARE NOT MARRIED OR A FAMILY MEMBER WITH WHOM YOU SHARE A RELATIONSHIP</a:t>
            </a:r>
          </a:p>
          <a:p>
            <a:pPr lvl="1"/>
            <a:r>
              <a:rPr lang="en-US" dirty="0"/>
              <a:t>NEITHER OF YOU CAN BE MARRIED TO SOMEONE ELSE</a:t>
            </a:r>
          </a:p>
          <a:p>
            <a:pPr lvl="1"/>
            <a:r>
              <a:rPr lang="en-US" dirty="0"/>
              <a:t>BOTH MUST BE OVER AGE 18</a:t>
            </a:r>
          </a:p>
          <a:p>
            <a:pPr lvl="1"/>
            <a:r>
              <a:rPr lang="en-US" dirty="0"/>
              <a:t>SHARE JOINT EXPENSES</a:t>
            </a:r>
          </a:p>
          <a:p>
            <a:pPr lvl="2"/>
            <a:r>
              <a:rPr lang="en-US" dirty="0"/>
              <a:t>MUST PROVIDE DOCUMENTATION </a:t>
            </a:r>
          </a:p>
          <a:p>
            <a:pPr lvl="2"/>
            <a:r>
              <a:rPr lang="en-US" b="1" dirty="0">
                <a:solidFill>
                  <a:schemeClr val="accent6"/>
                </a:solidFill>
              </a:rPr>
              <a:t>https://slco.org/human-resources/benefits/insurance-benefits/</a:t>
            </a:r>
          </a:p>
        </p:txBody>
      </p:sp>
    </p:spTree>
    <p:extLst>
      <p:ext uri="{BB962C8B-B14F-4D97-AF65-F5344CB8AC3E}">
        <p14:creationId xmlns:p14="http://schemas.microsoft.com/office/powerpoint/2010/main" val="21887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County employee benefit eligibility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0AD09D-6A55-4401-997A-53E6395DD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3890"/>
            <a:ext cx="10972800" cy="5041408"/>
          </a:xfrm>
        </p:spPr>
        <p:txBody>
          <a:bodyPr>
            <a:normAutofit/>
          </a:bodyPr>
          <a:lstStyle/>
          <a:p>
            <a:r>
              <a:rPr lang="en-US" sz="2700" b="1" u="sng" dirty="0"/>
              <a:t>ADULT DESIGNEE</a:t>
            </a:r>
            <a:endParaRPr lang="en-US" sz="2700" dirty="0"/>
          </a:p>
          <a:p>
            <a:pPr lvl="2"/>
            <a:r>
              <a:rPr lang="en-US" sz="2000" b="1" dirty="0">
                <a:solidFill>
                  <a:schemeClr val="accent6"/>
                </a:solidFill>
              </a:rPr>
              <a:t>https://slco.org/human-resources/benefits/insurance-benefits/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C58E5-0CF2-4C2D-B9D0-ACC42CB8B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5" t="9612" r="16418"/>
          <a:stretch/>
        </p:blipFill>
        <p:spPr>
          <a:xfrm>
            <a:off x="403779" y="2110154"/>
            <a:ext cx="5858883" cy="4097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5B147F-3AD7-4753-9A23-EF5DD90085CA}"/>
              </a:ext>
            </a:extLst>
          </p:cNvPr>
          <p:cNvSpPr/>
          <p:nvPr/>
        </p:nvSpPr>
        <p:spPr>
          <a:xfrm>
            <a:off x="2228320" y="5543063"/>
            <a:ext cx="2209800" cy="2177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F16BA-30AA-4575-8C2A-38DC83ABE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136" y="2110154"/>
            <a:ext cx="3074207" cy="3983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4076C-A7D4-4613-93B1-89798CE43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119" y="2110154"/>
            <a:ext cx="3081980" cy="3983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8C79D-988D-4D40-962A-7035E9661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4" t="84931" r="43497" b="9128"/>
          <a:stretch/>
        </p:blipFill>
        <p:spPr>
          <a:xfrm>
            <a:off x="2853770" y="4299887"/>
            <a:ext cx="3242230" cy="577257"/>
          </a:xfrm>
          <a:prstGeom prst="borderCallout1">
            <a:avLst>
              <a:gd name="adj1" fmla="val 120581"/>
              <a:gd name="adj2" fmla="val 50087"/>
              <a:gd name="adj3" fmla="val 217160"/>
              <a:gd name="adj4" fmla="val 32678"/>
            </a:avLst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B047DA0-BBB6-4226-891D-9911B93A3846}"/>
              </a:ext>
            </a:extLst>
          </p:cNvPr>
          <p:cNvSpPr/>
          <p:nvPr/>
        </p:nvSpPr>
        <p:spPr>
          <a:xfrm>
            <a:off x="5819917" y="4373620"/>
            <a:ext cx="805483" cy="38378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3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A5B7-C016-4032-BD2C-D0CBB291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Plans - Network Options</a:t>
            </a:r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1E2CFD-79FE-4B10-8377-E7DD0FB34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65611" y="1300728"/>
            <a:ext cx="2529835" cy="1086761"/>
          </a:xfrm>
          <a:prstGeom prst="rect">
            <a:avLst/>
          </a:prstGeom>
          <a:ln w="57150">
            <a:solidFill>
              <a:srgbClr val="FFFFFF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Content Placeholder 9" descr="A drawing of a face&#10;&#10;Description automatically generated">
            <a:extLst>
              <a:ext uri="{FF2B5EF4-FFF2-40B4-BE49-F238E27FC236}">
                <a16:creationId xmlns:a16="http://schemas.microsoft.com/office/drawing/2014/main" id="{7798B8FF-8A2E-410B-9F56-8B0491CEE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54735" y="1332577"/>
            <a:ext cx="2297425" cy="1108970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6C95C-1A18-401E-B255-D33195101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418" y="3110644"/>
            <a:ext cx="1781130" cy="1102506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61C3B-643E-47BA-84C5-4DA1D60F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955" y="5383574"/>
            <a:ext cx="1781130" cy="1130096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C9E81-0135-439D-B206-44A7C649B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234" y="5241782"/>
            <a:ext cx="1320472" cy="1413681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C90812-7570-4997-AAE1-39298FFBD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3025" y="3141112"/>
            <a:ext cx="1351709" cy="1072038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82C442-D5D9-4E83-A5F0-0E9CE3C0B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1279" y="3124928"/>
            <a:ext cx="1496433" cy="1020018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2CFC1D-2784-4FA3-B0D9-64A46D6D229D}"/>
              </a:ext>
            </a:extLst>
          </p:cNvPr>
          <p:cNvSpPr txBox="1"/>
          <p:nvPr/>
        </p:nvSpPr>
        <p:spPr>
          <a:xfrm>
            <a:off x="1634490" y="2536519"/>
            <a:ext cx="305181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SelectHealth MED NETWORK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EF374-C169-4944-82B5-33CAF173C6C9}"/>
              </a:ext>
            </a:extLst>
          </p:cNvPr>
          <p:cNvSpPr txBox="1"/>
          <p:nvPr/>
        </p:nvSpPr>
        <p:spPr>
          <a:xfrm>
            <a:off x="7742511" y="2573748"/>
            <a:ext cx="249876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SUMMIT 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E91043-EA4F-4E11-90B3-1B1BF74B7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7927" y="3210770"/>
            <a:ext cx="1300158" cy="9327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63688E-C94F-4C15-B300-75D366538C1A}"/>
              </a:ext>
            </a:extLst>
          </p:cNvPr>
          <p:cNvSpPr txBox="1"/>
          <p:nvPr/>
        </p:nvSpPr>
        <p:spPr>
          <a:xfrm>
            <a:off x="3329055" y="4580875"/>
            <a:ext cx="5257800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Both hospitals below are In Network under either plan</a:t>
            </a:r>
          </a:p>
        </p:txBody>
      </p:sp>
    </p:spTree>
    <p:extLst>
      <p:ext uri="{BB962C8B-B14F-4D97-AF65-F5344CB8AC3E}">
        <p14:creationId xmlns:p14="http://schemas.microsoft.com/office/powerpoint/2010/main" val="4770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5AA-CB7F-4692-A568-50CC02F8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Plans – Network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2CC3-ABCD-42EC-ABAD-EDED9CA8B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50900"/>
            <a:ext cx="10972800" cy="150767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The Networks pay the same</a:t>
            </a:r>
          </a:p>
          <a:p>
            <a:pPr algn="ctr"/>
            <a:r>
              <a:rPr lang="en-US" sz="3600" b="1" dirty="0"/>
              <a:t>Both have IN and OUT of Network benefits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E5489F-5485-499B-A4AF-8513314C1C5F}"/>
              </a:ext>
            </a:extLst>
          </p:cNvPr>
          <p:cNvCxnSpPr/>
          <p:nvPr/>
        </p:nvCxnSpPr>
        <p:spPr>
          <a:xfrm>
            <a:off x="609600" y="2709946"/>
            <a:ext cx="109728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AE65C26-609F-48A7-8373-0404A3E281E3}"/>
              </a:ext>
            </a:extLst>
          </p:cNvPr>
          <p:cNvSpPr txBox="1"/>
          <p:nvPr/>
        </p:nvSpPr>
        <p:spPr>
          <a:xfrm>
            <a:off x="3543300" y="2985114"/>
            <a:ext cx="4914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Preventative Services Paid 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Other services apply to deductible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Vision Services paid under Medical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Mental Health is a covered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98CB25F-83D6-478F-9E9B-A88B1F8BDF94}"/>
              </a:ext>
            </a:extLst>
          </p:cNvPr>
          <p:cNvSpPr txBox="1">
            <a:spLocks/>
          </p:cNvSpPr>
          <p:nvPr/>
        </p:nvSpPr>
        <p:spPr>
          <a:xfrm>
            <a:off x="782338" y="4712091"/>
            <a:ext cx="4441172" cy="1478034"/>
          </a:xfrm>
          <a:prstGeom prst="rect">
            <a:avLst/>
          </a:prstGeom>
        </p:spPr>
        <p:txBody>
          <a:bodyPr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SelectHealth Med Network</a:t>
            </a:r>
          </a:p>
          <a:p>
            <a:r>
              <a:rPr lang="en-US" sz="2000" dirty="0"/>
              <a:t>Also in Idaho, Nevada</a:t>
            </a:r>
          </a:p>
          <a:p>
            <a:r>
              <a:rPr lang="en-US" sz="2000" dirty="0"/>
              <a:t>Limited Network outside these areas </a:t>
            </a:r>
          </a:p>
          <a:p>
            <a:r>
              <a:rPr lang="en-US" sz="2000" dirty="0">
                <a:hlinkClick r:id="rId3" action="ppaction://hlinkfile"/>
              </a:rPr>
              <a:t>SelectHealth.org   </a:t>
            </a:r>
            <a:r>
              <a:rPr lang="en-US" sz="2000" dirty="0"/>
              <a:t>801-442-5038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60CFD6D-1559-4BDA-8740-CE309BE1A53C}"/>
              </a:ext>
            </a:extLst>
          </p:cNvPr>
          <p:cNvSpPr txBox="1">
            <a:spLocks/>
          </p:cNvSpPr>
          <p:nvPr/>
        </p:nvSpPr>
        <p:spPr>
          <a:xfrm>
            <a:off x="6721507" y="4712091"/>
            <a:ext cx="4688155" cy="1413681"/>
          </a:xfrm>
          <a:prstGeom prst="rect">
            <a:avLst/>
          </a:prstGeom>
        </p:spPr>
        <p:txBody>
          <a:bodyPr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Summit Network</a:t>
            </a:r>
          </a:p>
          <a:p>
            <a:r>
              <a:rPr lang="en-US" sz="2000" dirty="0"/>
              <a:t>Out-of-state coverage through Multi-Plan Network</a:t>
            </a:r>
          </a:p>
          <a:p>
            <a:r>
              <a:rPr lang="en-US" sz="2000" dirty="0">
                <a:hlinkClick r:id="rId4" action="ppaction://hlinkfile"/>
              </a:rPr>
              <a:t>PEHP.org    </a:t>
            </a:r>
            <a:r>
              <a:rPr lang="en-US" sz="2000" dirty="0"/>
              <a:t>801-366-7555</a:t>
            </a:r>
          </a:p>
        </p:txBody>
      </p:sp>
    </p:spTree>
    <p:extLst>
      <p:ext uri="{BB962C8B-B14F-4D97-AF65-F5344CB8AC3E}">
        <p14:creationId xmlns:p14="http://schemas.microsoft.com/office/powerpoint/2010/main" val="358050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5AA-CB7F-4692-A568-50CC02F8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Plans – Coverage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2CC3-ABCD-42EC-ABAD-EDED9CA8B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98159"/>
            <a:ext cx="10972800" cy="150767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Salt Lake County offers 2 plans to employees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E5489F-5485-499B-A4AF-8513314C1C5F}"/>
              </a:ext>
            </a:extLst>
          </p:cNvPr>
          <p:cNvCxnSpPr/>
          <p:nvPr/>
        </p:nvCxnSpPr>
        <p:spPr>
          <a:xfrm>
            <a:off x="609600" y="2709946"/>
            <a:ext cx="109728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6CFC23-189B-4846-9A9A-7613E7E89282}"/>
              </a:ext>
            </a:extLst>
          </p:cNvPr>
          <p:cNvSpPr txBox="1"/>
          <p:nvPr/>
        </p:nvSpPr>
        <p:spPr>
          <a:xfrm>
            <a:off x="2344357" y="3664053"/>
            <a:ext cx="7895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Available on the PEHP and SelectHealth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Covered benefits mirror on each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Choose your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What hospitals and providers are best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Choose which type of plan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What will work best for your situation/family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D486C-85ED-4E1F-8FB9-24A6095E2B34}"/>
              </a:ext>
            </a:extLst>
          </p:cNvPr>
          <p:cNvSpPr txBox="1"/>
          <p:nvPr/>
        </p:nvSpPr>
        <p:spPr>
          <a:xfrm>
            <a:off x="748983" y="2709946"/>
            <a:ext cx="10184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Type 1: High Deductible Health Plan (HDHP) </a:t>
            </a:r>
          </a:p>
          <a:p>
            <a:pPr algn="ctr"/>
            <a:r>
              <a:rPr lang="en-US" sz="2800" dirty="0"/>
              <a:t>Type 2: Preferred Provider Organization Traditional (PPO)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1C25B-45CF-479A-BB55-63F5263A316F}"/>
              </a:ext>
            </a:extLst>
          </p:cNvPr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*** If you do not ENROLL or WAIVE within 31 days, you will be automatically enrolled in Select Health HDHP employee only coverage ***</a:t>
            </a:r>
          </a:p>
        </p:txBody>
      </p:sp>
    </p:spTree>
    <p:extLst>
      <p:ext uri="{BB962C8B-B14F-4D97-AF65-F5344CB8AC3E}">
        <p14:creationId xmlns:p14="http://schemas.microsoft.com/office/powerpoint/2010/main" val="62261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Co Theme 1">
  <a:themeElements>
    <a:clrScheme name="SLCo Color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SLCo fon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Co Benefits Theme">
  <a:themeElements>
    <a:clrScheme name="SLCo Color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SLCo fon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LCo Theme 1">
  <a:themeElements>
    <a:clrScheme name="SLCo Color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SLCo fon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8264</TotalTime>
  <Words>2415</Words>
  <Application>Microsoft Office PowerPoint</Application>
  <PresentationFormat>Widescreen</PresentationFormat>
  <Paragraphs>456</Paragraphs>
  <Slides>45</Slides>
  <Notes>43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Times New Roman</vt:lpstr>
      <vt:lpstr>Tw Cen MT</vt:lpstr>
      <vt:lpstr>Wingdings</vt:lpstr>
      <vt:lpstr>SLCo Theme 1</vt:lpstr>
      <vt:lpstr>SLCo Benefits Theme</vt:lpstr>
      <vt:lpstr>1_SLCo Theme 1</vt:lpstr>
      <vt:lpstr>- BREAK -</vt:lpstr>
      <vt:lpstr>2023 NEW HIRE BENEFITS ORIENTATION </vt:lpstr>
      <vt:lpstr>HR Benefits</vt:lpstr>
      <vt:lpstr>WELLNESS On-Site Clinic Healthy Lifestyles EAP Leave</vt:lpstr>
      <vt:lpstr>County employee benefit eligibility</vt:lpstr>
      <vt:lpstr>County employee benefit eligibility</vt:lpstr>
      <vt:lpstr>Medical Plans - Network Options</vt:lpstr>
      <vt:lpstr>Medical Plans – Network Options</vt:lpstr>
      <vt:lpstr>Medical Plans – Coverage Options</vt:lpstr>
      <vt:lpstr>Medical Plan – High Deductible Health Plan (HDHP)</vt:lpstr>
      <vt:lpstr> Health Savings Account (HSA)</vt:lpstr>
      <vt:lpstr> Health Savings Account (HSA)</vt:lpstr>
      <vt:lpstr>Medical Plan – PPO (Traditional)</vt:lpstr>
      <vt:lpstr>Flexible Spending Account (FSA)</vt:lpstr>
      <vt:lpstr>Flexible Spending Account (FSA)</vt:lpstr>
      <vt:lpstr>Cigna Dental DPPO</vt:lpstr>
      <vt:lpstr>Cigna Dental DPPO</vt:lpstr>
      <vt:lpstr>VSP Vision Care</vt:lpstr>
      <vt:lpstr>Life Insurance</vt:lpstr>
      <vt:lpstr>Life Insurance</vt:lpstr>
      <vt:lpstr>Accidental Death and Dismemberment (AD&amp;D)</vt:lpstr>
      <vt:lpstr>Long-term Disability Insurance</vt:lpstr>
      <vt:lpstr>Short-Term Disability Insurance</vt:lpstr>
      <vt:lpstr>PowerPoint Presentation</vt:lpstr>
      <vt:lpstr>HealthyMe Clinic</vt:lpstr>
      <vt:lpstr>HealthyMe Clinic</vt:lpstr>
      <vt:lpstr>PowerPoint Presentation</vt:lpstr>
      <vt:lpstr>Blunovus CARE</vt:lpstr>
      <vt:lpstr>Blunovus EAP Support</vt:lpstr>
      <vt:lpstr>Voluntary Benefits</vt:lpstr>
      <vt:lpstr>Additional Insurance Options</vt:lpstr>
      <vt:lpstr>Voluntary Benefits</vt:lpstr>
      <vt:lpstr>Voluntary Benefits</vt:lpstr>
      <vt:lpstr>Voluntary Benefits</vt:lpstr>
      <vt:lpstr>Voluntary Benefits</vt:lpstr>
      <vt:lpstr>Voluntary Benefits</vt:lpstr>
      <vt:lpstr>Tuition Reimbursement</vt:lpstr>
      <vt:lpstr>Leave Policy</vt:lpstr>
      <vt:lpstr>Steps to Enroll </vt:lpstr>
      <vt:lpstr>PeopleSoft Fluid Enrollment</vt:lpstr>
      <vt:lpstr>Steps to Enroll </vt:lpstr>
      <vt:lpstr>Retirement with URS</vt:lpstr>
      <vt:lpstr>WELLNESS On-Site Clinic Healthy Lifestyles EAP Leave</vt:lpstr>
      <vt:lpstr>Welcome to Salt Lake County!</vt:lpstr>
      <vt:lpstr>- BREAK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Orientation</dc:title>
  <dc:creator>Mary Van Buren</dc:creator>
  <cp:lastModifiedBy>Jessica Dahl</cp:lastModifiedBy>
  <cp:revision>345</cp:revision>
  <cp:lastPrinted>2022-07-18T15:56:32Z</cp:lastPrinted>
  <dcterms:created xsi:type="dcterms:W3CDTF">2019-07-29T23:06:00Z</dcterms:created>
  <dcterms:modified xsi:type="dcterms:W3CDTF">2023-01-24T22:28:43Z</dcterms:modified>
</cp:coreProperties>
</file>