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  <p:sldMasterId id="2147483721" r:id="rId2"/>
    <p:sldMasterId id="2147483740" r:id="rId3"/>
  </p:sldMasterIdLst>
  <p:notesMasterIdLst>
    <p:notesMasterId r:id="rId48"/>
  </p:notesMasterIdLst>
  <p:handoutMasterIdLst>
    <p:handoutMasterId r:id="rId49"/>
  </p:handoutMasterIdLst>
  <p:sldIdLst>
    <p:sldId id="1839" r:id="rId4"/>
    <p:sldId id="2069" r:id="rId5"/>
    <p:sldId id="2090" r:id="rId6"/>
    <p:sldId id="2026" r:id="rId7"/>
    <p:sldId id="2068" r:id="rId8"/>
    <p:sldId id="2027" r:id="rId9"/>
    <p:sldId id="1978" r:id="rId10"/>
    <p:sldId id="2056" r:id="rId11"/>
    <p:sldId id="2064" r:id="rId12"/>
    <p:sldId id="2057" r:id="rId13"/>
    <p:sldId id="2060" r:id="rId14"/>
    <p:sldId id="1985" r:id="rId15"/>
    <p:sldId id="1986" r:id="rId16"/>
    <p:sldId id="2043" r:id="rId17"/>
    <p:sldId id="2070" r:id="rId18"/>
    <p:sldId id="2065" r:id="rId19"/>
    <p:sldId id="2066" r:id="rId20"/>
    <p:sldId id="1990" r:id="rId21"/>
    <p:sldId id="2091" r:id="rId22"/>
    <p:sldId id="2067" r:id="rId23"/>
    <p:sldId id="2072" r:id="rId24"/>
    <p:sldId id="2001" r:id="rId25"/>
    <p:sldId id="2055" r:id="rId26"/>
    <p:sldId id="2007" r:id="rId27"/>
    <p:sldId id="2040" r:id="rId28"/>
    <p:sldId id="2016" r:id="rId29"/>
    <p:sldId id="2074" r:id="rId30"/>
    <p:sldId id="2077" r:id="rId31"/>
    <p:sldId id="2083" r:id="rId32"/>
    <p:sldId id="2084" r:id="rId33"/>
    <p:sldId id="2078" r:id="rId34"/>
    <p:sldId id="2079" r:id="rId35"/>
    <p:sldId id="2080" r:id="rId36"/>
    <p:sldId id="2012" r:id="rId37"/>
    <p:sldId id="2061" r:id="rId38"/>
    <p:sldId id="2086" r:id="rId39"/>
    <p:sldId id="2085" r:id="rId40"/>
    <p:sldId id="2087" r:id="rId41"/>
    <p:sldId id="2088" r:id="rId42"/>
    <p:sldId id="2092" r:id="rId43"/>
    <p:sldId id="2044" r:id="rId44"/>
    <p:sldId id="2022" r:id="rId45"/>
    <p:sldId id="2089" r:id="rId46"/>
    <p:sldId id="2063" r:id="rId47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0101"/>
    <a:srgbClr val="CC9701"/>
    <a:srgbClr val="6CA5D9"/>
    <a:srgbClr val="4A5783"/>
    <a:srgbClr val="8F2044"/>
    <a:srgbClr val="F5F5F5"/>
    <a:srgbClr val="8E8A93"/>
    <a:srgbClr val="FFFFFF"/>
    <a:srgbClr val="EEEEEE"/>
    <a:srgbClr val="2431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73913" autoAdjust="0"/>
  </p:normalViewPr>
  <p:slideViewPr>
    <p:cSldViewPr snapToGrid="0" snapToObjects="1">
      <p:cViewPr varScale="1">
        <p:scale>
          <a:sx n="93" d="100"/>
          <a:sy n="93" d="100"/>
        </p:scale>
        <p:origin x="109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224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D48A6696-C0FB-954C-958A-801B8B4F13CB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99CF7EC0-8558-2946-8E52-58122C247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535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E4DCDE0A-2678-404F-9034-1BC8249F0630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E8D1A14B-1CE8-7244-973E-C818F2E23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114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03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AC47B-BF9E-8E38-D2D9-AE0F91B45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04172F-2F2A-F0E7-526C-792F43DD55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FC897B-B26D-90E8-0A90-432448F95D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40AAC-DC08-CB8D-08BC-77D4BAC948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43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EB5D2-9E78-1376-336C-5DF179164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E1208E-4877-3191-4181-004AD99358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AF8C63-25C7-B569-5423-87B9D1D6FB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B8A08-81EF-4442-4285-46631B2969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320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09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81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4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DA291-F2F5-B46B-4C2B-40B7DFEB6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DF3D03-C2DB-9250-66AA-5CC4739F19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A9F1AC-2093-FA9C-9EC2-AD7D8F95FB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D184C-44A9-76E6-928C-3B0CB3F728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94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10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16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7852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049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1825B-8FC4-57BB-6CAB-9A26D78A0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2CBB80-4214-52DD-5A08-A27D55520F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8F85DD-6327-F239-C394-872E3110B1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E060EF-7724-512D-9124-90AA7E3024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776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68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70E04-938D-1957-FF7C-62C7863A7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485CFE-582D-E038-61BB-74B0AB380A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1F9742-D1B0-BB10-196A-0104B4EF16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F55BD7-169F-08E4-E6C4-1AAB90B199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901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532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069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535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352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576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9C150-D019-1DB7-287C-962C49939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545E01-0D89-0D01-281F-3C31E2061C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FD3E29-DE15-E48E-33D7-9FB6516CC9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CEF34-5CB1-9797-D109-FE50DD2415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809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795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8D3E5-C8ED-07A9-3D6C-DC3F4B5B7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3FE505-1C7E-CA77-0EAA-4F1CEF1924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6F811D-142A-E992-C709-6663E95045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7FF1E-0700-9525-CA83-0B650C85A6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36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34677-7534-38C4-5525-F173C1C58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F76746-6E5F-97A6-66ED-56180D065D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7BB52B-1D63-4E7C-65ED-B0BB8792AC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1D339-EBD0-05B4-3547-C05F88B878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331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3F934-FBC1-675E-0F41-F0D900357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8DDA47-36FF-991D-B103-6284885FF2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8C494C-9C3C-7AA1-5EBD-D566A4FAA7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3F771-724D-B3D8-9130-7A43222E1F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651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013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218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556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738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1925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109ED-41BB-AF8F-0B52-3A827485C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642BE2-10A3-F62C-3BE9-5FD6EECEC1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AA080A-3710-8C3C-C1ED-9324731577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C3E27-1E64-0DFB-6989-77E33101C5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834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240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86C44-DB19-6720-30C1-D5F08C3C6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CCD9F5-1BD3-AADA-DB6F-A6E2234F9E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383D04-4165-58D0-B26E-CA85485D7D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67723-467F-6A91-B61C-1E68AF194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371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49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5FABD-26C8-4F74-B1E3-45BC91BC9D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338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1A14B-1CE8-7244-973E-C818F2E23B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33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048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730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BF247-132A-5353-F194-B9EAADFC9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69886F-7381-4DEF-9DE3-9AB6CA6AA4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8AF95F-05FA-ADF1-6726-BFC4468783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04AB2-6173-2109-4A8B-23AF4BDA2F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671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6389C-E863-916C-463B-B4D5F2626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209A23-C185-E388-B83F-64895CE2BC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4DB19B-495B-239C-8379-A6EB7619A9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EE851-ABE7-B248-C749-813C61D5F0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D1A14B-1CE8-7244-973E-C818F2E23B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951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8782" y="2430396"/>
            <a:ext cx="10363200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4000">
                <a:solidFill>
                  <a:srgbClr val="000000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13B042F3-4BA8-4591-8716-4904C671613B}"/>
              </a:ext>
            </a:extLst>
          </p:cNvPr>
          <p:cNvSpPr/>
          <p:nvPr userDrawn="1"/>
        </p:nvSpPr>
        <p:spPr>
          <a:xfrm flipH="1" flipV="1">
            <a:off x="2988367" y="0"/>
            <a:ext cx="9203633" cy="302218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9BC75ACB-BDF1-41E6-83B3-F2C57ACD2FF5}"/>
              </a:ext>
            </a:extLst>
          </p:cNvPr>
          <p:cNvSpPr/>
          <p:nvPr userDrawn="1"/>
        </p:nvSpPr>
        <p:spPr>
          <a:xfrm flipV="1">
            <a:off x="-1" y="-1"/>
            <a:ext cx="14123505" cy="362778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997" y="383371"/>
            <a:ext cx="7405664" cy="1655997"/>
          </a:xfrm>
        </p:spPr>
        <p:txBody>
          <a:bodyPr anchor="t"/>
          <a:lstStyle>
            <a:lvl1pPr algn="l">
              <a:defRPr sz="48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ppt1a-bkgd.jpg">
            <a:extLst>
              <a:ext uri="{FF2B5EF4-FFF2-40B4-BE49-F238E27FC236}">
                <a16:creationId xmlns:a16="http://schemas.microsoft.com/office/drawing/2014/main" id="{D38C7ADB-9C23-443E-9DD7-71B20C4609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6001686"/>
            <a:ext cx="2437265" cy="71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2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023"/>
            <a:ext cx="10972800" cy="10390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9419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5993"/>
            <a:ext cx="10972800" cy="103909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7AFE2573-FBCD-4CF7-B88A-2DE12EE02EBE}"/>
              </a:ext>
            </a:extLst>
          </p:cNvPr>
          <p:cNvSpPr/>
          <p:nvPr userDrawn="1"/>
        </p:nvSpPr>
        <p:spPr>
          <a:xfrm flipH="1">
            <a:off x="3071192" y="6203062"/>
            <a:ext cx="9120806" cy="654937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E23E226B-900C-42CD-8758-9309978D29F0}"/>
              </a:ext>
            </a:extLst>
          </p:cNvPr>
          <p:cNvSpPr/>
          <p:nvPr userDrawn="1"/>
        </p:nvSpPr>
        <p:spPr>
          <a:xfrm>
            <a:off x="2" y="6033052"/>
            <a:ext cx="11748050" cy="824948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14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74C37E-9127-4F2B-828C-C741D8D87E7D}"/>
              </a:ext>
            </a:extLst>
          </p:cNvPr>
          <p:cNvSpPr/>
          <p:nvPr userDrawn="1"/>
        </p:nvSpPr>
        <p:spPr>
          <a:xfrm>
            <a:off x="-49696" y="0"/>
            <a:ext cx="1224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1651B355-44E3-4F6D-9F05-25E74D6E15DF}"/>
              </a:ext>
            </a:extLst>
          </p:cNvPr>
          <p:cNvSpPr/>
          <p:nvPr userDrawn="1"/>
        </p:nvSpPr>
        <p:spPr>
          <a:xfrm>
            <a:off x="2" y="5818909"/>
            <a:ext cx="11748050" cy="103909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3551846-B7EF-4F33-A945-749D40EDD463}"/>
              </a:ext>
            </a:extLst>
          </p:cNvPr>
          <p:cNvSpPr/>
          <p:nvPr userDrawn="1"/>
        </p:nvSpPr>
        <p:spPr>
          <a:xfrm flipH="1">
            <a:off x="3071191" y="6033052"/>
            <a:ext cx="9156307" cy="824948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view of a city with a mountain in the background&#10;&#10;Description automatically generated">
            <a:extLst>
              <a:ext uri="{FF2B5EF4-FFF2-40B4-BE49-F238E27FC236}">
                <a16:creationId xmlns:a16="http://schemas.microsoft.com/office/drawing/2014/main" id="{B828E348-E0C4-4E61-B99A-72BC76594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t="7965" b="7965"/>
          <a:stretch/>
        </p:blipFill>
        <p:spPr>
          <a:xfrm>
            <a:off x="-49695" y="-1"/>
            <a:ext cx="12277194" cy="6858001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6F2C16-CE07-404F-90DC-8643AFA2F8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576943"/>
            <a:ext cx="10972800" cy="57041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9753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>
            <a:normAutofit/>
          </a:bodyPr>
          <a:lstStyle>
            <a:lvl1pPr algn="ctr">
              <a:defRPr sz="3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8BBF992-DAB4-43B9-862F-38DCD15D20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2" y="1435101"/>
            <a:ext cx="4011613" cy="469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0467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4970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ing R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7269FF-D712-41B5-8260-0916EC38A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97857"/>
            <a:ext cx="6298097" cy="1039091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CBD3E46-579D-4511-8D26-558B18016AB5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907697" y="597857"/>
            <a:ext cx="3836503" cy="5872509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 dirty="0"/>
              <a:t>WebEx Element 1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DC9BAAC-CDE6-4AC5-BB8F-7C1419135B3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04600" y="5088831"/>
            <a:ext cx="4379704" cy="950705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 dirty="0"/>
              <a:t>WebEx Element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22FC02-5CB1-438D-92E5-8CE9165A8C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4875" y="1973886"/>
            <a:ext cx="4379913" cy="600075"/>
          </a:xfrm>
        </p:spPr>
        <p:txBody>
          <a:bodyPr>
            <a:normAutofit/>
          </a:bodyPr>
          <a:lstStyle>
            <a:lvl1pPr marL="0" indent="0" algn="ctr">
              <a:buNone/>
              <a:defRPr sz="3000"/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97EE31F-CD19-4454-A1D4-669E84C54C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4875" y="4389503"/>
            <a:ext cx="4379913" cy="600075"/>
          </a:xfrm>
        </p:spPr>
        <p:txBody>
          <a:bodyPr>
            <a:normAutofit/>
          </a:bodyPr>
          <a:lstStyle>
            <a:lvl1pPr marL="0" indent="0" algn="ctr">
              <a:buNone/>
              <a:defRPr sz="3000"/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BB723353-6D62-41A5-8811-E95582CA44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4875" y="3231321"/>
            <a:ext cx="4379913" cy="600075"/>
          </a:xfrm>
        </p:spPr>
        <p:txBody>
          <a:bodyPr>
            <a:normAutofit/>
          </a:bodyPr>
          <a:lstStyle>
            <a:lvl1pPr marL="0" indent="0" algn="ctr">
              <a:buNone/>
              <a:defRPr sz="3000"/>
            </a:lvl1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98959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0800000">
            <a:off x="453821" y="565265"/>
            <a:ext cx="2743200" cy="556089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884190" y="-727827"/>
            <a:ext cx="5560897" cy="814708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242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996" y="1314396"/>
            <a:ext cx="8485175" cy="2047026"/>
          </a:xfrm>
          <a:solidFill>
            <a:schemeClr val="tx2"/>
          </a:solidFill>
        </p:spPr>
        <p:txBody>
          <a:bodyPr anchor="ctr"/>
          <a:lstStyle>
            <a:lvl1pPr algn="ctr">
              <a:defRPr sz="48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1344" y="3132820"/>
            <a:ext cx="8259153" cy="127708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1974166F-7EE7-4FBA-8786-482DBD7B9F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381" y="6169054"/>
            <a:ext cx="2360815" cy="428095"/>
          </a:xfrm>
          <a:prstGeom prst="rect">
            <a:avLst/>
          </a:prstGeom>
        </p:spPr>
      </p:pic>
      <p:pic>
        <p:nvPicPr>
          <p:cNvPr id="7" name="Picture 6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3B65E8AF-CBC1-4A62-817C-7DBFA8F252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41946" y="1314396"/>
            <a:ext cx="6572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1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11BC66-A8EF-4AAC-8DC1-377A7A15105C}"/>
              </a:ext>
            </a:extLst>
          </p:cNvPr>
          <p:cNvSpPr/>
          <p:nvPr userDrawn="1"/>
        </p:nvSpPr>
        <p:spPr>
          <a:xfrm>
            <a:off x="2" y="0"/>
            <a:ext cx="12191998" cy="10390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421013E-22C9-443D-80F2-8D2721A3A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687" y="6273499"/>
            <a:ext cx="2393633" cy="45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12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23603"/>
            <a:ext cx="10972800" cy="10390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25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41009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5753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+ Sub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2039"/>
            <a:ext cx="10972800" cy="10390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92526"/>
            <a:ext cx="10972800" cy="43727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5FD354-0D5F-465B-9DFE-A1F212F5DC97}"/>
              </a:ext>
            </a:extLst>
          </p:cNvPr>
          <p:cNvSpPr/>
          <p:nvPr userDrawn="1"/>
        </p:nvSpPr>
        <p:spPr>
          <a:xfrm>
            <a:off x="2" y="6265297"/>
            <a:ext cx="12191998" cy="5927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D2189368-E97D-4ACE-B9F1-21A6251993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34775" y="-6778"/>
            <a:ext cx="657225" cy="66675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5CF171-416E-4A7A-81F1-8F51DE2CE6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22738" y="1314107"/>
            <a:ext cx="7459662" cy="66675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2423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y Title &amp;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74C37E-9127-4F2B-828C-C741D8D87E7D}"/>
              </a:ext>
            </a:extLst>
          </p:cNvPr>
          <p:cNvSpPr/>
          <p:nvPr userDrawn="1"/>
        </p:nvSpPr>
        <p:spPr>
          <a:xfrm>
            <a:off x="-49696" y="-6779"/>
            <a:ext cx="12241695" cy="6272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view of a city with a mountain in the background&#10;&#10;Description automatically generated">
            <a:extLst>
              <a:ext uri="{FF2B5EF4-FFF2-40B4-BE49-F238E27FC236}">
                <a16:creationId xmlns:a16="http://schemas.microsoft.com/office/drawing/2014/main" id="{B828E348-E0C4-4E61-B99A-72BC76594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t="7882" b="15231"/>
          <a:stretch/>
        </p:blipFill>
        <p:spPr>
          <a:xfrm>
            <a:off x="-49695" y="-6778"/>
            <a:ext cx="12277194" cy="6272075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6CCFA22-A6ED-4E11-AC2B-8E207FDC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6F2C16-CE07-404F-90DC-8643AFA2F8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537503"/>
            <a:ext cx="10972800" cy="47466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D6D644-7FB8-44E7-9382-39D03AC3A954}"/>
              </a:ext>
            </a:extLst>
          </p:cNvPr>
          <p:cNvSpPr/>
          <p:nvPr userDrawn="1"/>
        </p:nvSpPr>
        <p:spPr>
          <a:xfrm>
            <a:off x="2" y="6265297"/>
            <a:ext cx="12191998" cy="5927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37BA90C9-B5FF-4616-805B-83CDB08743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34775" y="-6778"/>
            <a:ext cx="6572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20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y Title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74C37E-9127-4F2B-828C-C741D8D87E7D}"/>
              </a:ext>
            </a:extLst>
          </p:cNvPr>
          <p:cNvSpPr/>
          <p:nvPr userDrawn="1"/>
        </p:nvSpPr>
        <p:spPr>
          <a:xfrm>
            <a:off x="-49696" y="-6779"/>
            <a:ext cx="12241695" cy="62720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view of a city with a mountain in the background&#10;&#10;Description automatically generated">
            <a:extLst>
              <a:ext uri="{FF2B5EF4-FFF2-40B4-BE49-F238E27FC236}">
                <a16:creationId xmlns:a16="http://schemas.microsoft.com/office/drawing/2014/main" id="{B828E348-E0C4-4E61-B99A-72BC76594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</a:blip>
          <a:srcRect t="7882" b="15231"/>
          <a:stretch/>
        </p:blipFill>
        <p:spPr>
          <a:xfrm>
            <a:off x="-49695" y="-6778"/>
            <a:ext cx="12277194" cy="6272075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6CCFA22-A6ED-4E11-AC2B-8E207FDC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6F2C16-CE07-404F-90DC-8643AFA2F8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537503"/>
            <a:ext cx="10972800" cy="47466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D6D644-7FB8-44E7-9382-39D03AC3A954}"/>
              </a:ext>
            </a:extLst>
          </p:cNvPr>
          <p:cNvSpPr/>
          <p:nvPr userDrawn="1"/>
        </p:nvSpPr>
        <p:spPr>
          <a:xfrm>
            <a:off x="2" y="6265297"/>
            <a:ext cx="12191998" cy="59270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37BA90C9-B5FF-4616-805B-83CDB08743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34775" y="-6778"/>
            <a:ext cx="6572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62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9560"/>
            <a:ext cx="10972800" cy="10390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8651"/>
            <a:ext cx="5384800" cy="4946646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18651"/>
            <a:ext cx="5384800" cy="4946646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2DF9A5-FB65-422E-8DAE-12530AB41897}"/>
              </a:ext>
            </a:extLst>
          </p:cNvPr>
          <p:cNvSpPr/>
          <p:nvPr userDrawn="1"/>
        </p:nvSpPr>
        <p:spPr>
          <a:xfrm>
            <a:off x="2" y="6265297"/>
            <a:ext cx="12191998" cy="5927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BDA165AE-FDFB-43FD-A92B-73D9134819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34775" y="-6778"/>
            <a:ext cx="6572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095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 m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669AD17-5B1F-4742-A2EF-E964630AEF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5435" y="0"/>
            <a:ext cx="79065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9560"/>
            <a:ext cx="10972800" cy="10390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8651"/>
            <a:ext cx="5384800" cy="1707182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18651"/>
            <a:ext cx="5384800" cy="1707182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2DF9A5-FB65-422E-8DAE-12530AB41897}"/>
              </a:ext>
            </a:extLst>
          </p:cNvPr>
          <p:cNvSpPr/>
          <p:nvPr userDrawn="1"/>
        </p:nvSpPr>
        <p:spPr>
          <a:xfrm>
            <a:off x="2" y="1"/>
            <a:ext cx="12191998" cy="2595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63AECDE-7B30-4885-91A6-44D1E4DFB3E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" y="3045845"/>
            <a:ext cx="5384800" cy="1707182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1A4D1FF-1E89-45CE-90CD-D452D5CDC44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197600" y="3045845"/>
            <a:ext cx="5384800" cy="1707182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1868A2-D335-4465-8F43-3D850F9397F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09600" y="4734549"/>
            <a:ext cx="5384800" cy="1707182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52685DC-B2FE-4E8A-9346-5A9DA4FBF3D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97600" y="4734549"/>
            <a:ext cx="5384800" cy="1707182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05389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 more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669AD17-5B1F-4742-A2EF-E964630AEF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5435" y="0"/>
            <a:ext cx="79065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9560"/>
            <a:ext cx="10972800" cy="10390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8651"/>
            <a:ext cx="10972800" cy="1507676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2DF9A5-FB65-422E-8DAE-12530AB41897}"/>
              </a:ext>
            </a:extLst>
          </p:cNvPr>
          <p:cNvSpPr/>
          <p:nvPr userDrawn="1"/>
        </p:nvSpPr>
        <p:spPr>
          <a:xfrm>
            <a:off x="2" y="1"/>
            <a:ext cx="12191998" cy="2595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1868A2-D335-4465-8F43-3D850F9397F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09600" y="3494664"/>
            <a:ext cx="5384800" cy="2947067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52685DC-B2FE-4E8A-9346-5A9DA4FBF3D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97600" y="3494664"/>
            <a:ext cx="5384800" cy="2947067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A488E49-241A-4989-9B97-57387BE216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2826327"/>
            <a:ext cx="5384800" cy="668337"/>
          </a:xfrm>
        </p:spPr>
        <p:txBody>
          <a:bodyPr>
            <a:normAutofit/>
          </a:bodyPr>
          <a:lstStyle>
            <a:lvl1pPr marL="0" indent="0" algn="ctr">
              <a:buNone/>
              <a:defRPr sz="3000" b="1"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0D2AD8C-4431-450A-871D-6579622438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97600" y="2826327"/>
            <a:ext cx="5384800" cy="668337"/>
          </a:xfrm>
        </p:spPr>
        <p:txBody>
          <a:bodyPr>
            <a:normAutofit/>
          </a:bodyPr>
          <a:lstStyle>
            <a:lvl1pPr marL="0" indent="0" algn="ctr">
              <a:buNone/>
              <a:defRPr sz="3000" b="1"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29393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wo Content more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669AD17-5B1F-4742-A2EF-E964630AEF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5435" y="0"/>
            <a:ext cx="79065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9560"/>
            <a:ext cx="10972800" cy="10390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2DF9A5-FB65-422E-8DAE-12530AB41897}"/>
              </a:ext>
            </a:extLst>
          </p:cNvPr>
          <p:cNvSpPr/>
          <p:nvPr userDrawn="1"/>
        </p:nvSpPr>
        <p:spPr>
          <a:xfrm>
            <a:off x="2" y="1"/>
            <a:ext cx="12191998" cy="2595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1868A2-D335-4465-8F43-3D850F9397F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09600" y="1341981"/>
            <a:ext cx="5384800" cy="2947067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52685DC-B2FE-4E8A-9346-5A9DA4FBF3D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97600" y="1341981"/>
            <a:ext cx="5384800" cy="2947067"/>
          </a:xfrm>
        </p:spPr>
        <p:txBody>
          <a:bodyPr/>
          <a:lstStyle>
            <a:lvl1pPr marL="0" indent="0">
              <a:buNone/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DCCCE02-509C-4F32-978C-5F613C62358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09600" y="4289048"/>
            <a:ext cx="5384800" cy="2379895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3B64D1D-EC5A-42A5-8949-9F6CA708E15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97600" y="4289048"/>
            <a:ext cx="5384800" cy="2379895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0808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023"/>
            <a:ext cx="10972800" cy="10390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401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5993"/>
            <a:ext cx="10972800" cy="103909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489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31EEB5-AD83-4B35-8EAE-E6943EFD4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5435" y="0"/>
            <a:ext cx="79065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23603"/>
            <a:ext cx="10972800" cy="10390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C6F9AE5-A51F-4D86-873C-5406D5DAFA29}"/>
              </a:ext>
            </a:extLst>
          </p:cNvPr>
          <p:cNvSpPr/>
          <p:nvPr userDrawn="1"/>
        </p:nvSpPr>
        <p:spPr>
          <a:xfrm flipH="1">
            <a:off x="3071192" y="6203062"/>
            <a:ext cx="9120806" cy="654937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E2FDF385-EE00-488E-88B3-3054263CEC0C}"/>
              </a:ext>
            </a:extLst>
          </p:cNvPr>
          <p:cNvSpPr/>
          <p:nvPr userDrawn="1"/>
        </p:nvSpPr>
        <p:spPr>
          <a:xfrm>
            <a:off x="2" y="6033052"/>
            <a:ext cx="11748050" cy="824948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45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8452" y="458496"/>
            <a:ext cx="8063948" cy="10390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8452" y="1570383"/>
            <a:ext cx="8063948" cy="424852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1DBFB66-4009-4980-A80E-24CBF0DF12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517900" cy="5818909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21E0ACE5-29FA-4B75-88F9-414B376E60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34775" y="0"/>
            <a:ext cx="6572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271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>
            <a:normAutofit/>
          </a:bodyPr>
          <a:lstStyle>
            <a:lvl1pPr algn="ctr">
              <a:defRPr sz="3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8BBF992-DAB4-43B9-862F-38DCD15D20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2" y="1435101"/>
            <a:ext cx="4011613" cy="469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2610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u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3997" y="556591"/>
            <a:ext cx="2863482" cy="2804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2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3452" y="3132820"/>
            <a:ext cx="2517045" cy="2423154"/>
          </a:xfrm>
          <a:prstGeom prst="ellipse">
            <a:avLst/>
          </a:prstGeo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1974166F-7EE7-4FBA-8786-482DBD7B9F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381" y="6169054"/>
            <a:ext cx="2360815" cy="428095"/>
          </a:xfrm>
          <a:prstGeom prst="rect">
            <a:avLst/>
          </a:prstGeom>
        </p:spPr>
      </p:pic>
      <p:pic>
        <p:nvPicPr>
          <p:cNvPr id="7" name="Picture 6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3B65E8AF-CBC1-4A62-817C-7DBFA8F252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34775" y="0"/>
            <a:ext cx="657225" cy="66675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8554803-46FD-459B-9A2A-E3E0065B379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802835" y="4434846"/>
            <a:ext cx="2517045" cy="2423154"/>
          </a:xfrm>
          <a:prstGeom prst="ellipse">
            <a:avLst/>
          </a:prstGeo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AD7D951-7250-4224-8DA6-B017B0C1152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386855" y="0"/>
            <a:ext cx="2517045" cy="2423154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A9D51C9-0FAB-46BA-ACF7-DAF3AE3A35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53948" y="2832100"/>
            <a:ext cx="4259815" cy="134233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67EE01A-D6E7-4530-90DA-D9E0E7059B0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625804" y="4559590"/>
            <a:ext cx="2278095" cy="2193117"/>
          </a:xfrm>
          <a:prstGeom prst="ellipse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81282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61011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0800000">
            <a:off x="453821" y="565265"/>
            <a:ext cx="2743200" cy="556089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884190" y="-727827"/>
            <a:ext cx="5560897" cy="814708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0194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FCB51300-636F-44F8-A87A-B397DA99B974}"/>
              </a:ext>
            </a:extLst>
          </p:cNvPr>
          <p:cNvSpPr/>
          <p:nvPr userDrawn="1"/>
        </p:nvSpPr>
        <p:spPr>
          <a:xfrm rot="5400000">
            <a:off x="6095998" y="5028392"/>
            <a:ext cx="12191997" cy="2135212"/>
          </a:xfrm>
          <a:prstGeom prst="flowChartDocumen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Graphic 4" descr="Cheers">
            <a:extLst>
              <a:ext uri="{FF2B5EF4-FFF2-40B4-BE49-F238E27FC236}">
                <a16:creationId xmlns:a16="http://schemas.microsoft.com/office/drawing/2014/main" id="{875CFC3C-B369-4749-9EAC-AA7A0DB1C2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7597" y="5080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387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84457DED-133C-4564-8A24-5018D7F2AD26}"/>
              </a:ext>
            </a:extLst>
          </p:cNvPr>
          <p:cNvSpPr/>
          <p:nvPr userDrawn="1"/>
        </p:nvSpPr>
        <p:spPr>
          <a:xfrm rot="10800000">
            <a:off x="0" y="6120593"/>
            <a:ext cx="12191997" cy="2135212"/>
          </a:xfrm>
          <a:prstGeom prst="flowChartDocumen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23603"/>
            <a:ext cx="10972800" cy="10390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6B3210C4-CCEC-4C5B-ADC8-D95BA46412CF}"/>
              </a:ext>
            </a:extLst>
          </p:cNvPr>
          <p:cNvSpPr/>
          <p:nvPr userDrawn="1"/>
        </p:nvSpPr>
        <p:spPr>
          <a:xfrm rot="10800000" flipH="1">
            <a:off x="-1930402" y="6160052"/>
            <a:ext cx="14122402" cy="2095754"/>
          </a:xfrm>
          <a:prstGeom prst="flowChartDocumen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708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04678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74C37E-9127-4F2B-828C-C741D8D87E7D}"/>
              </a:ext>
            </a:extLst>
          </p:cNvPr>
          <p:cNvSpPr/>
          <p:nvPr userDrawn="1"/>
        </p:nvSpPr>
        <p:spPr>
          <a:xfrm>
            <a:off x="-49696" y="-99391"/>
            <a:ext cx="12241695" cy="7434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Document 13">
            <a:extLst>
              <a:ext uri="{FF2B5EF4-FFF2-40B4-BE49-F238E27FC236}">
                <a16:creationId xmlns:a16="http://schemas.microsoft.com/office/drawing/2014/main" id="{2A7CFBB1-C451-4C09-A9F1-F69F3F10A6E4}"/>
              </a:ext>
            </a:extLst>
          </p:cNvPr>
          <p:cNvSpPr/>
          <p:nvPr userDrawn="1"/>
        </p:nvSpPr>
        <p:spPr>
          <a:xfrm rot="10800000" flipH="1">
            <a:off x="-1930402" y="6160052"/>
            <a:ext cx="12191999" cy="2095754"/>
          </a:xfrm>
          <a:prstGeom prst="flowChartDocumen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ocument 14">
            <a:extLst>
              <a:ext uri="{FF2B5EF4-FFF2-40B4-BE49-F238E27FC236}">
                <a16:creationId xmlns:a16="http://schemas.microsoft.com/office/drawing/2014/main" id="{5F8BCD1B-9EF6-403B-869D-BDD3075AD3C7}"/>
              </a:ext>
            </a:extLst>
          </p:cNvPr>
          <p:cNvSpPr/>
          <p:nvPr userDrawn="1"/>
        </p:nvSpPr>
        <p:spPr>
          <a:xfrm rot="10800000">
            <a:off x="0" y="6120593"/>
            <a:ext cx="12191997" cy="2135212"/>
          </a:xfrm>
          <a:prstGeom prst="flowChartDocumen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view of a city with a mountain in the background&#10;&#10;Description automatically generated">
            <a:extLst>
              <a:ext uri="{FF2B5EF4-FFF2-40B4-BE49-F238E27FC236}">
                <a16:creationId xmlns:a16="http://schemas.microsoft.com/office/drawing/2014/main" id="{B828E348-E0C4-4E61-B99A-72BC76594A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-49695" y="-649757"/>
            <a:ext cx="12277194" cy="815751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6CCFA22-A6ED-4E11-AC2B-8E207FDC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6F2C16-CE07-404F-90DC-8643AFA2F8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2035175"/>
            <a:ext cx="10972800" cy="474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82116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74C37E-9127-4F2B-828C-C741D8D87E7D}"/>
              </a:ext>
            </a:extLst>
          </p:cNvPr>
          <p:cNvSpPr/>
          <p:nvPr userDrawn="1"/>
        </p:nvSpPr>
        <p:spPr>
          <a:xfrm>
            <a:off x="-49695" y="-99391"/>
            <a:ext cx="12324520" cy="74344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5682AA8A-7D73-4F54-B64E-92D110AD9438}"/>
              </a:ext>
            </a:extLst>
          </p:cNvPr>
          <p:cNvSpPr/>
          <p:nvPr userDrawn="1"/>
        </p:nvSpPr>
        <p:spPr>
          <a:xfrm rot="10800000" flipH="1">
            <a:off x="-1930402" y="6160052"/>
            <a:ext cx="12191999" cy="2095754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ocument 12">
            <a:extLst>
              <a:ext uri="{FF2B5EF4-FFF2-40B4-BE49-F238E27FC236}">
                <a16:creationId xmlns:a16="http://schemas.microsoft.com/office/drawing/2014/main" id="{0A177DB9-679D-4D78-BD82-055A5FEB984E}"/>
              </a:ext>
            </a:extLst>
          </p:cNvPr>
          <p:cNvSpPr/>
          <p:nvPr userDrawn="1"/>
        </p:nvSpPr>
        <p:spPr>
          <a:xfrm rot="10800000">
            <a:off x="0" y="6120593"/>
            <a:ext cx="12191997" cy="2135212"/>
          </a:xfrm>
          <a:prstGeom prst="flowChartDocumen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view of a city with a mountain in the background&#10;&#10;Description automatically generated">
            <a:extLst>
              <a:ext uri="{FF2B5EF4-FFF2-40B4-BE49-F238E27FC236}">
                <a16:creationId xmlns:a16="http://schemas.microsoft.com/office/drawing/2014/main" id="{B828E348-E0C4-4E61-B99A-72BC76594A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-49695" y="-649757"/>
            <a:ext cx="12277194" cy="815751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6CCFA22-A6ED-4E11-AC2B-8E207FDC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6F2C16-CE07-404F-90DC-8643AFA2F8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2035175"/>
            <a:ext cx="10972800" cy="474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148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3277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61109"/>
            <a:ext cx="10972800" cy="10390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06678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023"/>
            <a:ext cx="10972800" cy="1039091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32738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74C37E-9127-4F2B-828C-C741D8D87E7D}"/>
              </a:ext>
            </a:extLst>
          </p:cNvPr>
          <p:cNvSpPr/>
          <p:nvPr userDrawn="1"/>
        </p:nvSpPr>
        <p:spPr>
          <a:xfrm>
            <a:off x="-49696" y="-99391"/>
            <a:ext cx="12241695" cy="7434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ocument 7">
            <a:extLst>
              <a:ext uri="{FF2B5EF4-FFF2-40B4-BE49-F238E27FC236}">
                <a16:creationId xmlns:a16="http://schemas.microsoft.com/office/drawing/2014/main" id="{B9BD87BB-A55D-4903-8608-3B5C027F1AA2}"/>
              </a:ext>
            </a:extLst>
          </p:cNvPr>
          <p:cNvSpPr/>
          <p:nvPr userDrawn="1"/>
        </p:nvSpPr>
        <p:spPr>
          <a:xfrm rot="10800000" flipH="1">
            <a:off x="-1930402" y="6160052"/>
            <a:ext cx="12191999" cy="2095754"/>
          </a:xfrm>
          <a:prstGeom prst="flowChartDocumen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40D58D82-D15B-4F85-9365-D33737EF45A0}"/>
              </a:ext>
            </a:extLst>
          </p:cNvPr>
          <p:cNvSpPr/>
          <p:nvPr userDrawn="1"/>
        </p:nvSpPr>
        <p:spPr>
          <a:xfrm rot="10800000">
            <a:off x="0" y="6120593"/>
            <a:ext cx="12191997" cy="2135212"/>
          </a:xfrm>
          <a:prstGeom prst="flowChartDocumen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view of a city with a mountain in the background&#10;&#10;Description automatically generated">
            <a:extLst>
              <a:ext uri="{FF2B5EF4-FFF2-40B4-BE49-F238E27FC236}">
                <a16:creationId xmlns:a16="http://schemas.microsoft.com/office/drawing/2014/main" id="{B828E348-E0C4-4E61-B99A-72BC76594A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-49695" y="-649757"/>
            <a:ext cx="12277194" cy="8157514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6F2C16-CE07-404F-90DC-8643AFA2F8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576943"/>
            <a:ext cx="10972800" cy="57041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13415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>
            <a:normAutofit/>
          </a:bodyPr>
          <a:lstStyle>
            <a:lvl1pPr algn="ctr">
              <a:defRPr sz="3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8BBF992-DAB4-43B9-862F-38DCD15D20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2" y="1435101"/>
            <a:ext cx="4011613" cy="469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53336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58299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ing R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7269FF-D712-41B5-8260-0916EC38A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97857"/>
            <a:ext cx="6298097" cy="1039091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CBD3E46-579D-4511-8D26-558B18016AB5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907697" y="597857"/>
            <a:ext cx="3836503" cy="5872509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 dirty="0"/>
              <a:t>WebEx Element 1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DC9BAAC-CDE6-4AC5-BB8F-7C1419135B3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04600" y="5088831"/>
            <a:ext cx="4379704" cy="950705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 dirty="0"/>
              <a:t>WebEx Element 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22FC02-5CB1-438D-92E5-8CE9165A8C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4875" y="1973886"/>
            <a:ext cx="4379913" cy="600075"/>
          </a:xfrm>
        </p:spPr>
        <p:txBody>
          <a:bodyPr>
            <a:normAutofit/>
          </a:bodyPr>
          <a:lstStyle>
            <a:lvl1pPr marL="0" indent="0" algn="ctr">
              <a:buNone/>
              <a:defRPr sz="3000"/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97EE31F-CD19-4454-A1D4-669E84C54C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4875" y="4389503"/>
            <a:ext cx="4379913" cy="600075"/>
          </a:xfrm>
        </p:spPr>
        <p:txBody>
          <a:bodyPr>
            <a:normAutofit/>
          </a:bodyPr>
          <a:lstStyle>
            <a:lvl1pPr marL="0" indent="0" algn="ctr">
              <a:buNone/>
              <a:defRPr sz="3000"/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BB723353-6D62-41A5-8811-E95582CA44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4875" y="3231321"/>
            <a:ext cx="4379913" cy="600075"/>
          </a:xfrm>
        </p:spPr>
        <p:txBody>
          <a:bodyPr>
            <a:normAutofit/>
          </a:bodyPr>
          <a:lstStyle>
            <a:lvl1pPr marL="0" indent="0" algn="ctr">
              <a:buNone/>
              <a:defRPr sz="3000"/>
            </a:lvl1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3556177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0800000">
            <a:off x="453821" y="565265"/>
            <a:ext cx="2743200" cy="556089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884190" y="-727827"/>
            <a:ext cx="5560897" cy="814708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79501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1AEDA-4FA7-A548-AA8D-CF8E03858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DEEC8-7A19-614B-B7F4-018BD22BB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B843926-1221-7549-B027-CFE20A8E622C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80D95E-7091-814D-BAA7-638550FD9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2018 Leadership Integration Simplified LLC. All rights reserved.  </a:t>
            </a:r>
            <a:br>
              <a:rPr lang="en-US"/>
            </a:br>
            <a:r>
              <a:rPr lang="en-US"/>
              <a:t>May not be reproduced or distributed in any other form. For internal use only.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850EC-7EB8-1D47-91E5-18DE8415C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81F6190-39D4-3D4B-A0B0-86D2B73E907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0B8946A-6279-0649-A4DD-8BBBCBA4F0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973264"/>
            <a:ext cx="10515600" cy="3681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717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74C37E-9127-4F2B-828C-C741D8D87E7D}"/>
              </a:ext>
            </a:extLst>
          </p:cNvPr>
          <p:cNvSpPr/>
          <p:nvPr userDrawn="1"/>
        </p:nvSpPr>
        <p:spPr>
          <a:xfrm>
            <a:off x="-49696" y="-99391"/>
            <a:ext cx="12241695" cy="6957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1651B355-44E3-4F6D-9F05-25E74D6E15DF}"/>
              </a:ext>
            </a:extLst>
          </p:cNvPr>
          <p:cNvSpPr/>
          <p:nvPr userDrawn="1"/>
        </p:nvSpPr>
        <p:spPr>
          <a:xfrm>
            <a:off x="2" y="5818909"/>
            <a:ext cx="11748050" cy="103909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3551846-B7EF-4F33-A945-749D40EDD463}"/>
              </a:ext>
            </a:extLst>
          </p:cNvPr>
          <p:cNvSpPr/>
          <p:nvPr userDrawn="1"/>
        </p:nvSpPr>
        <p:spPr>
          <a:xfrm flipH="1">
            <a:off x="3071192" y="6033052"/>
            <a:ext cx="9120808" cy="824948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view of a city with a mountain in the background&#10;&#10;Description automatically generated">
            <a:extLst>
              <a:ext uri="{FF2B5EF4-FFF2-40B4-BE49-F238E27FC236}">
                <a16:creationId xmlns:a16="http://schemas.microsoft.com/office/drawing/2014/main" id="{B828E348-E0C4-4E61-B99A-72BC76594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t="6747" b="7965"/>
          <a:stretch/>
        </p:blipFill>
        <p:spPr>
          <a:xfrm>
            <a:off x="-49695" y="-99391"/>
            <a:ext cx="12277194" cy="695739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6CCFA22-A6ED-4E11-AC2B-8E207FDC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6F2C16-CE07-404F-90DC-8643AFA2F8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2035175"/>
            <a:ext cx="10972800" cy="4327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00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74C37E-9127-4F2B-828C-C741D8D87E7D}"/>
              </a:ext>
            </a:extLst>
          </p:cNvPr>
          <p:cNvSpPr/>
          <p:nvPr userDrawn="1"/>
        </p:nvSpPr>
        <p:spPr>
          <a:xfrm>
            <a:off x="3" y="0"/>
            <a:ext cx="122748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view of a city with a mountain in the background&#10;&#10;Description automatically generated">
            <a:extLst>
              <a:ext uri="{FF2B5EF4-FFF2-40B4-BE49-F238E27FC236}">
                <a16:creationId xmlns:a16="http://schemas.microsoft.com/office/drawing/2014/main" id="{B828E348-E0C4-4E61-B99A-72BC76594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t="6747" b="7965"/>
          <a:stretch/>
        </p:blipFill>
        <p:spPr>
          <a:xfrm>
            <a:off x="2" y="-99391"/>
            <a:ext cx="12274824" cy="6957391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3551846-B7EF-4F33-A945-749D40EDD463}"/>
              </a:ext>
            </a:extLst>
          </p:cNvPr>
          <p:cNvSpPr/>
          <p:nvPr userDrawn="1"/>
        </p:nvSpPr>
        <p:spPr>
          <a:xfrm flipH="1">
            <a:off x="3071191" y="6033052"/>
            <a:ext cx="9203633" cy="824948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1651B355-44E3-4F6D-9F05-25E74D6E15DF}"/>
              </a:ext>
            </a:extLst>
          </p:cNvPr>
          <p:cNvSpPr/>
          <p:nvPr userDrawn="1"/>
        </p:nvSpPr>
        <p:spPr>
          <a:xfrm>
            <a:off x="2" y="5818909"/>
            <a:ext cx="11748050" cy="103909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6CCFA22-A6ED-4E11-AC2B-8E207FDC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ppt1a-bkgd.jpg">
            <a:extLst>
              <a:ext uri="{FF2B5EF4-FFF2-40B4-BE49-F238E27FC236}">
                <a16:creationId xmlns:a16="http://schemas.microsoft.com/office/drawing/2014/main" id="{91A128F4-46F5-4DA2-805F-BFFB985846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6139414"/>
            <a:ext cx="2437265" cy="718586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6F2C16-CE07-404F-90DC-8643AFA2F8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2035175"/>
            <a:ext cx="10972800" cy="474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818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8496"/>
            <a:ext cx="10896600" cy="10390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70383"/>
            <a:ext cx="10896600" cy="47906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21E0ACE5-29FA-4B75-88F9-414B376E60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34775" y="0"/>
            <a:ext cx="657225" cy="666750"/>
          </a:xfrm>
          <a:prstGeom prst="rect">
            <a:avLst/>
          </a:prstGeom>
        </p:spPr>
      </p:pic>
      <p:sp>
        <p:nvSpPr>
          <p:cNvPr id="9" name="Right Triangle 8">
            <a:extLst>
              <a:ext uri="{FF2B5EF4-FFF2-40B4-BE49-F238E27FC236}">
                <a16:creationId xmlns:a16="http://schemas.microsoft.com/office/drawing/2014/main" id="{49587759-BFD5-49F9-841D-05A5AC88BC26}"/>
              </a:ext>
            </a:extLst>
          </p:cNvPr>
          <p:cNvSpPr/>
          <p:nvPr userDrawn="1"/>
        </p:nvSpPr>
        <p:spPr>
          <a:xfrm flipH="1">
            <a:off x="3071192" y="6203062"/>
            <a:ext cx="9120806" cy="654937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1A8FA3BC-613D-4C88-B424-70665FDB1A32}"/>
              </a:ext>
            </a:extLst>
          </p:cNvPr>
          <p:cNvSpPr/>
          <p:nvPr userDrawn="1"/>
        </p:nvSpPr>
        <p:spPr>
          <a:xfrm>
            <a:off x="2" y="6033052"/>
            <a:ext cx="11748050" cy="824948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10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7205"/>
            <a:ext cx="10896600" cy="10390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21E0ACE5-29FA-4B75-88F9-414B376E60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34775" y="0"/>
            <a:ext cx="657225" cy="666750"/>
          </a:xfrm>
          <a:prstGeom prst="rect">
            <a:avLst/>
          </a:prstGeom>
        </p:spPr>
      </p:pic>
      <p:sp>
        <p:nvSpPr>
          <p:cNvPr id="9" name="Right Triangle 8">
            <a:extLst>
              <a:ext uri="{FF2B5EF4-FFF2-40B4-BE49-F238E27FC236}">
                <a16:creationId xmlns:a16="http://schemas.microsoft.com/office/drawing/2014/main" id="{49587759-BFD5-49F9-841D-05A5AC88BC26}"/>
              </a:ext>
            </a:extLst>
          </p:cNvPr>
          <p:cNvSpPr/>
          <p:nvPr userDrawn="1"/>
        </p:nvSpPr>
        <p:spPr>
          <a:xfrm flipH="1">
            <a:off x="3071192" y="6597110"/>
            <a:ext cx="9120806" cy="26088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1A8FA3BC-613D-4C88-B424-70665FDB1A32}"/>
              </a:ext>
            </a:extLst>
          </p:cNvPr>
          <p:cNvSpPr/>
          <p:nvPr userDrawn="1"/>
        </p:nvSpPr>
        <p:spPr>
          <a:xfrm>
            <a:off x="2" y="6529388"/>
            <a:ext cx="11748050" cy="328612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0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61109"/>
            <a:ext cx="10972800" cy="10390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843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image" Target="../media/image8.svg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1a-bkgd.jpg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1"/>
            <a:ext cx="2437265" cy="7185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9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5434" y="-53180"/>
            <a:ext cx="790656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27064"/>
            <a:ext cx="10972800" cy="1039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13779"/>
            <a:ext cx="10972800" cy="4112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CB7A00BF-D8F5-44F8-BBE7-135866C4A437}"/>
              </a:ext>
            </a:extLst>
          </p:cNvPr>
          <p:cNvSpPr/>
          <p:nvPr userDrawn="1"/>
        </p:nvSpPr>
        <p:spPr>
          <a:xfrm flipH="1">
            <a:off x="3071192" y="6203062"/>
            <a:ext cx="9120806" cy="654937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B3CFA752-D97C-4BB0-8DBE-CCD9E610D9E4}"/>
              </a:ext>
            </a:extLst>
          </p:cNvPr>
          <p:cNvSpPr/>
          <p:nvPr userDrawn="1"/>
        </p:nvSpPr>
        <p:spPr>
          <a:xfrm>
            <a:off x="2" y="6033052"/>
            <a:ext cx="11748050" cy="824948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7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3" r:id="rId2"/>
    <p:sldLayoutId id="2147483668" r:id="rId3"/>
    <p:sldLayoutId id="2147483664" r:id="rId4"/>
    <p:sldLayoutId id="2147483669" r:id="rId5"/>
    <p:sldLayoutId id="2147483674" r:id="rId6"/>
    <p:sldLayoutId id="2147483695" r:id="rId7"/>
    <p:sldLayoutId id="2147483708" r:id="rId8"/>
    <p:sldLayoutId id="2147483666" r:id="rId9"/>
    <p:sldLayoutId id="2147483667" r:id="rId10"/>
    <p:sldLayoutId id="2147483675" r:id="rId11"/>
    <p:sldLayoutId id="2147483691" r:id="rId12"/>
    <p:sldLayoutId id="2147483670" r:id="rId13"/>
    <p:sldLayoutId id="2147483671" r:id="rId14"/>
    <p:sldLayoutId id="2147483692" r:id="rId15"/>
    <p:sldLayoutId id="2147483673" r:id="rId16"/>
  </p:sldLayoutIdLst>
  <p:txStyles>
    <p:titleStyle>
      <a:lvl1pPr algn="ctr" defTabSz="548640" rtl="0" eaLnBrk="1" latinLnBrk="0" hangingPunct="1">
        <a:spcBef>
          <a:spcPct val="0"/>
        </a:spcBef>
        <a:buNone/>
        <a:defRPr sz="5280" b="1" kern="1200">
          <a:solidFill>
            <a:schemeClr val="accent6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411480" indent="-411480" algn="l" defTabSz="548640" rtl="0" eaLnBrk="1" latinLnBrk="0" hangingPunct="1">
        <a:spcBef>
          <a:spcPct val="20000"/>
        </a:spcBef>
        <a:buFont typeface="Arial"/>
        <a:buChar char="•"/>
        <a:defRPr sz="384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buFont typeface="Arial"/>
        <a:buChar char="–"/>
        <a:defRPr sz="336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371600" indent="-274320" algn="l" defTabSz="548640" rtl="0" eaLnBrk="1" latinLnBrk="0" hangingPunct="1">
        <a:spcBef>
          <a:spcPct val="20000"/>
        </a:spcBef>
        <a:buFont typeface="Arial"/>
        <a:buChar char="•"/>
        <a:defRPr sz="288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920240" indent="-274320" algn="l" defTabSz="54864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468880" indent="-274320" algn="l" defTabSz="54864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CFA752-D97C-4BB0-8DBE-CCD9E610D9E4}"/>
              </a:ext>
            </a:extLst>
          </p:cNvPr>
          <p:cNvSpPr/>
          <p:nvPr userDrawn="1"/>
        </p:nvSpPr>
        <p:spPr>
          <a:xfrm>
            <a:off x="2" y="5818909"/>
            <a:ext cx="12191998" cy="10390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41919"/>
            <a:ext cx="10972800" cy="1039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10972800" cy="4350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0C011C09-A02F-4898-B7FD-E973ED1B946F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534775" y="-6778"/>
            <a:ext cx="6572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8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</p:sldLayoutIdLst>
  <p:txStyles>
    <p:titleStyle>
      <a:lvl1pPr algn="ctr" defTabSz="548640" rtl="0" eaLnBrk="1" latinLnBrk="0" hangingPunct="1">
        <a:spcBef>
          <a:spcPct val="0"/>
        </a:spcBef>
        <a:buNone/>
        <a:defRPr sz="5280" b="1" kern="1200">
          <a:solidFill>
            <a:schemeClr val="accent6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411480" indent="-411480" algn="l" defTabSz="548640" rtl="0" eaLnBrk="1" latinLnBrk="0" hangingPunct="1">
        <a:spcBef>
          <a:spcPct val="20000"/>
        </a:spcBef>
        <a:buFont typeface="Arial"/>
        <a:buChar char="•"/>
        <a:defRPr sz="384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buFont typeface="Arial"/>
        <a:buChar char="–"/>
        <a:defRPr sz="336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371600" indent="-274320" algn="l" defTabSz="548640" rtl="0" eaLnBrk="1" latinLnBrk="0" hangingPunct="1">
        <a:spcBef>
          <a:spcPct val="20000"/>
        </a:spcBef>
        <a:buFont typeface="Arial"/>
        <a:buChar char="•"/>
        <a:defRPr sz="288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920240" indent="-274320" algn="l" defTabSz="54864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468880" indent="-274320" algn="l" defTabSz="54864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1a-bkgd.jpg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1"/>
            <a:ext cx="2437265" cy="71858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27064"/>
            <a:ext cx="10972800" cy="1039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13778"/>
            <a:ext cx="10972800" cy="4336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CB7A00BF-D8F5-44F8-BBE7-135866C4A437}"/>
              </a:ext>
            </a:extLst>
          </p:cNvPr>
          <p:cNvSpPr/>
          <p:nvPr userDrawn="1"/>
        </p:nvSpPr>
        <p:spPr>
          <a:xfrm rot="10800000" flipH="1">
            <a:off x="-1930402" y="6160052"/>
            <a:ext cx="12191999" cy="2095754"/>
          </a:xfrm>
          <a:prstGeom prst="flowChartDocumen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B3CFA752-D97C-4BB0-8DBE-CCD9E610D9E4}"/>
              </a:ext>
            </a:extLst>
          </p:cNvPr>
          <p:cNvSpPr/>
          <p:nvPr userDrawn="1"/>
        </p:nvSpPr>
        <p:spPr>
          <a:xfrm rot="10800000">
            <a:off x="0" y="6120593"/>
            <a:ext cx="12191997" cy="2135212"/>
          </a:xfrm>
          <a:prstGeom prst="flowChartDocumen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Cheers">
            <a:extLst>
              <a:ext uri="{FF2B5EF4-FFF2-40B4-BE49-F238E27FC236}">
                <a16:creationId xmlns:a16="http://schemas.microsoft.com/office/drawing/2014/main" id="{9B4D9FBC-3276-4CF0-A374-C1111EEFCA0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77597" y="5080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5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5" r:id="rId13"/>
  </p:sldLayoutIdLst>
  <p:txStyles>
    <p:titleStyle>
      <a:lvl1pPr algn="ctr" defTabSz="548640" rtl="0" eaLnBrk="1" latinLnBrk="0" hangingPunct="1">
        <a:spcBef>
          <a:spcPct val="0"/>
        </a:spcBef>
        <a:buNone/>
        <a:defRPr sz="5280" kern="1200">
          <a:solidFill>
            <a:srgbClr val="8B1E4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411480" indent="-411480" algn="l" defTabSz="548640" rtl="0" eaLnBrk="1" latinLnBrk="0" hangingPunct="1">
        <a:spcBef>
          <a:spcPct val="20000"/>
        </a:spcBef>
        <a:buFont typeface="Arial"/>
        <a:buChar char="•"/>
        <a:defRPr sz="384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buFont typeface="Arial"/>
        <a:buChar char="–"/>
        <a:defRPr sz="336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371600" indent="-274320" algn="l" defTabSz="548640" rtl="0" eaLnBrk="1" latinLnBrk="0" hangingPunct="1">
        <a:spcBef>
          <a:spcPct val="20000"/>
        </a:spcBef>
        <a:buFont typeface="Arial"/>
        <a:buChar char="•"/>
        <a:defRPr sz="288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920240" indent="-274320" algn="l" defTabSz="54864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468880" indent="-274320" algn="l" defTabSz="54864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hyperlink" Target="http://www.asiflex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pixabay.com/en/piggy-bank-money-savings-financial-970340/" TargetMode="External"/><Relationship Id="rId5" Type="http://schemas.openxmlformats.org/officeDocument/2006/relationships/image" Target="../media/image38.jpg"/><Relationship Id="rId4" Type="http://schemas.openxmlformats.org/officeDocument/2006/relationships/hyperlink" Target="https://webdocs.asiflex.com/videos/what_is_an_fsa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www.standard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www.standard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www.standard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5" Type="http://schemas.openxmlformats.org/officeDocument/2006/relationships/hyperlink" Target="https://www.standard.com/" TargetMode="Externa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enefits@saltlakecounty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www.saltlakecounty.gov/human-resources/benefits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5" Type="http://schemas.openxmlformats.org/officeDocument/2006/relationships/hyperlink" Target="https://www.standard.com/" TargetMode="External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2.png"/><Relationship Id="rId5" Type="http://schemas.openxmlformats.org/officeDocument/2006/relationships/hyperlink" Target="mailto:employeewellness@saltlakecounty.gov" TargetMode="External"/><Relationship Id="rId4" Type="http://schemas.openxmlformats.org/officeDocument/2006/relationships/hyperlink" Target="https://www.saltlakecounty.gov/employee-wellness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lco.org/human-resources/policies/human-resources-policies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://slcountyvoluntarybenefits.com/" TargetMode="Externa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1.xml"/><Relationship Id="rId5" Type="http://schemas.openxmlformats.org/officeDocument/2006/relationships/hyperlink" Target="https://slco.org/human-resources/learning--development/tuition-reimbursement/" TargetMode="External"/><Relationship Id="rId4" Type="http://schemas.openxmlformats.org/officeDocument/2006/relationships/hyperlink" Target="mailto:CCarrington@saltlakecounty.gov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pshcm.slcounty.org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s.org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notesSlide" Target="../notesSlides/notesSlide38.xml"/><Relationship Id="rId16" Type="http://schemas.openxmlformats.org/officeDocument/2006/relationships/image" Target="../media/image24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benefits@saltlakecounty.gov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www.saltlakecounty.gov/human-resources/benefits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lecthealth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://www.pehp.org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q0VWgeTXL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5" Type="http://schemas.openxmlformats.org/officeDocument/2006/relationships/hyperlink" Target="http://www.netbenefits.com/" TargetMode="Externa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AB91DC-47DC-5BB9-A1A6-9C5D73E8E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5766"/>
            <a:ext cx="10972800" cy="253574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2026 New Employee </a:t>
            </a:r>
            <a:br>
              <a:rPr lang="en-US" dirty="0"/>
            </a:br>
            <a:r>
              <a:rPr lang="en-US" dirty="0"/>
              <a:t>Benefits Orientation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13538-4034-4FE9-B32E-6BB93F79316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26685" y="4084656"/>
            <a:ext cx="8259153" cy="867681"/>
          </a:xfrm>
          <a:solidFill>
            <a:srgbClr val="CC9701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000" dirty="0"/>
              <a:t> </a:t>
            </a:r>
            <a:r>
              <a:rPr lang="en-US" sz="3000" b="1" dirty="0">
                <a:solidFill>
                  <a:srgbClr val="630101"/>
                </a:solidFill>
              </a:rPr>
              <a:t>Benefits begin on FIRST DAY of eligible status</a:t>
            </a:r>
          </a:p>
        </p:txBody>
      </p:sp>
      <p:pic>
        <p:nvPicPr>
          <p:cNvPr id="13" name="Picture 12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B244E674-2F1F-4E11-AEE1-E526D00B9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4775" y="0"/>
            <a:ext cx="657225" cy="666750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04436E7-812D-4AA2-8364-51F17DBC7A87}"/>
              </a:ext>
            </a:extLst>
          </p:cNvPr>
          <p:cNvSpPr txBox="1">
            <a:spLocks/>
          </p:cNvSpPr>
          <p:nvPr/>
        </p:nvSpPr>
        <p:spPr>
          <a:xfrm>
            <a:off x="3726685" y="5109764"/>
            <a:ext cx="8259153" cy="867680"/>
          </a:xfrm>
          <a:prstGeom prst="rect">
            <a:avLst/>
          </a:prstGeom>
          <a:solidFill>
            <a:srgbClr val="CC970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548640" rtl="0" eaLnBrk="1" latinLnBrk="0" hangingPunct="1">
              <a:spcBef>
                <a:spcPct val="20000"/>
              </a:spcBef>
              <a:buFont typeface="Arial"/>
              <a:buNone/>
              <a:defRPr sz="4000" b="1" kern="1200">
                <a:solidFill>
                  <a:schemeClr val="bg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54864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2160" kern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09728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920" kern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4592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19456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74320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9184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4048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8912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solidFill>
                  <a:schemeClr val="accent6"/>
                </a:solidFill>
              </a:rPr>
              <a:t>You have 31-DAYS from that date to enroll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0426205-C830-1FDE-223F-3635304FF8C8}"/>
              </a:ext>
            </a:extLst>
          </p:cNvPr>
          <p:cNvSpPr txBox="1">
            <a:spLocks/>
          </p:cNvSpPr>
          <p:nvPr/>
        </p:nvSpPr>
        <p:spPr>
          <a:xfrm>
            <a:off x="3726683" y="3059549"/>
            <a:ext cx="8259153" cy="867681"/>
          </a:xfrm>
          <a:prstGeom prst="rect">
            <a:avLst/>
          </a:prstGeom>
          <a:solidFill>
            <a:srgbClr val="CC9701"/>
          </a:solidFill>
        </p:spPr>
        <p:txBody>
          <a:bodyPr vert="horz" lIns="91440" tIns="45720" rIns="91440" bIns="45720" rtlCol="0" anchor="ctr">
            <a:norm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rgbClr val="FFFFFF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rgbClr val="FFFFFF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rgbClr val="FFFFFF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FFFFFF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rgbClr val="FFFFFF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3000" dirty="0"/>
              <a:t> </a:t>
            </a:r>
            <a:r>
              <a:rPr lang="en-US" sz="3000" b="1" dirty="0">
                <a:solidFill>
                  <a:srgbClr val="630101"/>
                </a:solidFill>
              </a:rPr>
              <a:t>Benefits offered to employees working 20+ hours</a:t>
            </a:r>
          </a:p>
        </p:txBody>
      </p:sp>
    </p:spTree>
    <p:extLst>
      <p:ext uri="{BB962C8B-B14F-4D97-AF65-F5344CB8AC3E}">
        <p14:creationId xmlns:p14="http://schemas.microsoft.com/office/powerpoint/2010/main" val="2668142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2B0AC-12F7-3D4D-0757-AD00EC82F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7D1A5-0804-F8B8-8321-0687A65D1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542" y="217029"/>
            <a:ext cx="10972800" cy="1039091"/>
          </a:xfrm>
        </p:spPr>
        <p:txBody>
          <a:bodyPr>
            <a:normAutofit/>
          </a:bodyPr>
          <a:lstStyle/>
          <a:p>
            <a:r>
              <a:rPr lang="en-US" sz="5200" dirty="0"/>
              <a:t>2026 Medical Plan – PPO (Traditional)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0FF90-DB79-C69E-53C1-C7582ADA9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259614"/>
            <a:ext cx="4888230" cy="639762"/>
          </a:xfrm>
          <a:solidFill>
            <a:schemeClr val="bg2"/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/>
              <a:t>Out of pocket costs for care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F4EE0E-33BB-0428-BF41-6500E2985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010929"/>
            <a:ext cx="5386917" cy="31015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u="sng" dirty="0"/>
              <a:t>Deductible:		Individual		Family</a:t>
            </a:r>
          </a:p>
          <a:p>
            <a:r>
              <a:rPr lang="en-US" sz="2000" dirty="0">
                <a:solidFill>
                  <a:schemeClr val="bg1"/>
                </a:solidFill>
              </a:rPr>
              <a:t>500</a:t>
            </a:r>
            <a:r>
              <a:rPr lang="en-US" sz="2000" dirty="0"/>
              <a:t>		      	$1,000		$2,000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b="1" u="sng" dirty="0"/>
          </a:p>
          <a:p>
            <a:pPr marL="0" indent="0">
              <a:buNone/>
            </a:pPr>
            <a:r>
              <a:rPr lang="en-US" sz="2000" b="1" u="sng" dirty="0"/>
              <a:t>Coinsurance:		Individual		County</a:t>
            </a:r>
          </a:p>
          <a:p>
            <a:pPr marL="0" indent="0">
              <a:buNone/>
            </a:pPr>
            <a:r>
              <a:rPr lang="en-US" sz="2000" dirty="0"/>
              <a:t>                           	20%		  	80%</a:t>
            </a:r>
          </a:p>
          <a:p>
            <a:pPr marL="0" indent="0">
              <a:buNone/>
            </a:pPr>
            <a:endParaRPr lang="en-US" sz="2000" b="1" u="sng" dirty="0"/>
          </a:p>
          <a:p>
            <a:pPr marL="0" indent="0">
              <a:buNone/>
            </a:pPr>
            <a:r>
              <a:rPr lang="en-US" sz="2000" b="1" u="sng" dirty="0"/>
              <a:t>Out-of-Pocket Max:	Individual		Family</a:t>
            </a:r>
          </a:p>
          <a:p>
            <a:pPr marL="0" indent="0">
              <a:buNone/>
            </a:pPr>
            <a:r>
              <a:rPr lang="en-US" sz="2000" dirty="0"/>
              <a:t>                          	$4,000      	$8,000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3B734C-C267-10CC-8C16-15512A6E32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2309" y="1259614"/>
            <a:ext cx="5389033" cy="639762"/>
          </a:xfrm>
          <a:solidFill>
            <a:schemeClr val="bg2"/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/>
              <a:t>Premium – Cost per paycheck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803DF4-7EA1-19D3-FAF3-6C94DF4CAE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2309" y="2015261"/>
            <a:ext cx="5670973" cy="31015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u="sng" dirty="0"/>
              <a:t>Full Time:</a:t>
            </a:r>
          </a:p>
          <a:p>
            <a:r>
              <a:rPr lang="en-US" sz="2000" dirty="0"/>
              <a:t>Employee Only: $74.27</a:t>
            </a:r>
          </a:p>
          <a:p>
            <a:r>
              <a:rPr lang="en-US" sz="2000" dirty="0"/>
              <a:t>Employee+1: $163.13</a:t>
            </a:r>
          </a:p>
          <a:p>
            <a:r>
              <a:rPr lang="en-US" sz="2000" dirty="0"/>
              <a:t>Employee+2 or more: $219.77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u="sng" dirty="0"/>
              <a:t>Part Time:</a:t>
            </a:r>
          </a:p>
          <a:p>
            <a:r>
              <a:rPr lang="en-US" sz="2000" dirty="0"/>
              <a:t>Employee Only: $148.54</a:t>
            </a:r>
          </a:p>
          <a:p>
            <a:r>
              <a:rPr lang="en-US" sz="2000" dirty="0"/>
              <a:t>Employee+1: $326.26</a:t>
            </a:r>
          </a:p>
          <a:p>
            <a:r>
              <a:rPr lang="en-US" sz="2000" dirty="0"/>
              <a:t>Employee+2 or more: $439.55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D0F6D3-E678-43A3-31A3-8B1474F6687F}"/>
              </a:ext>
            </a:extLst>
          </p:cNvPr>
          <p:cNvSpPr txBox="1"/>
          <p:nvPr/>
        </p:nvSpPr>
        <p:spPr>
          <a:xfrm>
            <a:off x="375138" y="6076183"/>
            <a:ext cx="112062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Medical FSA Eligible.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9701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Ineligible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for HSA or Limited Purpose FSA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D6F9C7-A179-A72F-1F4F-8F4D640B469C}"/>
              </a:ext>
            </a:extLst>
          </p:cNvPr>
          <p:cNvSpPr txBox="1"/>
          <p:nvPr/>
        </p:nvSpPr>
        <p:spPr>
          <a:xfrm>
            <a:off x="85578" y="5236043"/>
            <a:ext cx="1177770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630101"/>
                </a:solidFill>
              </a:rPr>
              <a:t>Once you enroll, premiums are due back to eligibility date. Payroll deductions will take current premiums plus half of arrears until caught up</a:t>
            </a:r>
          </a:p>
        </p:txBody>
      </p:sp>
    </p:spTree>
    <p:extLst>
      <p:ext uri="{BB962C8B-B14F-4D97-AF65-F5344CB8AC3E}">
        <p14:creationId xmlns:p14="http://schemas.microsoft.com/office/powerpoint/2010/main" val="3829419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9DD2D-ED22-DBD3-2AA3-B2564A8B7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0 Easy Ways to Save Money Every Day ...">
            <a:extLst>
              <a:ext uri="{FF2B5EF4-FFF2-40B4-BE49-F238E27FC236}">
                <a16:creationId xmlns:a16="http://schemas.microsoft.com/office/drawing/2014/main" id="{25FF70AF-68B0-D7BF-55D1-1BE3729E1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879" y="4592298"/>
            <a:ext cx="2047387" cy="110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A picture containing food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571FF6F8-94B3-7788-462C-F5B8E9BB49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452563" y="4603284"/>
            <a:ext cx="1689180" cy="11032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696182-2397-B1F3-300C-96ADD9530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531" y="359028"/>
            <a:ext cx="5942876" cy="1039091"/>
          </a:xfrm>
        </p:spPr>
        <p:txBody>
          <a:bodyPr>
            <a:noAutofit/>
          </a:bodyPr>
          <a:lstStyle/>
          <a:p>
            <a:r>
              <a:rPr lang="en-US" sz="3200" b="1" dirty="0"/>
              <a:t>Flexible Spending Account </a:t>
            </a:r>
            <a:br>
              <a:rPr lang="en-US" sz="3000" b="1" dirty="0"/>
            </a:br>
            <a:r>
              <a:rPr lang="en-US" sz="3000" b="1" dirty="0"/>
              <a:t>(FSA)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D423E5-42E3-0408-2274-71D6B17F05B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736466" y="1718459"/>
            <a:ext cx="5114810" cy="3826556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en-US" sz="2400" b="1" dirty="0">
                <a:solidFill>
                  <a:prstClr val="black"/>
                </a:solidFill>
              </a:rPr>
              <a:t>Limited FSA (Must have HDHP and HSA):</a:t>
            </a:r>
          </a:p>
          <a:p>
            <a:pPr>
              <a:lnSpc>
                <a:spcPct val="110000"/>
              </a:lnSpc>
              <a:defRPr/>
            </a:pPr>
            <a:r>
              <a:rPr lang="en-US" sz="2200" dirty="0">
                <a:solidFill>
                  <a:prstClr val="black"/>
                </a:solidFill>
              </a:rPr>
              <a:t>Dental &amp; Vision Only </a:t>
            </a:r>
          </a:p>
          <a:p>
            <a:pPr>
              <a:lnSpc>
                <a:spcPct val="110000"/>
              </a:lnSpc>
              <a:defRPr/>
            </a:pPr>
            <a:r>
              <a:rPr lang="en-US" sz="2200" dirty="0">
                <a:solidFill>
                  <a:prstClr val="black"/>
                </a:solidFill>
              </a:rPr>
              <a:t>2026 Annual Maximum: $3,400</a:t>
            </a:r>
          </a:p>
          <a:p>
            <a:pPr>
              <a:lnSpc>
                <a:spcPct val="110000"/>
              </a:lnSpc>
              <a:defRPr/>
            </a:pPr>
            <a:r>
              <a:rPr lang="en-US" sz="2200" dirty="0">
                <a:solidFill>
                  <a:prstClr val="black"/>
                </a:solidFill>
              </a:rPr>
              <a:t>$680 rollover limit</a:t>
            </a:r>
          </a:p>
          <a:p>
            <a:pPr>
              <a:lnSpc>
                <a:spcPct val="110000"/>
              </a:lnSpc>
              <a:defRPr/>
            </a:pPr>
            <a:endParaRPr lang="en-US" sz="2200" dirty="0">
              <a:solidFill>
                <a:prstClr val="black"/>
              </a:solidFill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Dependent Care FSA</a:t>
            </a:r>
          </a:p>
          <a:p>
            <a:pPr marR="0" lvl="0" fontAlgn="auto">
              <a:lnSpc>
                <a:spcPct val="11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>
                <a:solidFill>
                  <a:prstClr val="black"/>
                </a:solidFill>
              </a:rPr>
              <a:t>Covers Dependent Care costs up to age 13</a:t>
            </a:r>
          </a:p>
          <a:p>
            <a:pPr marR="0" lvl="0" fontAlgn="auto">
              <a:lnSpc>
                <a:spcPct val="11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>
                <a:solidFill>
                  <a:prstClr val="black"/>
                </a:solidFill>
              </a:rPr>
              <a:t>2026 Annual maximum: $7,500</a:t>
            </a:r>
          </a:p>
          <a:p>
            <a:pPr marR="0" lvl="0" fontAlgn="auto">
              <a:lnSpc>
                <a:spcPct val="11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200" b="1" dirty="0">
                <a:solidFill>
                  <a:prstClr val="black"/>
                </a:solidFill>
              </a:rPr>
              <a:t>No rollover</a:t>
            </a:r>
          </a:p>
          <a:p>
            <a:pPr>
              <a:lnSpc>
                <a:spcPct val="110000"/>
              </a:lnSpc>
              <a:defRPr/>
            </a:pPr>
            <a:endParaRPr lang="en-US" sz="22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103BFF-74C1-4CA7-A8CE-2F444BA07133}"/>
              </a:ext>
            </a:extLst>
          </p:cNvPr>
          <p:cNvSpPr/>
          <p:nvPr/>
        </p:nvSpPr>
        <p:spPr>
          <a:xfrm>
            <a:off x="523603" y="300512"/>
            <a:ext cx="5384800" cy="1156124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1C9AA1-812D-2F56-9272-C8E10FF70D45}"/>
              </a:ext>
            </a:extLst>
          </p:cNvPr>
          <p:cNvSpPr/>
          <p:nvPr/>
        </p:nvSpPr>
        <p:spPr>
          <a:xfrm>
            <a:off x="523602" y="1601180"/>
            <a:ext cx="5384800" cy="4098721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E8AF5DB4-6A08-9DF2-5085-DC7B5258FD3A}"/>
              </a:ext>
            </a:extLst>
          </p:cNvPr>
          <p:cNvSpPr txBox="1">
            <a:spLocks/>
          </p:cNvSpPr>
          <p:nvPr/>
        </p:nvSpPr>
        <p:spPr>
          <a:xfrm>
            <a:off x="636608" y="1815345"/>
            <a:ext cx="5217367" cy="4098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25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Medical FSA </a:t>
            </a:r>
          </a:p>
          <a:p>
            <a:pPr marL="342900" marR="0" lvl="0" indent="-34290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Pre-Tax contributions from paycheck</a:t>
            </a:r>
          </a:p>
          <a:p>
            <a:pPr marL="342900" marR="0" lvl="0" indent="-34290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Use for Medical, Dental, Rx, Vision</a:t>
            </a:r>
          </a:p>
          <a:p>
            <a:pPr marL="342900" marR="0" lvl="0" indent="-34290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Full Balance Available January 1st</a:t>
            </a:r>
          </a:p>
          <a:p>
            <a:pPr marL="342900" marR="0" lvl="0" indent="-34290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solidFill>
                  <a:prstClr val="black"/>
                </a:solidFill>
              </a:rPr>
              <a:t>2026 Annual Maximum: $3,400</a:t>
            </a:r>
          </a:p>
          <a:p>
            <a:pPr marL="342900" marR="0" lvl="0" indent="-34290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solidFill>
                  <a:prstClr val="black"/>
                </a:solidFill>
              </a:rPr>
              <a:t>$680 rollover limit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342900" marR="0" lvl="0" indent="-34290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Forfeit funds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at year-end (over rollover) or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if you leave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SLCo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(balance)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BDCA7C-8F50-7A63-D14E-F4E2FCB69683}"/>
              </a:ext>
            </a:extLst>
          </p:cNvPr>
          <p:cNvSpPr/>
          <p:nvPr/>
        </p:nvSpPr>
        <p:spPr>
          <a:xfrm>
            <a:off x="6503125" y="1601180"/>
            <a:ext cx="5384800" cy="4144890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8FA07A-45BD-EA6C-5D9F-34B4F2113AD9}"/>
              </a:ext>
            </a:extLst>
          </p:cNvPr>
          <p:cNvSpPr/>
          <p:nvPr/>
        </p:nvSpPr>
        <p:spPr>
          <a:xfrm>
            <a:off x="6466477" y="300512"/>
            <a:ext cx="5384800" cy="1156124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Additional Spending Accounts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AEDEE0-9941-3C36-1238-AAB903DB478C}"/>
              </a:ext>
            </a:extLst>
          </p:cNvPr>
          <p:cNvSpPr txBox="1"/>
          <p:nvPr/>
        </p:nvSpPr>
        <p:spPr>
          <a:xfrm>
            <a:off x="6503125" y="6035896"/>
            <a:ext cx="5402579" cy="52322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rgbClr val="CC970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www.asiflex.com</a:t>
            </a:r>
            <a:r>
              <a:rPr lang="en-US" sz="2800" dirty="0">
                <a:solidFill>
                  <a:srgbClr val="CC9701"/>
                </a:solidFill>
              </a:rPr>
              <a:t> or 800-659-3035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0AEF61-C556-667E-4B85-B3E80784ABAC}"/>
              </a:ext>
            </a:extLst>
          </p:cNvPr>
          <p:cNvSpPr txBox="1"/>
          <p:nvPr/>
        </p:nvSpPr>
        <p:spPr>
          <a:xfrm>
            <a:off x="505824" y="6041828"/>
            <a:ext cx="5402579" cy="523220"/>
          </a:xfrm>
          <a:prstGeom prst="rect">
            <a:avLst/>
          </a:prstGeom>
          <a:solidFill>
            <a:srgbClr val="CC970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</a:rPr>
              <a:t>Receipts are required to file claims</a:t>
            </a:r>
          </a:p>
        </p:txBody>
      </p:sp>
    </p:spTree>
    <p:extLst>
      <p:ext uri="{BB962C8B-B14F-4D97-AF65-F5344CB8AC3E}">
        <p14:creationId xmlns:p14="http://schemas.microsoft.com/office/powerpoint/2010/main" val="2522451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06961-3868-42CD-9CCA-F7990CBF9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5034"/>
            <a:ext cx="10972800" cy="1039091"/>
          </a:xfrm>
        </p:spPr>
        <p:txBody>
          <a:bodyPr/>
          <a:lstStyle/>
          <a:p>
            <a:r>
              <a:rPr lang="en-US" dirty="0"/>
              <a:t>Cigna Dental DPPO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65A810-162F-4088-8757-5EE6C58F4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714" y="325865"/>
            <a:ext cx="2331893" cy="8174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73C262-2C64-4CA6-863B-36D4CCD96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393" y="1112380"/>
            <a:ext cx="11195214" cy="570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35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06961-3868-42CD-9CCA-F7990CBF9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5034"/>
            <a:ext cx="10972800" cy="1039091"/>
          </a:xfrm>
        </p:spPr>
        <p:txBody>
          <a:bodyPr>
            <a:normAutofit/>
          </a:bodyPr>
          <a:lstStyle/>
          <a:p>
            <a:r>
              <a:rPr lang="en-US" sz="5200" dirty="0"/>
              <a:t>Cigna Dental DPPO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B8F70D8-B54A-477F-9A8C-0C82B0B9DD95}"/>
              </a:ext>
            </a:extLst>
          </p:cNvPr>
          <p:cNvSpPr txBox="1">
            <a:spLocks/>
          </p:cNvSpPr>
          <p:nvPr/>
        </p:nvSpPr>
        <p:spPr>
          <a:xfrm>
            <a:off x="4386158" y="4327395"/>
            <a:ext cx="3419684" cy="1346829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For questions or assistance locating an in-network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dentist or specialist, call Cigna at </a:t>
            </a:r>
          </a:p>
          <a:p>
            <a:pPr marL="0" marR="0" lvl="0" indent="0" algn="ctr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30E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800-244-6224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65A810-162F-4088-8757-5EE6C58F4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716" y="1119193"/>
            <a:ext cx="2964228" cy="1039091"/>
          </a:xfrm>
          <a:prstGeom prst="rect">
            <a:avLst/>
          </a:prstGeom>
        </p:spPr>
      </p:pic>
      <p:pic>
        <p:nvPicPr>
          <p:cNvPr id="1028" name="Picture 4" descr="Cigna Dentist Powell, OH | Dental Insurance | Wedgewood Complete Dentistry">
            <a:extLst>
              <a:ext uri="{FF2B5EF4-FFF2-40B4-BE49-F238E27FC236}">
                <a16:creationId xmlns:a16="http://schemas.microsoft.com/office/drawing/2014/main" id="{CEB9CCBD-4405-42CC-DAB6-BB4DE3DA9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54325"/>
            <a:ext cx="28956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D6D98C30-38F5-0EA2-F0EC-FE421A2B4B2E}"/>
              </a:ext>
            </a:extLst>
          </p:cNvPr>
          <p:cNvSpPr txBox="1">
            <a:spLocks/>
          </p:cNvSpPr>
          <p:nvPr/>
        </p:nvSpPr>
        <p:spPr>
          <a:xfrm>
            <a:off x="609600" y="2011821"/>
            <a:ext cx="5670973" cy="310158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u="sng" dirty="0"/>
              <a:t>Full Time:</a:t>
            </a:r>
          </a:p>
          <a:p>
            <a:r>
              <a:rPr lang="en-US" sz="2000" dirty="0"/>
              <a:t>Employee Only: $5.27</a:t>
            </a:r>
          </a:p>
          <a:p>
            <a:r>
              <a:rPr lang="en-US" sz="2000" dirty="0"/>
              <a:t>Employee+1: $6.74</a:t>
            </a:r>
          </a:p>
          <a:p>
            <a:r>
              <a:rPr lang="en-US" sz="2000" dirty="0"/>
              <a:t>Employee+2 or more: $10.15</a:t>
            </a:r>
          </a:p>
          <a:p>
            <a:pPr marL="0" indent="0">
              <a:buFont typeface="Arial"/>
              <a:buNone/>
            </a:pPr>
            <a:endParaRPr lang="en-US" sz="2000" dirty="0"/>
          </a:p>
          <a:p>
            <a:pPr marL="0" indent="0">
              <a:buFont typeface="Arial"/>
              <a:buNone/>
            </a:pPr>
            <a:r>
              <a:rPr lang="en-US" sz="2000" b="1" u="sng" dirty="0"/>
              <a:t>Part Time:</a:t>
            </a:r>
          </a:p>
          <a:p>
            <a:r>
              <a:rPr lang="en-US" sz="2000" dirty="0"/>
              <a:t>Employee Only: $10.53</a:t>
            </a:r>
          </a:p>
          <a:p>
            <a:r>
              <a:rPr lang="en-US" sz="2000" dirty="0"/>
              <a:t>Employee+1: $13.48</a:t>
            </a:r>
          </a:p>
          <a:p>
            <a:r>
              <a:rPr lang="en-US" sz="2000" dirty="0"/>
              <a:t>Employee+2 or more: $20.31</a:t>
            </a:r>
          </a:p>
          <a:p>
            <a:pPr marL="0" indent="0">
              <a:buFont typeface="Arial"/>
              <a:buNone/>
            </a:pPr>
            <a:endParaRPr lang="en-US" sz="1800" dirty="0"/>
          </a:p>
          <a:p>
            <a:pPr marL="0" indent="0">
              <a:buFont typeface="Arial"/>
              <a:buNone/>
            </a:pPr>
            <a:endParaRPr lang="en-US" sz="200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10338DD-AE81-C906-E09A-41411E63FA46}"/>
              </a:ext>
            </a:extLst>
          </p:cNvPr>
          <p:cNvSpPr txBox="1">
            <a:spLocks/>
          </p:cNvSpPr>
          <p:nvPr/>
        </p:nvSpPr>
        <p:spPr>
          <a:xfrm>
            <a:off x="609600" y="1313092"/>
            <a:ext cx="5389033" cy="639762"/>
          </a:xfrm>
          <a:prstGeom prst="rect">
            <a:avLst/>
          </a:prstGeom>
          <a:solidFill>
            <a:schemeClr val="accent6"/>
          </a:solidFill>
        </p:spPr>
        <p:txBody>
          <a:bodyPr anchor="ctr">
            <a:normAutofit fontScale="85000" lnSpcReduction="10000"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Premium – Cost per paycheck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52BB1B-603A-52A9-B561-A20E28826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7222" y="2454325"/>
            <a:ext cx="3877216" cy="321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72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06961-3868-42CD-9CCA-F7990CBF9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9053"/>
            <a:ext cx="10972800" cy="1039091"/>
          </a:xfrm>
        </p:spPr>
        <p:txBody>
          <a:bodyPr/>
          <a:lstStyle/>
          <a:p>
            <a:r>
              <a:rPr lang="en-US" dirty="0"/>
              <a:t>VSP Vision Care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B21EC-CAAE-75F4-BC17-8F807C346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733" y="1426306"/>
            <a:ext cx="6075667" cy="40053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8D9FF7-6E63-5901-18A3-A576F7A5BEFD}"/>
              </a:ext>
            </a:extLst>
          </p:cNvPr>
          <p:cNvSpPr txBox="1"/>
          <p:nvPr/>
        </p:nvSpPr>
        <p:spPr>
          <a:xfrm>
            <a:off x="609600" y="2848811"/>
            <a:ext cx="6096000" cy="2562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54864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u="sng" dirty="0">
                <a:solidFill>
                  <a:srgbClr val="630101"/>
                </a:solidFill>
                <a:latin typeface="Tw Cen MT" panose="020B0602020104020603" pitchFamily="34" charset="0"/>
              </a:rPr>
              <a:t>Premiums:</a:t>
            </a:r>
          </a:p>
          <a:p>
            <a:pPr marR="0" lvl="0" algn="l" defTabSz="54864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>
                <a:solidFill>
                  <a:srgbClr val="630101"/>
                </a:solidFill>
                <a:latin typeface="Tw Cen MT" panose="020B0602020104020603" pitchFamily="34" charset="0"/>
              </a:rPr>
              <a:t>Member Only - </a:t>
            </a:r>
            <a:r>
              <a:rPr lang="en-US" sz="2400" b="1" dirty="0">
                <a:solidFill>
                  <a:prstClr val="black"/>
                </a:solidFill>
                <a:latin typeface="Tw Cen MT" panose="020B0602020104020603" pitchFamily="34" charset="0"/>
              </a:rPr>
              <a:t>$3.30</a:t>
            </a:r>
          </a:p>
          <a:p>
            <a:pPr marR="0" lvl="0" algn="l" defTabSz="54864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>
                <a:solidFill>
                  <a:srgbClr val="630101"/>
                </a:solidFill>
                <a:latin typeface="Tw Cen MT" panose="020B0602020104020603" pitchFamily="34" charset="0"/>
              </a:rPr>
              <a:t>Member + 1 - </a:t>
            </a:r>
            <a:r>
              <a:rPr lang="en-US" sz="2400" b="1" dirty="0">
                <a:solidFill>
                  <a:prstClr val="black"/>
                </a:solidFill>
                <a:latin typeface="Tw Cen MT" panose="020B0602020104020603" pitchFamily="34" charset="0"/>
              </a:rPr>
              <a:t>$6.60</a:t>
            </a:r>
          </a:p>
          <a:p>
            <a:pPr marR="0" lvl="0" algn="l" defTabSz="54864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3010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Member + 2 or more -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$10.62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B5C8C4-0614-F54B-75E7-91308AB97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69" y="6089395"/>
            <a:ext cx="11538261" cy="3414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0C269F-91AE-A4FA-E6C6-AC987E812A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311116"/>
            <a:ext cx="2600688" cy="15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06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A278C11-EA45-2743-FC53-61C39AFB7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47DDD9FD-60E5-7EB8-AB3B-E36BFD785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0634">
            <a:off x="4081462" y="1859630"/>
            <a:ext cx="4029075" cy="397192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20FA3-F4B8-A19F-8791-7412909A8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320" y="1656278"/>
            <a:ext cx="3589462" cy="3452860"/>
          </a:xfrm>
          <a:solidFill>
            <a:schemeClr val="accent2"/>
          </a:solidFill>
        </p:spPr>
        <p:txBody>
          <a:bodyPr lIns="0" rIns="0">
            <a:noAutofit/>
          </a:bodyPr>
          <a:lstStyle/>
          <a:p>
            <a:r>
              <a:rPr lang="en-US" sz="4000" b="0" dirty="0"/>
              <a:t>Long-Term Disability</a:t>
            </a:r>
            <a:endParaRPr lang="en-US" sz="3600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F7DC80-201D-8D97-4546-14964C03F8D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176780" y="3520781"/>
            <a:ext cx="3252780" cy="3216853"/>
          </a:xfrm>
          <a:solidFill>
            <a:schemeClr val="accent4"/>
          </a:solidFill>
        </p:spPr>
        <p:txBody>
          <a:bodyPr lIns="0" tIns="0" rIns="0" bIns="0"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b="0" dirty="0"/>
              <a:t>Life Insurance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CB1E45-95FC-7CD5-9946-B655085EC942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409018" y="0"/>
            <a:ext cx="2395014" cy="2287586"/>
          </a:xfrm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en-US" sz="3200" b="0" dirty="0"/>
              <a:t>AD&amp;D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6EA66C-4E76-7073-9CC0-0F8D3F5D23B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22217" y="67921"/>
            <a:ext cx="3452860" cy="3452860"/>
          </a:xfrm>
          <a:solidFill>
            <a:schemeClr val="accent5"/>
          </a:solidFill>
        </p:spPr>
        <p:txBody>
          <a:bodyPr lIns="0" tIns="0" rIns="0" bIns="0"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b="0" dirty="0"/>
              <a:t>Short Term Disability</a:t>
            </a:r>
          </a:p>
        </p:txBody>
      </p:sp>
      <p:pic>
        <p:nvPicPr>
          <p:cNvPr id="31" name="Picture 30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5A7433DA-94E6-2FB1-2433-E041ABBD4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4775" y="0"/>
            <a:ext cx="657225" cy="666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0038B7-908D-2A16-6470-28F2F439474C}"/>
              </a:ext>
            </a:extLst>
          </p:cNvPr>
          <p:cNvSpPr txBox="1"/>
          <p:nvPr/>
        </p:nvSpPr>
        <p:spPr>
          <a:xfrm>
            <a:off x="6986954" y="5302896"/>
            <a:ext cx="5092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INCOME PROTECTION</a:t>
            </a:r>
          </a:p>
        </p:txBody>
      </p:sp>
      <p:pic>
        <p:nvPicPr>
          <p:cNvPr id="11" name="Graphic 10" descr="Money">
            <a:extLst>
              <a:ext uri="{FF2B5EF4-FFF2-40B4-BE49-F238E27FC236}">
                <a16:creationId xmlns:a16="http://schemas.microsoft.com/office/drawing/2014/main" id="{360A5AAE-235D-DF36-9764-979874A232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90673" y="2465465"/>
            <a:ext cx="2481673" cy="248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32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90FEE-1BD1-4C1D-8D5D-025F1CE8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5325"/>
            <a:ext cx="8048625" cy="1039091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 </a:t>
            </a:r>
            <a:r>
              <a:rPr lang="en-US" sz="5200" dirty="0"/>
              <a:t>Life Insurance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FCAD1-2F79-462D-895C-028248909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7443" y="1296121"/>
            <a:ext cx="8048625" cy="639762"/>
          </a:xfrm>
        </p:spPr>
        <p:txBody>
          <a:bodyPr>
            <a:normAutofit/>
          </a:bodyPr>
          <a:lstStyle/>
          <a:p>
            <a:r>
              <a:rPr lang="en-US" sz="2800" dirty="0"/>
              <a:t>Employer Paid Life Insurance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6F660-12C0-4558-B1D3-2736173C6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9908" y="1921931"/>
            <a:ext cx="10421814" cy="491655"/>
          </a:xfrm>
        </p:spPr>
        <p:txBody>
          <a:bodyPr>
            <a:noAutofit/>
          </a:bodyPr>
          <a:lstStyle/>
          <a:p>
            <a:r>
              <a:rPr lang="en-US" sz="2200" dirty="0"/>
              <a:t>Automatic $50,000 Term Life policy at no cost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38FB3CB-EDCE-4F35-A905-FCDDD7493399}"/>
              </a:ext>
            </a:extLst>
          </p:cNvPr>
          <p:cNvSpPr txBox="1">
            <a:spLocks/>
          </p:cNvSpPr>
          <p:nvPr/>
        </p:nvSpPr>
        <p:spPr>
          <a:xfrm>
            <a:off x="1019909" y="2868045"/>
            <a:ext cx="10644554" cy="112312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192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192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marR="0" lvl="0" indent="-41148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8800" dirty="0">
                <a:solidFill>
                  <a:prstClr val="black"/>
                </a:solidFill>
              </a:rPr>
              <a:t>Up to 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$300,000 of coverage without underwriting 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630101"/>
                </a:solidFill>
                <a:effectLst/>
                <a:uLnTx/>
                <a:uFillTx/>
              </a:rPr>
              <a:t>within the first 31 days of </a:t>
            </a:r>
            <a:r>
              <a:rPr kumimoji="0" lang="en-US" sz="8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eligibility</a:t>
            </a:r>
          </a:p>
          <a:p>
            <a:pPr marL="411480" marR="0" lvl="0" indent="-41148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8800" dirty="0"/>
              <a:t>Underwriting required after 31-days or for amounts of $325,000 - $500,000</a:t>
            </a:r>
            <a:endParaRPr kumimoji="0" lang="en-US" sz="8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lvl="1"/>
            <a:r>
              <a:rPr lang="en-US" sz="8800" dirty="0"/>
              <a:t>Coverage is available in $25,000 increments</a:t>
            </a:r>
          </a:p>
          <a:p>
            <a:pPr lvl="1"/>
            <a:r>
              <a:rPr lang="en-US" sz="8800" dirty="0"/>
              <a:t>Coverage max of $500,000* (*benefits reduce at age 70, 75)	</a:t>
            </a:r>
          </a:p>
          <a:p>
            <a:pPr lvl="1"/>
            <a:r>
              <a:rPr lang="en-US" sz="8800" dirty="0"/>
              <a:t>Rates are age banded						</a:t>
            </a:r>
            <a:endParaRPr lang="en-US" sz="400" b="1" dirty="0">
              <a:solidFill>
                <a:prstClr val="black"/>
              </a:solidFill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Assign Beneficiaries in PeopleSoft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8800" dirty="0">
                <a:solidFill>
                  <a:prstClr val="black"/>
                </a:solidFill>
              </a:rPr>
              <a:t>Primary and Secondary options</a:t>
            </a:r>
          </a:p>
          <a:p>
            <a:pPr marR="0" lvl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8800" dirty="0">
                <a:solidFill>
                  <a:prstClr val="black"/>
                </a:solidFill>
              </a:rPr>
              <a:t>May assign one or more people as Primary (or Secondary) or provide a Trust designation</a:t>
            </a:r>
            <a:endParaRPr kumimoji="0" lang="en-US" sz="8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R="0" lvl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9A037C0-85C3-482F-BF54-CA47D6C0A7BE}"/>
              </a:ext>
            </a:extLst>
          </p:cNvPr>
          <p:cNvSpPr txBox="1">
            <a:spLocks/>
          </p:cNvSpPr>
          <p:nvPr/>
        </p:nvSpPr>
        <p:spPr>
          <a:xfrm>
            <a:off x="917443" y="2375180"/>
            <a:ext cx="8048625" cy="49165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2880" b="1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54864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09728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2160" b="1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4592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920" b="1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19456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920" b="1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74320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92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92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92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192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Employee Paid Life Insurance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03AC60-2232-F8CB-B4F2-C050A31BF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189" y="88348"/>
            <a:ext cx="2491533" cy="16610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495C5E-6F20-A20D-AF15-0D98FD99CF43}"/>
              </a:ext>
            </a:extLst>
          </p:cNvPr>
          <p:cNvSpPr txBox="1"/>
          <p:nvPr/>
        </p:nvSpPr>
        <p:spPr>
          <a:xfrm>
            <a:off x="613170" y="6021740"/>
            <a:ext cx="3607138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Website: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https://www.standard.com/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Phone: 800-628-8600</a:t>
            </a:r>
          </a:p>
        </p:txBody>
      </p:sp>
    </p:spTree>
    <p:extLst>
      <p:ext uri="{BB962C8B-B14F-4D97-AF65-F5344CB8AC3E}">
        <p14:creationId xmlns:p14="http://schemas.microsoft.com/office/powerpoint/2010/main" val="186532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90FEE-1BD1-4C1D-8D5D-025F1CE8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7567"/>
            <a:ext cx="8048625" cy="1039091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 </a:t>
            </a:r>
            <a:r>
              <a:rPr lang="en-US" sz="5200" dirty="0"/>
              <a:t>Life Insurance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2648DC-4D99-46D3-B66A-2C9891FC6B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3727" y="1404607"/>
            <a:ext cx="5270269" cy="504195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Spouse &amp; Dependents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ED687B-46D0-419C-9DD1-04A998F92A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93726" y="1908802"/>
            <a:ext cx="10366301" cy="3835505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sz="2000" dirty="0">
                <a:solidFill>
                  <a:prstClr val="black"/>
                </a:solidFill>
              </a:rPr>
              <a:t>Up to $50,000 of </a:t>
            </a:r>
            <a:r>
              <a:rPr lang="en-US" sz="2000" b="1" dirty="0">
                <a:solidFill>
                  <a:prstClr val="black"/>
                </a:solidFill>
              </a:rPr>
              <a:t>spouse</a:t>
            </a:r>
            <a:r>
              <a:rPr lang="en-US" sz="2000" dirty="0">
                <a:solidFill>
                  <a:prstClr val="black"/>
                </a:solidFill>
              </a:rPr>
              <a:t> coverage without underwriting </a:t>
            </a:r>
            <a:r>
              <a:rPr lang="en-US" sz="2000" b="1" dirty="0">
                <a:solidFill>
                  <a:srgbClr val="630101"/>
                </a:solidFill>
              </a:rPr>
              <a:t>within the first 31 days of </a:t>
            </a:r>
            <a:r>
              <a:rPr lang="en-US" sz="2000" dirty="0"/>
              <a:t>eligibility</a:t>
            </a:r>
          </a:p>
          <a:p>
            <a:pPr lvl="0">
              <a:defRPr/>
            </a:pPr>
            <a:r>
              <a:rPr lang="en-US" sz="2000" dirty="0"/>
              <a:t>Underwriting required after 31-days or for amounts of $75,000 - $500,000</a:t>
            </a:r>
          </a:p>
          <a:p>
            <a:pPr lvl="1"/>
            <a:r>
              <a:rPr lang="en-US" sz="2000" dirty="0"/>
              <a:t>Coverage is available in $25,000 increments</a:t>
            </a:r>
          </a:p>
          <a:p>
            <a:pPr lvl="1"/>
            <a:r>
              <a:rPr lang="en-US" sz="2000" dirty="0"/>
              <a:t>Coverage max of $500,000* (*benefits reduce at age 70, 75)</a:t>
            </a:r>
          </a:p>
          <a:p>
            <a:pPr lvl="1"/>
            <a:r>
              <a:rPr lang="en-US" sz="2000" dirty="0"/>
              <a:t>Rates are age banded</a:t>
            </a:r>
          </a:p>
          <a:p>
            <a:r>
              <a:rPr lang="en-US" sz="2000" dirty="0"/>
              <a:t>Up to $15,000 of </a:t>
            </a:r>
            <a:r>
              <a:rPr lang="en-US" sz="2000" b="1" dirty="0"/>
              <a:t>dependent</a:t>
            </a:r>
            <a:r>
              <a:rPr lang="en-US" sz="2000" dirty="0"/>
              <a:t> coverage without underwriting anytime </a:t>
            </a:r>
          </a:p>
          <a:p>
            <a:pPr lvl="1"/>
            <a:r>
              <a:rPr lang="en-US" sz="2000" dirty="0"/>
              <a:t>Applies to </a:t>
            </a:r>
            <a:r>
              <a:rPr lang="en-US" sz="2000" i="1" u="sng" dirty="0"/>
              <a:t>unmarried</a:t>
            </a:r>
            <a:r>
              <a:rPr lang="en-US" sz="2000" dirty="0"/>
              <a:t> dependents </a:t>
            </a:r>
            <a:r>
              <a:rPr lang="en-US" sz="2000" b="1" dirty="0"/>
              <a:t>under</a:t>
            </a:r>
            <a:r>
              <a:rPr lang="en-US" sz="2000" dirty="0"/>
              <a:t> age 26</a:t>
            </a:r>
          </a:p>
          <a:p>
            <a:pPr lvl="1"/>
            <a:r>
              <a:rPr lang="en-US" sz="2000" dirty="0"/>
              <a:t>One charge covers all eligible dependents at the same level</a:t>
            </a:r>
          </a:p>
          <a:p>
            <a:pPr lvl="1"/>
            <a:r>
              <a:rPr lang="en-US" sz="2000" dirty="0"/>
              <a:t>Coverage is available in $5,000 increments</a:t>
            </a:r>
          </a:p>
          <a:p>
            <a:pPr lvl="1"/>
            <a:r>
              <a:rPr lang="en-US" sz="2000" dirty="0"/>
              <a:t>Dependent Life rate: $.096 per $1000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6A8D49-E31F-3E7E-B42B-C48B242DD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8225" y="140874"/>
            <a:ext cx="2418872" cy="16125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19953B-8731-1A4B-4C9F-2FF5EAD8595C}"/>
              </a:ext>
            </a:extLst>
          </p:cNvPr>
          <p:cNvSpPr txBox="1"/>
          <p:nvPr/>
        </p:nvSpPr>
        <p:spPr>
          <a:xfrm>
            <a:off x="7608131" y="6021740"/>
            <a:ext cx="3751897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Website: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https://www.standard.com/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Phone: 800-628-8600</a:t>
            </a:r>
          </a:p>
        </p:txBody>
      </p:sp>
    </p:spTree>
    <p:extLst>
      <p:ext uri="{BB962C8B-B14F-4D97-AF65-F5344CB8AC3E}">
        <p14:creationId xmlns:p14="http://schemas.microsoft.com/office/powerpoint/2010/main" val="3856074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6F660-12C0-4558-B1D3-2736173C6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173" y="1407709"/>
            <a:ext cx="5934588" cy="40425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Individual and Family plan options: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$25,000 to $250,000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Coverage is available in $25,000 increments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Family Benefits paid based on employee’s elected coverage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4A5783"/>
                </a:solidFill>
              </a:rPr>
              <a:t>Spouse only: 50% of coverage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4A5783"/>
                </a:solidFill>
              </a:rPr>
              <a:t>Dependent Child only: 20 % of coverage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4A5783"/>
                </a:solidFill>
              </a:rPr>
              <a:t>Spouse and Child(ren): 40% for spouse, 15% for each child</a:t>
            </a:r>
          </a:p>
          <a:p>
            <a:pPr marL="0" indent="0">
              <a:buNone/>
            </a:pPr>
            <a:r>
              <a:rPr lang="en-US" sz="2400" dirty="0"/>
              <a:t>Provides benefits for: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Death or loss of use of limb, speech, hearing or eyesight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4A5783"/>
                </a:solidFill>
              </a:rPr>
              <a:t>Due to an accident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6B6508-77D0-4507-A03E-1BFF8D684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73" y="465993"/>
            <a:ext cx="8305800" cy="1039091"/>
          </a:xfrm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US" sz="3400" dirty="0"/>
              <a:t>Accidental Death &amp; Dismemberment (AD&amp;D)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2320A2-3928-47CD-4983-7FD12D555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9464" y="330630"/>
            <a:ext cx="2169914" cy="14466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EE5BC9-E8EF-EE31-43B4-E0E7E07BFCBC}"/>
              </a:ext>
            </a:extLst>
          </p:cNvPr>
          <p:cNvSpPr txBox="1"/>
          <p:nvPr/>
        </p:nvSpPr>
        <p:spPr>
          <a:xfrm>
            <a:off x="6938010" y="2764957"/>
            <a:ext cx="4491368" cy="9848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Employee Only Rate per $1000: </a:t>
            </a:r>
            <a:r>
              <a:rPr lang="en-US" b="1" dirty="0"/>
              <a:t>$0.02</a:t>
            </a:r>
          </a:p>
          <a:p>
            <a:pPr algn="ctr"/>
            <a:endParaRPr lang="en-US" dirty="0"/>
          </a:p>
          <a:p>
            <a:pPr algn="ctr"/>
            <a:r>
              <a:rPr lang="en-US" sz="2000" dirty="0"/>
              <a:t>Family Rate per $1000: </a:t>
            </a:r>
            <a:r>
              <a:rPr lang="en-US" b="1" dirty="0"/>
              <a:t>$0.03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045F79-02EA-7972-A75E-02AD097F172E}"/>
              </a:ext>
            </a:extLst>
          </p:cNvPr>
          <p:cNvSpPr txBox="1"/>
          <p:nvPr/>
        </p:nvSpPr>
        <p:spPr>
          <a:xfrm>
            <a:off x="613170" y="6021740"/>
            <a:ext cx="3751897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Website: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https://www.standard.com/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Phone: 800-628-8600</a:t>
            </a:r>
          </a:p>
        </p:txBody>
      </p:sp>
    </p:spTree>
    <p:extLst>
      <p:ext uri="{BB962C8B-B14F-4D97-AF65-F5344CB8AC3E}">
        <p14:creationId xmlns:p14="http://schemas.microsoft.com/office/powerpoint/2010/main" val="3618260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A3F79-AFAD-4087-B5CE-959938427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24" y="235918"/>
            <a:ext cx="10972800" cy="1039091"/>
          </a:xfrm>
        </p:spPr>
        <p:txBody>
          <a:bodyPr>
            <a:noAutofit/>
          </a:bodyPr>
          <a:lstStyle/>
          <a:p>
            <a:pPr algn="l"/>
            <a:r>
              <a:rPr lang="en-US" sz="4400" dirty="0"/>
              <a:t>Short-Term Disability Insurance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34FEBF-CF01-486A-8DE1-CDBE0EAB3D65}"/>
              </a:ext>
            </a:extLst>
          </p:cNvPr>
          <p:cNvSpPr txBox="1"/>
          <p:nvPr/>
        </p:nvSpPr>
        <p:spPr>
          <a:xfrm>
            <a:off x="241310" y="1913139"/>
            <a:ext cx="644084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Pays 66.67% of your pre-disability weekly salary; plan max of $3000 weekly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14 day waiting period; benefit payment begins on 15</a:t>
            </a:r>
            <a:r>
              <a:rPr lang="en-US" baseline="30000" dirty="0">
                <a:latin typeface="Tw Cen MT" panose="020B0602020104020603" pitchFamily="34" charset="0"/>
              </a:rPr>
              <a:t>th</a:t>
            </a:r>
            <a:r>
              <a:rPr lang="en-US" dirty="0">
                <a:latin typeface="Tw Cen MT" panose="020B0602020104020603" pitchFamily="34" charset="0"/>
              </a:rPr>
              <a:t> day after onset of illness or injury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Must use accrued PTO/sick leave during waiting period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Maximum benefit duration is 11 weeks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Bi-weekly premium based on salary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30101"/>
                </a:solidFill>
              </a:rPr>
              <a:t>Waiting period is extended to 60 days during first 12 months of coverage if not elected during initial 31-day eligibility period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756351-3851-4D40-97DA-94AFA5932916}"/>
              </a:ext>
            </a:extLst>
          </p:cNvPr>
          <p:cNvSpPr txBox="1"/>
          <p:nvPr/>
        </p:nvSpPr>
        <p:spPr>
          <a:xfrm>
            <a:off x="241311" y="1066049"/>
            <a:ext cx="72339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w Cen MT" panose="020B0602020104020603" pitchFamily="34" charset="0"/>
              </a:rPr>
              <a:t>Income protection when you are unable to work due to illness or injury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54BE81-4149-23DC-AA00-0B0265B81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547" y="307327"/>
            <a:ext cx="2408719" cy="1605812"/>
          </a:xfrm>
          <a:prstGeom prst="rect">
            <a:avLst/>
          </a:prstGeom>
        </p:spPr>
      </p:pic>
      <p:pic>
        <p:nvPicPr>
          <p:cNvPr id="2050" name="Picture 2" descr="10+ Short Term Disability Stock Photos, Pictures &amp; Royalty-Free Images -  iStock | Crutches, Workers compensation, Disability insurance">
            <a:extLst>
              <a:ext uri="{FF2B5EF4-FFF2-40B4-BE49-F238E27FC236}">
                <a16:creationId xmlns:a16="http://schemas.microsoft.com/office/drawing/2014/main" id="{24AC90B7-2706-7933-4DDC-E3433A871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244" y="2535176"/>
            <a:ext cx="4035022" cy="298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F7764E-75CE-80E8-10B1-B1FF421E16E1}"/>
              </a:ext>
            </a:extLst>
          </p:cNvPr>
          <p:cNvSpPr txBox="1"/>
          <p:nvPr/>
        </p:nvSpPr>
        <p:spPr>
          <a:xfrm>
            <a:off x="7316806" y="6021937"/>
            <a:ext cx="3751897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Website: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https://www.standard.com/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Phone: 800-628-8600</a:t>
            </a:r>
          </a:p>
        </p:txBody>
      </p:sp>
    </p:spTree>
    <p:extLst>
      <p:ext uri="{BB962C8B-B14F-4D97-AF65-F5344CB8AC3E}">
        <p14:creationId xmlns:p14="http://schemas.microsoft.com/office/powerpoint/2010/main" val="763037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B1248-9333-F815-5126-328370A85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F91F279-D4F2-B06B-E5F4-F4498B35A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HR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2ECBE-5CA4-9031-2043-0A91DFD2B5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391337"/>
            <a:ext cx="5384800" cy="3873960"/>
          </a:xfrm>
        </p:spPr>
        <p:txBody>
          <a:bodyPr>
            <a:normAutofit/>
          </a:bodyPr>
          <a:lstStyle/>
          <a:p>
            <a:r>
              <a:rPr lang="en-US" sz="2800" dirty="0"/>
              <a:t>Phone: </a:t>
            </a:r>
            <a:r>
              <a:rPr lang="en-US" sz="2800" dirty="0">
                <a:solidFill>
                  <a:schemeClr val="accent6"/>
                </a:solidFill>
              </a:rPr>
              <a:t>385-468-0580</a:t>
            </a:r>
            <a:endParaRPr lang="en-US" sz="2800" dirty="0"/>
          </a:p>
          <a:p>
            <a:r>
              <a:rPr lang="en-US" sz="2800" dirty="0">
                <a:solidFill>
                  <a:schemeClr val="accent6"/>
                </a:solidFill>
                <a:hlinkClick r:id="rId3"/>
              </a:rPr>
              <a:t>benefits@saltlakecounty.gov</a:t>
            </a:r>
            <a:r>
              <a:rPr lang="en-US" sz="2800" dirty="0">
                <a:solidFill>
                  <a:schemeClr val="accent6"/>
                </a:solidFill>
              </a:rPr>
              <a:t> 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03723FF-20B7-4BC9-5E80-B6E98A654E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2174875"/>
            <a:ext cx="5818554" cy="4090422"/>
          </a:xfrm>
        </p:spPr>
        <p:txBody>
          <a:bodyPr>
            <a:normAutofit/>
          </a:bodyPr>
          <a:lstStyle/>
          <a:p>
            <a:r>
              <a:rPr lang="en-US" sz="2800" dirty="0"/>
              <a:t>Jessica Dahl – Benefits Specialist</a:t>
            </a:r>
          </a:p>
          <a:p>
            <a:r>
              <a:rPr lang="en-US" sz="2800" dirty="0"/>
              <a:t>Penny Sherman – Benefits Specialist</a:t>
            </a:r>
          </a:p>
          <a:p>
            <a:r>
              <a:rPr lang="en-US" sz="2800" dirty="0"/>
              <a:t>Tina Thomson – Benefit Analyst</a:t>
            </a:r>
          </a:p>
          <a:p>
            <a:r>
              <a:rPr lang="en-US" sz="2800" dirty="0"/>
              <a:t>Travis Firzlaff – Benefit Analyst</a:t>
            </a:r>
          </a:p>
          <a:p>
            <a:r>
              <a:rPr lang="en-US" sz="2800" dirty="0"/>
              <a:t>Elaine Schurter-Sullivan – Manager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9E108F-D705-130E-6776-7C52209EAF2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08793" y="1535113"/>
            <a:ext cx="5386388" cy="6397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Benefits Team Contacts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83BFF70-CCD7-BF35-472E-05E78D2506B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2838" y="1535113"/>
            <a:ext cx="5389562" cy="6397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Team Members: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D2A4DE-7408-A31F-B675-DA9DECCCB1FA}"/>
              </a:ext>
            </a:extLst>
          </p:cNvPr>
          <p:cNvSpPr txBox="1"/>
          <p:nvPr/>
        </p:nvSpPr>
        <p:spPr>
          <a:xfrm>
            <a:off x="175846" y="5606574"/>
            <a:ext cx="11852031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County Benefits Website:  </a:t>
            </a:r>
            <a:r>
              <a:rPr lang="en-US" sz="2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https://www.saltlakecounty.gov/human-resources/benefits/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09809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A3F79-AFAD-4087-B5CE-959938427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400" dirty="0"/>
              <a:t>Long-term Disability Insurance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6F660-12C0-4558-B1D3-2736173C6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1447824"/>
            <a:ext cx="9355016" cy="3951288"/>
          </a:xfrm>
        </p:spPr>
        <p:txBody>
          <a:bodyPr>
            <a:normAutofit/>
          </a:bodyPr>
          <a:lstStyle/>
          <a:p>
            <a:r>
              <a:rPr lang="en-US" sz="3000" b="1" dirty="0"/>
              <a:t>Employer paid benefit; automatic enrollment </a:t>
            </a:r>
          </a:p>
          <a:p>
            <a:r>
              <a:rPr lang="en-US" sz="2600" dirty="0"/>
              <a:t>90 Day Elimination Period</a:t>
            </a:r>
          </a:p>
          <a:p>
            <a:r>
              <a:rPr lang="en-US" sz="2600" dirty="0"/>
              <a:t>For all merit, elected, appointed and time limited benefit eligible employees working 20+ hours/week</a:t>
            </a:r>
          </a:p>
          <a:p>
            <a:r>
              <a:rPr lang="en-US" sz="2600" dirty="0"/>
              <a:t>Your responsibility to apply when you need it</a:t>
            </a:r>
          </a:p>
          <a:p>
            <a:r>
              <a:rPr lang="en-US" sz="2600" dirty="0"/>
              <a:t>Benefits Team can help</a:t>
            </a:r>
          </a:p>
          <a:p>
            <a:pPr marL="0" indent="0">
              <a:buNone/>
            </a:pPr>
            <a:endParaRPr lang="en-US" sz="25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3E4FA4-C672-816D-D306-DD3045941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631" y="300445"/>
            <a:ext cx="2680475" cy="1786983"/>
          </a:xfrm>
          <a:prstGeom prst="rect">
            <a:avLst/>
          </a:prstGeom>
        </p:spPr>
      </p:pic>
      <p:pic>
        <p:nvPicPr>
          <p:cNvPr id="1028" name="Picture 4" descr="Disability Insurance | i2tutorials">
            <a:extLst>
              <a:ext uri="{FF2B5EF4-FFF2-40B4-BE49-F238E27FC236}">
                <a16:creationId xmlns:a16="http://schemas.microsoft.com/office/drawing/2014/main" id="{47F2B589-2E97-BB25-02CF-5C7C9F0B1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102" y="3369941"/>
            <a:ext cx="3575026" cy="234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6E0EF5-93B5-265B-45F6-7AA21C60E556}"/>
              </a:ext>
            </a:extLst>
          </p:cNvPr>
          <p:cNvSpPr txBox="1"/>
          <p:nvPr/>
        </p:nvSpPr>
        <p:spPr>
          <a:xfrm>
            <a:off x="613170" y="6021740"/>
            <a:ext cx="3751897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Website: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https://www.standard.com/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Phone: 800-628-8600</a:t>
            </a:r>
          </a:p>
        </p:txBody>
      </p:sp>
    </p:spTree>
    <p:extLst>
      <p:ext uri="{BB962C8B-B14F-4D97-AF65-F5344CB8AC3E}">
        <p14:creationId xmlns:p14="http://schemas.microsoft.com/office/powerpoint/2010/main" val="3721730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55E6934-11D0-A34A-20D8-EB16A0791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2E7B58C1-5C94-9C7A-F43B-43046BD6C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0634">
            <a:off x="4081462" y="1859630"/>
            <a:ext cx="4029075" cy="397192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FC150-ED9A-C7F8-9881-E04EF3853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1800" y="942327"/>
            <a:ext cx="3589462" cy="3589460"/>
          </a:xfrm>
          <a:solidFill>
            <a:schemeClr val="accent2"/>
          </a:solidFill>
        </p:spPr>
        <p:txBody>
          <a:bodyPr lIns="0" rIns="0">
            <a:noAutofit/>
          </a:bodyPr>
          <a:lstStyle/>
          <a:p>
            <a:r>
              <a:rPr lang="en-US" sz="3600" dirty="0"/>
              <a:t>Employee Wellness Program</a:t>
            </a:r>
            <a:endParaRPr lang="en-US" sz="3200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56334B-D468-6BB9-B756-F03A1ADCCF5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176780" y="3520781"/>
            <a:ext cx="3252780" cy="3216853"/>
          </a:xfrm>
          <a:solidFill>
            <a:schemeClr val="accent4"/>
          </a:solidFill>
        </p:spPr>
        <p:txBody>
          <a:bodyPr lIns="0" tIns="0" rIns="0" bIns="0"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dirty="0" err="1"/>
              <a:t>HealthyMe</a:t>
            </a:r>
            <a:r>
              <a:rPr lang="en-US" sz="3600" dirty="0"/>
              <a:t> Onsite Medical Clinic</a:t>
            </a:r>
            <a:endParaRPr lang="en-US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DAE2CB-9541-08A8-2747-77A585C0E1A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352171" y="54990"/>
            <a:ext cx="2310603" cy="2177416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n-US" sz="3000" dirty="0"/>
              <a:t>Leave Benefits</a:t>
            </a:r>
            <a:endParaRPr lang="en-US" b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C6ECCA-E931-EA27-E762-2ED26B8A0D2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22217" y="67921"/>
            <a:ext cx="3452860" cy="3452860"/>
          </a:xfrm>
          <a:solidFill>
            <a:schemeClr val="accent5"/>
          </a:solidFill>
        </p:spPr>
        <p:txBody>
          <a:bodyPr lIns="0" tIns="0" rIns="0" bIns="0">
            <a:noAutofit/>
          </a:bodyPr>
          <a:lstStyle/>
          <a:p>
            <a:pPr>
              <a:spcBef>
                <a:spcPts val="0"/>
              </a:spcBef>
            </a:pPr>
            <a:r>
              <a:rPr lang="en-US" sz="3300" dirty="0"/>
              <a:t>Employee Assistance Program (EAP)</a:t>
            </a:r>
          </a:p>
        </p:txBody>
      </p:sp>
      <p:pic>
        <p:nvPicPr>
          <p:cNvPr id="16" name="Graphic 15" descr="Fruit bowl">
            <a:extLst>
              <a:ext uri="{FF2B5EF4-FFF2-40B4-BE49-F238E27FC236}">
                <a16:creationId xmlns:a16="http://schemas.microsoft.com/office/drawing/2014/main" id="{92982838-4B82-A2AB-EF4A-4CB8DA319F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28225" y="2497015"/>
            <a:ext cx="2680427" cy="2680427"/>
          </a:xfrm>
          <a:prstGeom prst="rect">
            <a:avLst/>
          </a:prstGeom>
        </p:spPr>
      </p:pic>
      <p:pic>
        <p:nvPicPr>
          <p:cNvPr id="31" name="Picture 30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E8DC3AE2-0D94-D9D0-9B1B-B47AA9D5DB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34775" y="0"/>
            <a:ext cx="657225" cy="666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10659F-1B7C-B8B2-074D-7BE33A3E3237}"/>
              </a:ext>
            </a:extLst>
          </p:cNvPr>
          <p:cNvSpPr txBox="1"/>
          <p:nvPr/>
        </p:nvSpPr>
        <p:spPr>
          <a:xfrm>
            <a:off x="7454864" y="5207787"/>
            <a:ext cx="4624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WELLNESS BENEFITS</a:t>
            </a:r>
          </a:p>
        </p:txBody>
      </p:sp>
    </p:spTree>
    <p:extLst>
      <p:ext uri="{BB962C8B-B14F-4D97-AF65-F5344CB8AC3E}">
        <p14:creationId xmlns:p14="http://schemas.microsoft.com/office/powerpoint/2010/main" val="3064610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64A0A-5B0E-4947-8664-45AEFFCCC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16" y="-3031"/>
            <a:ext cx="10972800" cy="1039091"/>
          </a:xfrm>
        </p:spPr>
        <p:txBody>
          <a:bodyPr>
            <a:normAutofit/>
          </a:bodyPr>
          <a:lstStyle/>
          <a:p>
            <a:r>
              <a:rPr lang="en-US" sz="5200" dirty="0" err="1"/>
              <a:t>HealthyMe</a:t>
            </a:r>
            <a:r>
              <a:rPr lang="en-US" sz="5200" dirty="0"/>
              <a:t> Clinic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E494AF-F16E-46D9-8CC1-FF5D1D6EE0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5384" y="935250"/>
            <a:ext cx="10987016" cy="744622"/>
          </a:xfrm>
        </p:spPr>
        <p:txBody>
          <a:bodyPr>
            <a:noAutofit/>
          </a:bodyPr>
          <a:lstStyle/>
          <a:p>
            <a:r>
              <a:rPr lang="en-US" sz="2000" dirty="0"/>
              <a:t>You and your eligible dependents have access to exceptional, confidential, and low-cost </a:t>
            </a:r>
          </a:p>
          <a:p>
            <a:r>
              <a:rPr lang="en-US" sz="2000" dirty="0"/>
              <a:t>medical and mental health care at the </a:t>
            </a:r>
            <a:r>
              <a:rPr lang="en-US" sz="2000" dirty="0" err="1"/>
              <a:t>HealthyMe</a:t>
            </a:r>
            <a:r>
              <a:rPr lang="en-US" sz="2000" dirty="0"/>
              <a:t> Clinic.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9DBBE61F-3A74-46FE-80B3-E51E94B153E6}"/>
              </a:ext>
            </a:extLst>
          </p:cNvPr>
          <p:cNvSpPr txBox="1">
            <a:spLocks/>
          </p:cNvSpPr>
          <p:nvPr/>
        </p:nvSpPr>
        <p:spPr>
          <a:xfrm>
            <a:off x="609600" y="4310988"/>
            <a:ext cx="10972800" cy="2260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marR="0" lvl="0" indent="-41148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8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04BD989B-2D27-478D-91C2-ABCB69B40BEA}"/>
              </a:ext>
            </a:extLst>
          </p:cNvPr>
          <p:cNvSpPr txBox="1">
            <a:spLocks/>
          </p:cNvSpPr>
          <p:nvPr/>
        </p:nvSpPr>
        <p:spPr>
          <a:xfrm>
            <a:off x="609600" y="4310987"/>
            <a:ext cx="10972800" cy="1696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marR="0" lvl="0" indent="-41148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84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7358EE3-21C5-AD9F-A0D0-64B0B6FE1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67" y="1679872"/>
            <a:ext cx="10246847" cy="22039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154723-A015-26AA-9752-B904A1439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929" y="4387226"/>
            <a:ext cx="9607921" cy="162010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5C3B4D0-FD5F-C2E7-572E-8D166D916E6D}"/>
              </a:ext>
            </a:extLst>
          </p:cNvPr>
          <p:cNvSpPr txBox="1"/>
          <p:nvPr/>
        </p:nvSpPr>
        <p:spPr>
          <a:xfrm>
            <a:off x="2604898" y="6340529"/>
            <a:ext cx="6967981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</a:rPr>
              <a:t>**Appointment Only – No Walk-Ins**</a:t>
            </a:r>
          </a:p>
        </p:txBody>
      </p:sp>
    </p:spTree>
    <p:extLst>
      <p:ext uri="{BB962C8B-B14F-4D97-AF65-F5344CB8AC3E}">
        <p14:creationId xmlns:p14="http://schemas.microsoft.com/office/powerpoint/2010/main" val="1017185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0EDDD219-A518-881C-BC81-FE9B395A4861}"/>
              </a:ext>
            </a:extLst>
          </p:cNvPr>
          <p:cNvSpPr txBox="1">
            <a:spLocks/>
          </p:cNvSpPr>
          <p:nvPr/>
        </p:nvSpPr>
        <p:spPr>
          <a:xfrm>
            <a:off x="728925" y="3411436"/>
            <a:ext cx="6402433" cy="2227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600" b="1" dirty="0">
                <a:solidFill>
                  <a:schemeClr val="accent6"/>
                </a:solidFill>
              </a:rPr>
              <a:t>Employee Wellness </a:t>
            </a:r>
            <a:r>
              <a:rPr lang="en-US" sz="4000" dirty="0"/>
              <a:t>is an incentive-based program promoting healthy behaviors and lifestyles, ensuring a healthier work environment and lowering overall healthcare costs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31B9941-96B8-4C4C-F025-C01CF752A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1942" y="3208737"/>
            <a:ext cx="2298233" cy="22531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23002F0-4894-170B-8C48-01D5241F62B8}"/>
              </a:ext>
            </a:extLst>
          </p:cNvPr>
          <p:cNvSpPr txBox="1"/>
          <p:nvPr/>
        </p:nvSpPr>
        <p:spPr>
          <a:xfrm>
            <a:off x="171451" y="5890490"/>
            <a:ext cx="5924550" cy="92333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Website: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https://www.saltlakecounty.gov/employee-wellness/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Email: </a:t>
            </a:r>
            <a:r>
              <a:rPr lang="en-US" sz="1800" u="sng" dirty="0">
                <a:solidFill>
                  <a:srgbClr val="467886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  <a:hlinkClick r:id="rId5"/>
              </a:rPr>
              <a:t>employeewellness@saltlakecounty.gov</a:t>
            </a:r>
            <a:r>
              <a:rPr lang="en-US" sz="18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Phone: (</a:t>
            </a:r>
            <a:r>
              <a:rPr lang="en-US" b="0" i="0" dirty="0">
                <a:solidFill>
                  <a:schemeClr val="bg1"/>
                </a:solidFill>
                <a:effectLst/>
              </a:rPr>
              <a:t>385) 468-4062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5A9302-A128-7BBB-E622-B01638419502}"/>
              </a:ext>
            </a:extLst>
          </p:cNvPr>
          <p:cNvSpPr txBox="1"/>
          <p:nvPr/>
        </p:nvSpPr>
        <p:spPr>
          <a:xfrm>
            <a:off x="7703356" y="5484764"/>
            <a:ext cx="45354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Points earned January 1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through October 31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CD52E41F-3E1F-C4D4-7502-2915E6A774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6816" y="-59745"/>
            <a:ext cx="3268482" cy="3268482"/>
          </a:xfrm>
          <a:prstGeom prst="rect">
            <a:avLst/>
          </a:prstGeom>
        </p:spPr>
      </p:pic>
      <p:pic>
        <p:nvPicPr>
          <p:cNvPr id="1026" name="Picture 2" descr="Employee Wellness Group Refreshes Mission | Navan">
            <a:extLst>
              <a:ext uri="{FF2B5EF4-FFF2-40B4-BE49-F238E27FC236}">
                <a16:creationId xmlns:a16="http://schemas.microsoft.com/office/drawing/2014/main" id="{1AF1ECBB-F3C0-BCFF-E313-CACF3B88F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02" y="219954"/>
            <a:ext cx="6131128" cy="306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897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6B8EA-19CF-4A26-9B37-0E164522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2209"/>
            <a:ext cx="10972800" cy="1039091"/>
          </a:xfrm>
        </p:spPr>
        <p:txBody>
          <a:bodyPr>
            <a:normAutofit/>
          </a:bodyPr>
          <a:lstStyle/>
          <a:p>
            <a:r>
              <a:rPr lang="en-US" sz="5200" dirty="0"/>
              <a:t>VEST EAP</a:t>
            </a:r>
            <a:endParaRPr lang="en-US" sz="52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325DE-5BA1-44DF-A095-CDEC77DA4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903" y="1840956"/>
            <a:ext cx="10238194" cy="3988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u="sng" dirty="0"/>
              <a:t>CARE Center:</a:t>
            </a:r>
          </a:p>
          <a:p>
            <a:r>
              <a:rPr lang="en-US" sz="2400" dirty="0"/>
              <a:t>Anonymous &amp; Unlimited Situational Support </a:t>
            </a:r>
          </a:p>
          <a:p>
            <a:r>
              <a:rPr lang="en-US" sz="2400" dirty="0"/>
              <a:t>Text or call 24/7 and access a live person to listen</a:t>
            </a:r>
          </a:p>
          <a:p>
            <a:r>
              <a:rPr lang="en-US" sz="2400" dirty="0"/>
              <a:t>Expert Courses available on demand, online</a:t>
            </a:r>
          </a:p>
          <a:p>
            <a:r>
              <a:rPr lang="en-US" sz="2400" dirty="0"/>
              <a:t>Wellness Coaching &amp; Weekly Mental Health Text Tips</a:t>
            </a:r>
          </a:p>
          <a:p>
            <a:pPr marL="0" indent="0">
              <a:buNone/>
            </a:pPr>
            <a:r>
              <a:rPr lang="en-US" sz="2000" dirty="0"/>
              <a:t>   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		     Download App and enter </a:t>
            </a:r>
          </a:p>
          <a:p>
            <a:pPr marL="0" indent="0">
              <a:buNone/>
            </a:pPr>
            <a:r>
              <a:rPr lang="en-US" sz="2000" dirty="0"/>
              <a:t>		     Registration Code: </a:t>
            </a:r>
            <a:r>
              <a:rPr lang="en-US" sz="2000" b="1" dirty="0">
                <a:solidFill>
                  <a:srgbClr val="8F2044"/>
                </a:solidFill>
              </a:rPr>
              <a:t>SL COUNTY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830AED-ADB1-411F-8501-AC88D2C2213B}"/>
              </a:ext>
            </a:extLst>
          </p:cNvPr>
          <p:cNvSpPr txBox="1"/>
          <p:nvPr/>
        </p:nvSpPr>
        <p:spPr>
          <a:xfrm>
            <a:off x="8934006" y="4776825"/>
            <a:ext cx="3478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8F2044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Contact Us: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F2044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Toll-Free: (385) 205-6789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F2044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Website: </a:t>
            </a:r>
            <a:r>
              <a:rPr lang="en-US" sz="1600" dirty="0">
                <a:solidFill>
                  <a:srgbClr val="8F2044"/>
                </a:solidFill>
                <a:latin typeface="Tw Cen MT"/>
              </a:rPr>
              <a:t>www.blunovus.com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8F2044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61ABBDF9-379F-4D9B-9612-740A74280D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431"/>
          <a:stretch/>
        </p:blipFill>
        <p:spPr>
          <a:xfrm>
            <a:off x="8457282" y="4743574"/>
            <a:ext cx="476724" cy="8974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09424C-27C0-4892-AF8E-888581B2FEF6}"/>
              </a:ext>
            </a:extLst>
          </p:cNvPr>
          <p:cNvSpPr txBox="1"/>
          <p:nvPr/>
        </p:nvSpPr>
        <p:spPr>
          <a:xfrm>
            <a:off x="609600" y="910885"/>
            <a:ext cx="10972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Emotional Support Helpline and Resource Center</a:t>
            </a:r>
          </a:p>
          <a:p>
            <a:pPr algn="ctr"/>
            <a:r>
              <a:rPr lang="en-US" sz="2600" b="1" dirty="0"/>
              <a:t>Unlimited services for you &amp; your loved ones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205BC8-067E-75DB-6B4A-8AAFDA652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903" y="4356595"/>
            <a:ext cx="1389107" cy="1380936"/>
          </a:xfrm>
          <a:prstGeom prst="rect">
            <a:avLst/>
          </a:prstGeom>
        </p:spPr>
      </p:pic>
      <p:pic>
        <p:nvPicPr>
          <p:cNvPr id="2050" name="Picture 2" descr="Resources - Healthy Lifestyles | SLCo">
            <a:extLst>
              <a:ext uri="{FF2B5EF4-FFF2-40B4-BE49-F238E27FC236}">
                <a16:creationId xmlns:a16="http://schemas.microsoft.com/office/drawing/2014/main" id="{7245E038-53D3-CE91-31D0-F2C9B3DE0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282" y="1921107"/>
            <a:ext cx="3603823" cy="258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132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6B8EA-19CF-4A26-9B37-0E164522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39091"/>
          </a:xfrm>
        </p:spPr>
        <p:txBody>
          <a:bodyPr>
            <a:normAutofit/>
          </a:bodyPr>
          <a:lstStyle/>
          <a:p>
            <a:r>
              <a:rPr lang="en-US" sz="5200" dirty="0"/>
              <a:t>VEST EAP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325DE-5BA1-44DF-A095-CDEC77DA4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903" y="1039092"/>
            <a:ext cx="10238194" cy="4783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u="sng" dirty="0"/>
              <a:t>EAP Counseling &amp; Therapy Services:</a:t>
            </a:r>
          </a:p>
          <a:p>
            <a:r>
              <a:rPr lang="en-US" sz="2600" dirty="0"/>
              <a:t>6 Free Counseling Visits; 15 for First Responders</a:t>
            </a:r>
          </a:p>
          <a:p>
            <a:pPr lvl="1"/>
            <a:r>
              <a:rPr lang="en-US" sz="2200" dirty="0"/>
              <a:t>Anxiety, depression, relationships, stress</a:t>
            </a:r>
          </a:p>
          <a:p>
            <a:pPr lvl="1"/>
            <a:r>
              <a:rPr lang="en-US" sz="2200" dirty="0"/>
              <a:t>Short-term counseling with referrals for long-term</a:t>
            </a:r>
          </a:p>
          <a:p>
            <a:r>
              <a:rPr lang="en-US" sz="2600" dirty="0"/>
              <a:t>Wellness Coaching &amp; Weekly Text Tips</a:t>
            </a:r>
          </a:p>
          <a:p>
            <a:r>
              <a:rPr lang="en-US" sz="2600" dirty="0"/>
              <a:t>Personal Support  </a:t>
            </a:r>
          </a:p>
          <a:p>
            <a:r>
              <a:rPr lang="en-US" sz="2600" b="1" dirty="0"/>
              <a:t>No out-of-pocket cost to you</a:t>
            </a:r>
            <a:endParaRPr lang="en-US" sz="2000" b="1" dirty="0"/>
          </a:p>
          <a:p>
            <a:pPr marL="0" indent="0">
              <a:buNone/>
            </a:pPr>
            <a:r>
              <a:rPr lang="en-US" sz="2000" dirty="0"/>
              <a:t>		     </a:t>
            </a:r>
          </a:p>
          <a:p>
            <a:pPr marL="0" indent="0">
              <a:buNone/>
            </a:pPr>
            <a:r>
              <a:rPr lang="en-US" sz="2000" dirty="0"/>
              <a:t>		     </a:t>
            </a:r>
          </a:p>
          <a:p>
            <a:pPr marL="0" indent="0">
              <a:buNone/>
            </a:pPr>
            <a:r>
              <a:rPr lang="en-US" sz="2000" dirty="0"/>
              <a:t>		     Download App and enter </a:t>
            </a:r>
          </a:p>
          <a:p>
            <a:pPr marL="0" indent="0">
              <a:buNone/>
            </a:pPr>
            <a:r>
              <a:rPr lang="en-US" sz="2000" dirty="0"/>
              <a:t>		     Registration Code: </a:t>
            </a:r>
            <a:r>
              <a:rPr lang="en-US" sz="2000" b="1" dirty="0">
                <a:solidFill>
                  <a:srgbClr val="8F2044"/>
                </a:solidFill>
              </a:rPr>
              <a:t>SL COUNTY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830AED-ADB1-411F-8501-AC88D2C2213B}"/>
              </a:ext>
            </a:extLst>
          </p:cNvPr>
          <p:cNvSpPr txBox="1"/>
          <p:nvPr/>
        </p:nvSpPr>
        <p:spPr>
          <a:xfrm>
            <a:off x="8934006" y="4776825"/>
            <a:ext cx="3478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8F2044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Contact Us: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F2044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Toll-Free: (385) 205-6789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F2044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Website: </a:t>
            </a:r>
            <a:r>
              <a:rPr lang="en-US" sz="1600" dirty="0">
                <a:solidFill>
                  <a:srgbClr val="8F2044"/>
                </a:solidFill>
                <a:latin typeface="Tw Cen MT"/>
              </a:rPr>
              <a:t>www.blunovus.com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8F2044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61ABBDF9-379F-4D9B-9612-740A74280D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431"/>
          <a:stretch/>
        </p:blipFill>
        <p:spPr>
          <a:xfrm>
            <a:off x="8457282" y="4743574"/>
            <a:ext cx="476724" cy="897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205BC8-067E-75DB-6B4A-8AAFDA652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903" y="4356595"/>
            <a:ext cx="1389107" cy="1380936"/>
          </a:xfrm>
          <a:prstGeom prst="rect">
            <a:avLst/>
          </a:prstGeom>
        </p:spPr>
      </p:pic>
      <p:pic>
        <p:nvPicPr>
          <p:cNvPr id="3074" name="Picture 2" descr="Resources - Healthy Lifestyles | SLCo">
            <a:extLst>
              <a:ext uri="{FF2B5EF4-FFF2-40B4-BE49-F238E27FC236}">
                <a16:creationId xmlns:a16="http://schemas.microsoft.com/office/drawing/2014/main" id="{3EB22DEF-5C93-39C6-7B83-068462B36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991" y="1651261"/>
            <a:ext cx="3772009" cy="270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422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38DA8-CA4D-492D-A032-F59483D59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3958"/>
            <a:ext cx="10972800" cy="1345950"/>
          </a:xfrm>
        </p:spPr>
        <p:txBody>
          <a:bodyPr>
            <a:normAutofit fontScale="90000"/>
          </a:bodyPr>
          <a:lstStyle/>
          <a:p>
            <a:r>
              <a:rPr lang="en-US" sz="5800" dirty="0"/>
              <a:t>Leave Policy</a:t>
            </a:r>
            <a:br>
              <a:rPr lang="en-US" sz="5200" dirty="0"/>
            </a:br>
            <a:r>
              <a:rPr lang="en-US" sz="5100" b="1" dirty="0">
                <a:solidFill>
                  <a:schemeClr val="accent6"/>
                </a:solidFill>
              </a:rPr>
              <a:t>HR Policy 4-200 Leave Practices</a:t>
            </a:r>
            <a:br>
              <a:rPr lang="en-US" sz="5400" b="1" dirty="0">
                <a:solidFill>
                  <a:schemeClr val="accent6"/>
                </a:solidFill>
              </a:rPr>
            </a:br>
            <a:endParaRPr lang="en-US" sz="5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7F8C82-7706-4A0F-B2D3-35415A5AC4D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908679"/>
            <a:ext cx="9048750" cy="2731901"/>
          </a:xfrm>
        </p:spPr>
        <p:txBody>
          <a:bodyPr numCol="2">
            <a:normAutofit fontScale="40000" lnSpcReduction="20000"/>
          </a:bodyPr>
          <a:lstStyle/>
          <a:p>
            <a:r>
              <a:rPr lang="en-US" sz="7000" dirty="0"/>
              <a:t>Vacation</a:t>
            </a:r>
          </a:p>
          <a:p>
            <a:r>
              <a:rPr lang="en-US" sz="7000" dirty="0"/>
              <a:t>Sick</a:t>
            </a:r>
          </a:p>
          <a:p>
            <a:r>
              <a:rPr lang="en-US" sz="7000" dirty="0"/>
              <a:t>Holiday</a:t>
            </a:r>
          </a:p>
          <a:p>
            <a:r>
              <a:rPr lang="en-US" sz="7000" dirty="0"/>
              <a:t>Personal Preference Day</a:t>
            </a:r>
          </a:p>
          <a:p>
            <a:r>
              <a:rPr lang="en-US" sz="7000" dirty="0"/>
              <a:t>Jury and Witness</a:t>
            </a:r>
          </a:p>
          <a:p>
            <a:r>
              <a:rPr lang="en-US" sz="7000" dirty="0"/>
              <a:t>Military  </a:t>
            </a:r>
          </a:p>
          <a:p>
            <a:r>
              <a:rPr lang="en-US" sz="7000" dirty="0"/>
              <a:t>Funeral</a:t>
            </a:r>
          </a:p>
          <a:p>
            <a:r>
              <a:rPr lang="en-US" sz="7000" dirty="0"/>
              <a:t>Miscarriage and Still Birth Bereavement</a:t>
            </a:r>
          </a:p>
          <a:p>
            <a:r>
              <a:rPr lang="en-US" sz="7000" dirty="0"/>
              <a:t>Parental</a:t>
            </a:r>
          </a:p>
          <a:p>
            <a:endParaRPr lang="en-US" dirty="0"/>
          </a:p>
          <a:p>
            <a:endParaRPr lang="en-US" sz="400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buNone/>
            </a:pPr>
            <a:endParaRPr lang="en-US" sz="39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48792F-0D63-AA0D-4371-331A9ACAE62C}"/>
              </a:ext>
            </a:extLst>
          </p:cNvPr>
          <p:cNvSpPr txBox="1"/>
          <p:nvPr/>
        </p:nvSpPr>
        <p:spPr>
          <a:xfrm>
            <a:off x="609600" y="5889526"/>
            <a:ext cx="9048750" cy="76944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</a:rPr>
              <a:t>Human Resource Policies, Section 4: Benefits</a:t>
            </a:r>
            <a:br>
              <a:rPr lang="en-US" sz="2200" dirty="0"/>
            </a:br>
            <a:r>
              <a:rPr lang="en-US" sz="2200" dirty="0">
                <a:hlinkClick r:id="rId3"/>
              </a:rPr>
              <a:t>https://slco.org/human-resources/policies/human-resources-policies/</a:t>
            </a:r>
            <a:endParaRPr lang="en-US" sz="2200" dirty="0"/>
          </a:p>
        </p:txBody>
      </p:sp>
      <p:pic>
        <p:nvPicPr>
          <p:cNvPr id="5126" name="Picture 6" descr="Sick Leave designs, themes, templates and downloadable graphic elements on  Dribbble">
            <a:extLst>
              <a:ext uri="{FF2B5EF4-FFF2-40B4-BE49-F238E27FC236}">
                <a16:creationId xmlns:a16="http://schemas.microsoft.com/office/drawing/2014/main" id="{FC27E12C-9E5C-B30B-ACF5-BE1C3CFB6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457" y="2930187"/>
            <a:ext cx="3624943" cy="271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972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A3A516F-6136-16BC-6900-3633377A4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9EEBA315-74A6-4856-BB72-D0883D6A7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0634">
            <a:off x="3679484" y="1859630"/>
            <a:ext cx="4029075" cy="39719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C107AD-D4B6-E2E3-DCBE-D846118F2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8172" y="111267"/>
            <a:ext cx="2185453" cy="2063261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br>
              <a:rPr lang="en-US" sz="3300" dirty="0"/>
            </a:br>
            <a:r>
              <a:rPr lang="en-US" sz="3300" dirty="0"/>
              <a:t>Home &amp; Auto Discount</a:t>
            </a:r>
            <a:br>
              <a:rPr lang="en-US" sz="3300" dirty="0"/>
            </a:br>
            <a:br>
              <a:rPr lang="en-US" sz="3300" dirty="0"/>
            </a:br>
            <a:endParaRPr lang="en-US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42302-05EB-DEF7-8869-F0EEC8EFD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29758" y="350676"/>
            <a:ext cx="3589462" cy="3589460"/>
          </a:xfrm>
          <a:solidFill>
            <a:schemeClr val="accent2"/>
          </a:solidFill>
        </p:spPr>
        <p:txBody>
          <a:bodyPr lIns="0" rIns="0">
            <a:noAutofit/>
          </a:bodyPr>
          <a:lstStyle/>
          <a:p>
            <a:r>
              <a:rPr lang="en-US" sz="3600" dirty="0"/>
              <a:t>Daycare, Recreation &amp; Commuter Discounts</a:t>
            </a:r>
            <a:endParaRPr lang="en-US" sz="3200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7C8BF5-4584-CE21-A339-36F958B6BA9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314295" y="3865991"/>
            <a:ext cx="2910194" cy="2880742"/>
          </a:xfrm>
          <a:solidFill>
            <a:schemeClr val="accent4"/>
          </a:solidFill>
        </p:spPr>
        <p:txBody>
          <a:bodyPr lIns="0" tIns="0" rIns="0" bIns="0"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dirty="0"/>
              <a:t>Legal &amp; </a:t>
            </a:r>
          </a:p>
          <a:p>
            <a:pPr>
              <a:spcBef>
                <a:spcPts val="0"/>
              </a:spcBef>
            </a:pPr>
            <a:r>
              <a:rPr lang="en-US" sz="3600" dirty="0"/>
              <a:t>ID Theft Protection</a:t>
            </a:r>
            <a:endParaRPr lang="en-US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935EAB-919C-D942-0F97-5EE35F7333EC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119155" y="111267"/>
            <a:ext cx="2310603" cy="2177416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n-US" sz="3000" dirty="0"/>
              <a:t>Tuition &amp; Service Awards</a:t>
            </a:r>
            <a:endParaRPr lang="en-US" b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3F465E-0D32-C8CA-F772-DE9FA912713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70713" y="951272"/>
            <a:ext cx="3452860" cy="3452860"/>
          </a:xfrm>
          <a:solidFill>
            <a:schemeClr val="accent5"/>
          </a:solidFill>
        </p:spPr>
        <p:txBody>
          <a:bodyPr lIns="0" tIns="0" rIns="0" bIns="0">
            <a:noAutofit/>
          </a:bodyPr>
          <a:lstStyle/>
          <a:p>
            <a:pPr>
              <a:spcBef>
                <a:spcPts val="0"/>
              </a:spcBef>
            </a:pPr>
            <a:r>
              <a:rPr lang="en-US" sz="3300" dirty="0"/>
              <a:t>Voluntary Health Programs</a:t>
            </a:r>
          </a:p>
        </p:txBody>
      </p:sp>
      <p:pic>
        <p:nvPicPr>
          <p:cNvPr id="31" name="Picture 30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5D256BA7-3227-0DA5-0E45-91370C12C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4775" y="0"/>
            <a:ext cx="657225" cy="666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EA0DFF-1346-B504-320C-B9672F1954E5}"/>
              </a:ext>
            </a:extLst>
          </p:cNvPr>
          <p:cNvSpPr txBox="1"/>
          <p:nvPr/>
        </p:nvSpPr>
        <p:spPr>
          <a:xfrm>
            <a:off x="170713" y="4918769"/>
            <a:ext cx="4624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 b="1" dirty="0"/>
              <a:t>VOLUNTARY PLANS, PERKS &amp; DISCOUNTS </a:t>
            </a:r>
            <a:endParaRPr lang="en-US" sz="4000" b="1" dirty="0"/>
          </a:p>
        </p:txBody>
      </p:sp>
      <p:pic>
        <p:nvPicPr>
          <p:cNvPr id="6" name="Graphic 5" descr="Thumbs up sign">
            <a:extLst>
              <a:ext uri="{FF2B5EF4-FFF2-40B4-BE49-F238E27FC236}">
                <a16:creationId xmlns:a16="http://schemas.microsoft.com/office/drawing/2014/main" id="{389E6ED0-D382-9FE2-EFAF-334E34A64D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15730" y="2529565"/>
            <a:ext cx="2310603" cy="231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08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972E6-2CDF-7FD6-7484-9D02BA487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05F4113F-C02A-2309-ABFC-D0198D39C48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4" y="1047562"/>
            <a:ext cx="4370917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8FE9074-AC2C-9F4D-E723-2E9499C2C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Voya Accident Coverage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04C695-CB34-CA0D-5E4D-BFC48F594D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318651"/>
            <a:ext cx="7115908" cy="4946646"/>
          </a:xfrm>
        </p:spPr>
        <p:txBody>
          <a:bodyPr>
            <a:normAutofit/>
          </a:bodyPr>
          <a:lstStyle/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Provides a pre-determined payment for specific injuries and treatments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Benefits are yours to use for any purpose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Coverage is guaranteed issue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Benefits are portable if you terminate or retire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Includes a $50 wellness benefit per person</a:t>
            </a: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2D230C05-832E-0752-172D-A12F6616C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248" y="2625445"/>
            <a:ext cx="3444752" cy="344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B627ECD-75DE-1444-ED9E-6302046EE1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413779"/>
              </p:ext>
            </p:extLst>
          </p:nvPr>
        </p:nvGraphicFramePr>
        <p:xfrm>
          <a:off x="609601" y="3982895"/>
          <a:ext cx="7666893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5631">
                  <a:extLst>
                    <a:ext uri="{9D8B030D-6E8A-4147-A177-3AD203B41FA5}">
                      <a16:colId xmlns:a16="http://schemas.microsoft.com/office/drawing/2014/main" val="638900320"/>
                    </a:ext>
                  </a:extLst>
                </a:gridCol>
                <a:gridCol w="2555631">
                  <a:extLst>
                    <a:ext uri="{9D8B030D-6E8A-4147-A177-3AD203B41FA5}">
                      <a16:colId xmlns:a16="http://schemas.microsoft.com/office/drawing/2014/main" val="95931888"/>
                    </a:ext>
                  </a:extLst>
                </a:gridCol>
                <a:gridCol w="2555631">
                  <a:extLst>
                    <a:ext uri="{9D8B030D-6E8A-4147-A177-3AD203B41FA5}">
                      <a16:colId xmlns:a16="http://schemas.microsoft.com/office/drawing/2014/main" val="2165869106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r>
                        <a:rPr lang="en-US" dirty="0"/>
                        <a:t>Coverage</a:t>
                      </a:r>
                    </a:p>
                  </a:txBody>
                  <a:tcPr>
                    <a:solidFill>
                      <a:srgbClr val="6301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 Plan Biweekly</a:t>
                      </a:r>
                    </a:p>
                  </a:txBody>
                  <a:tcPr>
                    <a:solidFill>
                      <a:srgbClr val="6301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 Plan Biweekly</a:t>
                      </a:r>
                    </a:p>
                  </a:txBody>
                  <a:tcPr>
                    <a:solidFill>
                      <a:srgbClr val="6301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553525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r>
                        <a:rPr lang="en-US" dirty="0"/>
                        <a:t>Employee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$3.66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$6.92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352017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r>
                        <a:rPr lang="en-US" dirty="0"/>
                        <a:t>Employee + Spouse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$10.38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63162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r>
                        <a:rPr lang="en-US" dirty="0"/>
                        <a:t>Employee + Children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$7.00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$13.20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715304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r>
                        <a:rPr lang="en-US" dirty="0"/>
                        <a:t>Family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$8.84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$16.66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46868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39C6FEC-4071-781B-F488-619119079151}"/>
              </a:ext>
            </a:extLst>
          </p:cNvPr>
          <p:cNvSpPr txBox="1"/>
          <p:nvPr/>
        </p:nvSpPr>
        <p:spPr>
          <a:xfrm>
            <a:off x="10515600" y="2274277"/>
            <a:ext cx="14419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1172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2FCE8-EFBB-44DE-C25D-58F926A4C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A0765FBB-3622-7B7A-68A7-E9D3B544E5E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4" y="1047562"/>
            <a:ext cx="4370917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43721DD-51DD-28B0-81CC-ABAABC148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Voya Critical Illness Coverage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79C8A5-8766-E5A2-CF13-B3EF548D6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318651"/>
            <a:ext cx="7115908" cy="4946646"/>
          </a:xfrm>
        </p:spPr>
        <p:txBody>
          <a:bodyPr>
            <a:normAutofit/>
          </a:bodyPr>
          <a:lstStyle/>
          <a:p>
            <a:pPr marL="342900" indent="-342900">
              <a:lnSpc>
                <a:spcPts val="28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Provides a lump-sum benefit if diagnosed with a covered illness or condition</a:t>
            </a:r>
          </a:p>
          <a:p>
            <a:pPr marL="342900" indent="-342900">
              <a:lnSpc>
                <a:spcPts val="28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Payouts of $15,000 or $30,000 per incident</a:t>
            </a:r>
          </a:p>
          <a:p>
            <a:pPr marL="342900" indent="-342900">
              <a:lnSpc>
                <a:spcPts val="28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Benefits are yours to use for any purpose</a:t>
            </a:r>
          </a:p>
          <a:p>
            <a:pPr marL="342900" indent="-342900">
              <a:lnSpc>
                <a:spcPts val="28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Coverage is guaranteed issue to all family members</a:t>
            </a:r>
          </a:p>
          <a:p>
            <a:pPr marL="342900" indent="-342900">
              <a:lnSpc>
                <a:spcPts val="28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Benefits are portable at termination or retirement</a:t>
            </a:r>
          </a:p>
          <a:p>
            <a:pPr marL="342900" indent="-342900">
              <a:lnSpc>
                <a:spcPts val="28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Includes a $100 wellness benefit per person</a:t>
            </a:r>
          </a:p>
          <a:p>
            <a:pPr marL="342900" indent="-342900">
              <a:lnSpc>
                <a:spcPts val="28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Rates based on coverage and employee 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50948C-B71D-A081-C4F7-119D5D363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786" y="2623038"/>
            <a:ext cx="3298214" cy="331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3B038E-8DA6-1108-C0DB-09ED0177F907}"/>
              </a:ext>
            </a:extLst>
          </p:cNvPr>
          <p:cNvSpPr txBox="1"/>
          <p:nvPr/>
        </p:nvSpPr>
        <p:spPr>
          <a:xfrm>
            <a:off x="10480431" y="2309446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291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3715C-C668-95F3-23EA-90525F8AC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D1E014C-D991-2FC5-B3A8-74CD75608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0634">
            <a:off x="4081462" y="1859630"/>
            <a:ext cx="4029075" cy="39719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17198-D44F-FCC2-5A66-EA694208A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394" y="3405667"/>
            <a:ext cx="2746982" cy="2637866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sz="3300" u="sng" dirty="0"/>
              <a:t>WELLNESS</a:t>
            </a:r>
            <a:br>
              <a:rPr lang="en-US" dirty="0"/>
            </a:br>
            <a:r>
              <a:rPr lang="en-US" b="0" dirty="0"/>
              <a:t>On-Site Clinic</a:t>
            </a:r>
            <a:br>
              <a:rPr lang="en-US" b="0" dirty="0"/>
            </a:br>
            <a:r>
              <a:rPr lang="en-US" b="0" dirty="0"/>
              <a:t>Employee Wellness</a:t>
            </a:r>
            <a:br>
              <a:rPr lang="en-US" b="0" dirty="0"/>
            </a:br>
            <a:r>
              <a:rPr lang="en-US" b="0" dirty="0"/>
              <a:t>EAP</a:t>
            </a:r>
            <a:br>
              <a:rPr lang="en-US" b="0" dirty="0"/>
            </a:br>
            <a:r>
              <a:rPr lang="en-US" b="0" dirty="0"/>
              <a:t>Leave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C2AAF-07BA-BFB7-7148-37936F478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31960" y="245662"/>
            <a:ext cx="3589462" cy="3589460"/>
          </a:xfrm>
          <a:solidFill>
            <a:schemeClr val="accent2"/>
          </a:solidFill>
        </p:spPr>
        <p:txBody>
          <a:bodyPr lIns="0" rIns="0">
            <a:noAutofit/>
          </a:bodyPr>
          <a:lstStyle/>
          <a:p>
            <a:r>
              <a:rPr lang="en-US" sz="2500" u="sng" dirty="0"/>
              <a:t>SAVINGS PLANS</a:t>
            </a:r>
          </a:p>
          <a:p>
            <a:pPr>
              <a:spcBef>
                <a:spcPts val="0"/>
              </a:spcBef>
            </a:pPr>
            <a:r>
              <a:rPr lang="en-US" b="0" dirty="0"/>
              <a:t>Retirement </a:t>
            </a:r>
          </a:p>
          <a:p>
            <a:pPr>
              <a:spcBef>
                <a:spcPts val="0"/>
              </a:spcBef>
            </a:pPr>
            <a:r>
              <a:rPr lang="en-US" b="0" dirty="0"/>
              <a:t>URS Plan Options </a:t>
            </a:r>
          </a:p>
          <a:p>
            <a:pPr>
              <a:spcBef>
                <a:spcPts val="0"/>
              </a:spcBef>
            </a:pPr>
            <a:r>
              <a:rPr lang="en-US" b="0" dirty="0"/>
              <a:t>Health Savings Account</a:t>
            </a:r>
          </a:p>
          <a:p>
            <a:pPr>
              <a:spcBef>
                <a:spcPts val="0"/>
              </a:spcBef>
            </a:pPr>
            <a:r>
              <a:rPr lang="en-US" b="0" dirty="0"/>
              <a:t>Flexible Spending Accounts</a:t>
            </a:r>
          </a:p>
          <a:p>
            <a:pPr>
              <a:spcBef>
                <a:spcPts val="0"/>
              </a:spcBef>
            </a:pPr>
            <a:r>
              <a:rPr lang="en-US" b="0" dirty="0"/>
              <a:t>– Health, Daycare &amp; Limited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068C81-3796-89DC-581A-3FC06F03F5C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680192" y="3794945"/>
            <a:ext cx="3220786" cy="3047195"/>
          </a:xfrm>
          <a:solidFill>
            <a:schemeClr val="accent4"/>
          </a:solidFill>
        </p:spPr>
        <p:txBody>
          <a:bodyPr lIns="0" tIns="0" rIns="0" bIns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500" dirty="0"/>
              <a:t>VOLUNTARY PLANS, PERKS &amp; </a:t>
            </a:r>
            <a:r>
              <a:rPr lang="en-US" sz="2500" u="sng" dirty="0"/>
              <a:t>DISCOUNTS </a:t>
            </a:r>
          </a:p>
          <a:p>
            <a:pPr>
              <a:spcBef>
                <a:spcPts val="0"/>
              </a:spcBef>
            </a:pPr>
            <a:r>
              <a:rPr lang="en-US" b="0" dirty="0"/>
              <a:t>Accident, Critical Illness &amp; Hospital</a:t>
            </a:r>
          </a:p>
          <a:p>
            <a:pPr>
              <a:spcBef>
                <a:spcPts val="0"/>
              </a:spcBef>
            </a:pPr>
            <a:r>
              <a:rPr lang="en-US" b="0" dirty="0"/>
              <a:t>Legal and ID Theft Tuition Reimbursement and more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3495AD-249E-D5A2-CCBD-BB8AAB2FD532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247620" y="44742"/>
            <a:ext cx="2310603" cy="2177416"/>
          </a:xfrm>
          <a:solidFill>
            <a:schemeClr val="accent6"/>
          </a:solidFill>
        </p:spPr>
        <p:txBody>
          <a:bodyPr>
            <a:normAutofit fontScale="92500" lnSpcReduction="20000"/>
          </a:bodyPr>
          <a:lstStyle/>
          <a:p>
            <a:r>
              <a:rPr lang="en-US" sz="3000" u="sng" dirty="0"/>
              <a:t>HEALTH</a:t>
            </a:r>
          </a:p>
          <a:p>
            <a:r>
              <a:rPr lang="en-US" b="0" dirty="0"/>
              <a:t>Medical &amp; Pharmacy</a:t>
            </a:r>
          </a:p>
          <a:p>
            <a:r>
              <a:rPr lang="en-US" b="0" dirty="0"/>
              <a:t>Dental</a:t>
            </a:r>
          </a:p>
          <a:p>
            <a:r>
              <a:rPr lang="en-US" b="0" dirty="0"/>
              <a:t>Vision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AF7B96-4881-51FC-89E8-F58C901446E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70672" y="67921"/>
            <a:ext cx="3452860" cy="3452860"/>
          </a:xfrm>
          <a:solidFill>
            <a:schemeClr val="accent5"/>
          </a:solidFill>
        </p:spPr>
        <p:txBody>
          <a:bodyPr lIns="0" tIns="0" rIns="0" bIns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500" dirty="0"/>
              <a:t>INCOME</a:t>
            </a:r>
            <a:r>
              <a:rPr lang="en-US" sz="2500" u="sng" dirty="0"/>
              <a:t> PROTECTION</a:t>
            </a:r>
          </a:p>
          <a:p>
            <a:pPr>
              <a:spcBef>
                <a:spcPts val="0"/>
              </a:spcBef>
            </a:pPr>
            <a:r>
              <a:rPr lang="en-US" b="0" dirty="0"/>
              <a:t>Short Term Disability</a:t>
            </a:r>
          </a:p>
          <a:p>
            <a:pPr>
              <a:spcBef>
                <a:spcPts val="0"/>
              </a:spcBef>
            </a:pPr>
            <a:r>
              <a:rPr lang="en-US" b="0" dirty="0"/>
              <a:t>Long Term Disability</a:t>
            </a:r>
          </a:p>
          <a:p>
            <a:pPr>
              <a:spcBef>
                <a:spcPts val="0"/>
              </a:spcBef>
            </a:pPr>
            <a:r>
              <a:rPr lang="en-US" b="0" dirty="0"/>
              <a:t>Life Insurance</a:t>
            </a:r>
          </a:p>
          <a:p>
            <a:pPr>
              <a:spcBef>
                <a:spcPts val="0"/>
              </a:spcBef>
            </a:pPr>
            <a:r>
              <a:rPr lang="en-US" b="0" dirty="0"/>
              <a:t>Hospital Indemnity</a:t>
            </a:r>
          </a:p>
          <a:p>
            <a:pPr>
              <a:spcBef>
                <a:spcPts val="0"/>
              </a:spcBef>
            </a:pPr>
            <a:r>
              <a:rPr lang="en-US" b="0" dirty="0"/>
              <a:t>Accident/Illness</a:t>
            </a:r>
          </a:p>
        </p:txBody>
      </p:sp>
      <p:pic>
        <p:nvPicPr>
          <p:cNvPr id="9" name="Graphic 8" descr="Stethoscope">
            <a:extLst>
              <a:ext uri="{FF2B5EF4-FFF2-40B4-BE49-F238E27FC236}">
                <a16:creationId xmlns:a16="http://schemas.microsoft.com/office/drawing/2014/main" id="{E215695A-BD9D-20CB-ADED-5B864284D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8994" y="2121088"/>
            <a:ext cx="685800" cy="685800"/>
          </a:xfrm>
          <a:prstGeom prst="rect">
            <a:avLst/>
          </a:prstGeom>
        </p:spPr>
      </p:pic>
      <p:pic>
        <p:nvPicPr>
          <p:cNvPr id="13" name="Graphic 12" descr="Piggy Bank">
            <a:extLst>
              <a:ext uri="{FF2B5EF4-FFF2-40B4-BE49-F238E27FC236}">
                <a16:creationId xmlns:a16="http://schemas.microsoft.com/office/drawing/2014/main" id="{F2E761DF-5845-1B1A-DFF9-F5F61FD569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83187" y="3072368"/>
            <a:ext cx="685800" cy="685800"/>
          </a:xfrm>
          <a:prstGeom prst="rect">
            <a:avLst/>
          </a:prstGeom>
        </p:spPr>
      </p:pic>
      <p:pic>
        <p:nvPicPr>
          <p:cNvPr id="16" name="Graphic 15" descr="Fruit bowl">
            <a:extLst>
              <a:ext uri="{FF2B5EF4-FFF2-40B4-BE49-F238E27FC236}">
                <a16:creationId xmlns:a16="http://schemas.microsoft.com/office/drawing/2014/main" id="{F29191FD-A594-1261-EC49-30E51DB2BB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88318" y="4485742"/>
            <a:ext cx="685800" cy="685800"/>
          </a:xfrm>
          <a:prstGeom prst="rect">
            <a:avLst/>
          </a:prstGeom>
        </p:spPr>
      </p:pic>
      <p:pic>
        <p:nvPicPr>
          <p:cNvPr id="18" name="Graphic 17" descr="Money">
            <a:extLst>
              <a:ext uri="{FF2B5EF4-FFF2-40B4-BE49-F238E27FC236}">
                <a16:creationId xmlns:a16="http://schemas.microsoft.com/office/drawing/2014/main" id="{59E3488D-1EA8-0080-7775-B57D544218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25616" y="3076032"/>
            <a:ext cx="685800" cy="685800"/>
          </a:xfrm>
          <a:prstGeom prst="rect">
            <a:avLst/>
          </a:prstGeom>
        </p:spPr>
      </p:pic>
      <p:pic>
        <p:nvPicPr>
          <p:cNvPr id="22" name="Graphic 21" descr="Thumbs up sign">
            <a:extLst>
              <a:ext uri="{FF2B5EF4-FFF2-40B4-BE49-F238E27FC236}">
                <a16:creationId xmlns:a16="http://schemas.microsoft.com/office/drawing/2014/main" id="{9C2BA560-52C7-B8AF-78C2-C37310913D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92242" y="4447445"/>
            <a:ext cx="685800" cy="685800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3A1CB329-AE63-9442-E1B8-2EE6BD4CE498}"/>
              </a:ext>
            </a:extLst>
          </p:cNvPr>
          <p:cNvSpPr/>
          <p:nvPr/>
        </p:nvSpPr>
        <p:spPr>
          <a:xfrm>
            <a:off x="5233925" y="2983518"/>
            <a:ext cx="1724148" cy="172414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24" name="Graphic 23" descr="Female Profile">
            <a:extLst>
              <a:ext uri="{FF2B5EF4-FFF2-40B4-BE49-F238E27FC236}">
                <a16:creationId xmlns:a16="http://schemas.microsoft.com/office/drawing/2014/main" id="{864071CF-0F88-3EF6-2C2F-E2402345679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18563" y="3520781"/>
            <a:ext cx="739510" cy="739510"/>
          </a:xfrm>
          <a:prstGeom prst="rect">
            <a:avLst/>
          </a:prstGeom>
        </p:spPr>
      </p:pic>
      <p:pic>
        <p:nvPicPr>
          <p:cNvPr id="25" name="Graphic 24" descr="Office worker">
            <a:extLst>
              <a:ext uri="{FF2B5EF4-FFF2-40B4-BE49-F238E27FC236}">
                <a16:creationId xmlns:a16="http://schemas.microsoft.com/office/drawing/2014/main" id="{C4B44D8E-85E7-8592-9A97-FDB92962A38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250285" y="3399805"/>
            <a:ext cx="1047640" cy="1047640"/>
          </a:xfrm>
          <a:prstGeom prst="rect">
            <a:avLst/>
          </a:prstGeom>
        </p:spPr>
      </p:pic>
      <p:pic>
        <p:nvPicPr>
          <p:cNvPr id="26" name="Graphic 25" descr="Construction worker">
            <a:extLst>
              <a:ext uri="{FF2B5EF4-FFF2-40B4-BE49-F238E27FC236}">
                <a16:creationId xmlns:a16="http://schemas.microsoft.com/office/drawing/2014/main" id="{0CAFDC8A-8B4A-3D37-5A10-A8C966ADA20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633820" y="2999237"/>
            <a:ext cx="924388" cy="924388"/>
          </a:xfrm>
          <a:prstGeom prst="rect">
            <a:avLst/>
          </a:prstGeom>
        </p:spPr>
      </p:pic>
      <p:pic>
        <p:nvPicPr>
          <p:cNvPr id="31" name="Picture 30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DD2827C9-E65D-CD97-E697-D43A5DE8672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534775" y="0"/>
            <a:ext cx="6572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54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E57F6-2D75-507B-CBC1-53DC10712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8585FAE3-AEA7-4EEC-4E59-F1712436D8C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4" y="1047562"/>
            <a:ext cx="4370917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2E87512-1F13-326C-33EE-A4A1DD360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Voya Hospital Coverage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CC6CCB-DBAD-7D2B-66ED-D1A77E222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318651"/>
            <a:ext cx="7476353" cy="3147841"/>
          </a:xfrm>
        </p:spPr>
        <p:txBody>
          <a:bodyPr>
            <a:normAutofit/>
          </a:bodyPr>
          <a:lstStyle/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500" dirty="0"/>
              <a:t>Pays a fixed daily benefit for covered hospital stays</a:t>
            </a:r>
          </a:p>
          <a:p>
            <a:pPr marL="800100" lvl="1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Daily benefit of $100 or $200 to choose from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500" dirty="0"/>
              <a:t>Benefits are yours to use for any purpose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500" dirty="0"/>
              <a:t>Coverage is guaranteed issue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500" dirty="0"/>
              <a:t>Benefits are portable if you terminate or retire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500" dirty="0"/>
              <a:t>Includes a $50/$100 wellness benefit per person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0C4274C6-F9A3-078F-3EE7-DF9818930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494" y="2646791"/>
            <a:ext cx="3497506" cy="349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5DF3B8-2D0E-E74D-368F-3CD602320782}"/>
              </a:ext>
            </a:extLst>
          </p:cNvPr>
          <p:cNvSpPr txBox="1"/>
          <p:nvPr/>
        </p:nvSpPr>
        <p:spPr>
          <a:xfrm>
            <a:off x="10492154" y="2321169"/>
            <a:ext cx="14419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09B1F2A-C528-1598-DD55-9559CF078F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972250"/>
              </p:ext>
            </p:extLst>
          </p:nvPr>
        </p:nvGraphicFramePr>
        <p:xfrm>
          <a:off x="406806" y="4279085"/>
          <a:ext cx="798341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1139">
                  <a:extLst>
                    <a:ext uri="{9D8B030D-6E8A-4147-A177-3AD203B41FA5}">
                      <a16:colId xmlns:a16="http://schemas.microsoft.com/office/drawing/2014/main" val="638900320"/>
                    </a:ext>
                  </a:extLst>
                </a:gridCol>
                <a:gridCol w="2661139">
                  <a:extLst>
                    <a:ext uri="{9D8B030D-6E8A-4147-A177-3AD203B41FA5}">
                      <a16:colId xmlns:a16="http://schemas.microsoft.com/office/drawing/2014/main" val="95931888"/>
                    </a:ext>
                  </a:extLst>
                </a:gridCol>
                <a:gridCol w="2661139">
                  <a:extLst>
                    <a:ext uri="{9D8B030D-6E8A-4147-A177-3AD203B41FA5}">
                      <a16:colId xmlns:a16="http://schemas.microsoft.com/office/drawing/2014/main" val="21658691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Coverage</a:t>
                      </a:r>
                    </a:p>
                  </a:txBody>
                  <a:tcPr>
                    <a:solidFill>
                      <a:srgbClr val="6301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Low Plan Biweekly</a:t>
                      </a:r>
                    </a:p>
                  </a:txBody>
                  <a:tcPr>
                    <a:solidFill>
                      <a:srgbClr val="6301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High Plan Biweekly</a:t>
                      </a:r>
                    </a:p>
                  </a:txBody>
                  <a:tcPr>
                    <a:solidFill>
                      <a:srgbClr val="6301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553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Employee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$3.49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$6.89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352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Employee + Spouse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$5.29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$10.62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63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Employee + Children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$6.92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$13.92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715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Family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$8.72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$17.64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468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42107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D7CB8-0BB5-4B21-D4D2-D74DFF6BD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MetLife ID / Aura | PlanSource">
            <a:extLst>
              <a:ext uri="{FF2B5EF4-FFF2-40B4-BE49-F238E27FC236}">
                <a16:creationId xmlns:a16="http://schemas.microsoft.com/office/drawing/2014/main" id="{BE64839B-C4E8-CEAE-A492-98FF7B740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60" y="704752"/>
            <a:ext cx="3810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76235E7-1B6A-D591-FB86-E01873884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AURA Identity Theft &amp; Fraud Protection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51234E-679B-BD89-75F8-656079CDE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7539" y="1318651"/>
            <a:ext cx="7244862" cy="4946646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Financial Fraud Protection for monitoring credit, asset titles and financial accounts, one-tap credit lock, etc. 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Alerts to threats to personal information, online accounts, social media, etc.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Tools to ensure privacy and protect devices from malware &amp; viruses, secure public </a:t>
            </a:r>
            <a:r>
              <a:rPr lang="en-US" sz="3600" dirty="0" err="1"/>
              <a:t>WiFi</a:t>
            </a:r>
            <a:r>
              <a:rPr lang="en-US" sz="3600" dirty="0"/>
              <a:t>, etc.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Inclusive family plans cover unlimited dependents               and up to 10 adults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24/7 Customer support and App management tools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$5 Million ID theft insurance policy per adult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Employee only coverage - $3.90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Employee + 1 or more - $6.44</a:t>
            </a:r>
          </a:p>
          <a:p>
            <a:endParaRPr lang="en-US" dirty="0"/>
          </a:p>
        </p:txBody>
      </p:sp>
      <p:pic>
        <p:nvPicPr>
          <p:cNvPr id="14" name="Picture 13" descr="Icon&#10;&#10;AI-generated content may be incorrect.">
            <a:extLst>
              <a:ext uri="{FF2B5EF4-FFF2-40B4-BE49-F238E27FC236}">
                <a16:creationId xmlns:a16="http://schemas.microsoft.com/office/drawing/2014/main" id="{BD5F90BD-CF14-EAFF-B595-E489DE006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795953"/>
            <a:ext cx="3259015" cy="325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78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B77F7-3A2E-DAB9-D422-CE7BBFBB2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LegalShield Names Jaymee Johnson Chief Marketing Officer">
            <a:extLst>
              <a:ext uri="{FF2B5EF4-FFF2-40B4-BE49-F238E27FC236}">
                <a16:creationId xmlns:a16="http://schemas.microsoft.com/office/drawing/2014/main" id="{70527624-EF5F-1F32-9F64-F131BAC08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908" y="1189697"/>
            <a:ext cx="4466492" cy="178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A71BFD1-533C-BD5A-2A24-ABB80A6A8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LegalShield Legal Services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E1A9DD-6ADA-70A9-9953-A13736C895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318651"/>
            <a:ext cx="6600092" cy="4946646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Direct access to a dedicated provider law firm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Unlimited advice and consultation, such as: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Document review and preparation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Will preparation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Debt collection assistance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Divorce (up to 30 hours)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 dirty="0"/>
              <a:t>Biweekly cost of $8.75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Covers Employee, Spouse or Domestic Partner, Children to age 26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Consultation available adult children (+26) living at home or parents</a:t>
            </a:r>
          </a:p>
          <a:p>
            <a:endParaRPr lang="en-US" dirty="0"/>
          </a:p>
        </p:txBody>
      </p:sp>
      <p:pic>
        <p:nvPicPr>
          <p:cNvPr id="8" name="Picture 7" descr="Icon&#10;&#10;AI-generated content may be incorrect.">
            <a:extLst>
              <a:ext uri="{FF2B5EF4-FFF2-40B4-BE49-F238E27FC236}">
                <a16:creationId xmlns:a16="http://schemas.microsoft.com/office/drawing/2014/main" id="{4A8E5AD2-9F8E-661F-43DA-13A44BEF7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5447" y="2847340"/>
            <a:ext cx="3071446" cy="307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255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46872-CB27-F9C4-BA9C-A5233E6EC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B1B10D-D915-4A9E-BFCB-5AC3555B9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MetLife Pet Insurance</a:t>
            </a:r>
          </a:p>
        </p:txBody>
      </p:sp>
      <p:pic>
        <p:nvPicPr>
          <p:cNvPr id="1032" name="Picture 8" descr="METLIFE PET INSURANCE HAS A NEW TOP DOG: SNOOPY">
            <a:extLst>
              <a:ext uri="{FF2B5EF4-FFF2-40B4-BE49-F238E27FC236}">
                <a16:creationId xmlns:a16="http://schemas.microsoft.com/office/drawing/2014/main" id="{5793A1C2-D921-B097-4844-1C52C0B9400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31" y="1783837"/>
            <a:ext cx="5305023" cy="212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8A7F81B-B13F-9B11-BECB-27D523708E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Competitive rates and family plans (multi-pet policies)</a:t>
            </a:r>
          </a:p>
          <a:p>
            <a:r>
              <a:rPr lang="en-US" dirty="0"/>
              <a:t>Variety of deductible &amp; reimbursement options</a:t>
            </a:r>
          </a:p>
          <a:p>
            <a:r>
              <a:rPr lang="en-US" dirty="0"/>
              <a:t>Healthy pet incentives &amp; preventive care available</a:t>
            </a:r>
          </a:p>
          <a:p>
            <a:r>
              <a:rPr lang="en-US" dirty="0"/>
              <a:t>Cover all vet-recommended medications, surgeries and treatments</a:t>
            </a:r>
          </a:p>
          <a:p>
            <a:r>
              <a:rPr lang="en-US" dirty="0"/>
              <a:t>Pre-existing coverage when switching pet insurance</a:t>
            </a:r>
          </a:p>
          <a:p>
            <a:r>
              <a:rPr lang="en-US" dirty="0"/>
              <a:t>Easy-to-use mobile app an 24/7 live vet chat</a:t>
            </a:r>
          </a:p>
          <a:p>
            <a:r>
              <a:rPr lang="en-US" dirty="0"/>
              <a:t>Prices vary based on pet’s age, breed, and number of pets covered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F77BC1-70C4-658F-C836-E29D419B4E08}"/>
              </a:ext>
            </a:extLst>
          </p:cNvPr>
          <p:cNvSpPr txBox="1"/>
          <p:nvPr/>
        </p:nvSpPr>
        <p:spPr>
          <a:xfrm>
            <a:off x="351448" y="4747846"/>
            <a:ext cx="5416306" cy="1200329"/>
          </a:xfrm>
          <a:prstGeom prst="rect">
            <a:avLst/>
          </a:prstGeom>
          <a:solidFill>
            <a:srgbClr val="630101"/>
          </a:solidFill>
          <a:ln>
            <a:solidFill>
              <a:srgbClr val="63010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Get a quote by calling 1-800-GETMET8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or visit http://www.metlife.com/getpetquote</a:t>
            </a:r>
          </a:p>
        </p:txBody>
      </p:sp>
    </p:spTree>
    <p:extLst>
      <p:ext uri="{BB962C8B-B14F-4D97-AF65-F5344CB8AC3E}">
        <p14:creationId xmlns:p14="http://schemas.microsoft.com/office/powerpoint/2010/main" val="12615338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D3EAA7D-2F1A-4B52-919C-6533A2EB0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38"/>
            <a:ext cx="10972800" cy="944628"/>
          </a:xfrm>
        </p:spPr>
        <p:txBody>
          <a:bodyPr>
            <a:normAutofit/>
          </a:bodyPr>
          <a:lstStyle/>
          <a:p>
            <a:r>
              <a:rPr lang="en-US" sz="5200" dirty="0"/>
              <a:t>Home &amp; Auto Insurance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48D22FD1-816E-4F2D-8B1A-FF389D398E6C}"/>
              </a:ext>
            </a:extLst>
          </p:cNvPr>
          <p:cNvSpPr txBox="1">
            <a:spLocks/>
          </p:cNvSpPr>
          <p:nvPr/>
        </p:nvSpPr>
        <p:spPr>
          <a:xfrm>
            <a:off x="410308" y="1419128"/>
            <a:ext cx="5007512" cy="2915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730E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Farmers Insurance</a:t>
            </a:r>
          </a:p>
          <a:p>
            <a:pPr marL="0" marR="0" lvl="0" indent="0" algn="ctr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000" b="1" i="0" u="sng" strike="noStrike" kern="1200" cap="none" spc="0" normalizeH="0" baseline="0" noProof="0" dirty="0">
              <a:ln>
                <a:noFill/>
              </a:ln>
              <a:solidFill>
                <a:srgbClr val="730E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730E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AE283BB-E847-40D2-82B3-D7293B45720F}"/>
              </a:ext>
            </a:extLst>
          </p:cNvPr>
          <p:cNvSpPr txBox="1">
            <a:spLocks/>
          </p:cNvSpPr>
          <p:nvPr/>
        </p:nvSpPr>
        <p:spPr>
          <a:xfrm>
            <a:off x="587828" y="4334572"/>
            <a:ext cx="5127172" cy="1745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>
                <a:noFill/>
              </a:ln>
              <a:solidFill>
                <a:srgbClr val="730E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200" b="1" u="sng" dirty="0">
              <a:solidFill>
                <a:srgbClr val="730E00"/>
              </a:solidFill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D77A4F-9505-43AA-94FE-854066824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591" y="1697955"/>
            <a:ext cx="5925513" cy="35827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56D6EA-3FAF-4F46-88C3-2F6C08163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85" y="2611319"/>
            <a:ext cx="2595178" cy="17232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0AE543C-A8D3-49E4-846E-C1537F5F7A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5758" y="2548191"/>
            <a:ext cx="3182616" cy="17232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AE2DD6-184E-D77D-BBEE-174BAC00387F}"/>
              </a:ext>
            </a:extLst>
          </p:cNvPr>
          <p:cNvSpPr txBox="1"/>
          <p:nvPr/>
        </p:nvSpPr>
        <p:spPr>
          <a:xfrm>
            <a:off x="680193" y="4899626"/>
            <a:ext cx="4737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Call 844-300-7021 </a:t>
            </a:r>
          </a:p>
          <a:p>
            <a:r>
              <a:rPr lang="en-US" sz="2000" b="1" dirty="0"/>
              <a:t>Mention discount code: A20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A09B434A-8390-F850-B140-FDE57B4D19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6752" y="6002842"/>
            <a:ext cx="6465352" cy="495514"/>
          </a:xfrm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en-US" sz="2400" dirty="0"/>
              <a:t>Enroll at </a:t>
            </a:r>
            <a:r>
              <a:rPr lang="en-US" sz="2400" dirty="0">
                <a:hlinkClick r:id="rId6"/>
              </a:rPr>
              <a:t>http://slcountyvoluntarybenefits.com/</a:t>
            </a:r>
            <a:r>
              <a:rPr lang="en-US" sz="2400" dirty="0"/>
              <a:t> 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37577924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uition2">
            <a:extLst>
              <a:ext uri="{FF2B5EF4-FFF2-40B4-BE49-F238E27FC236}">
                <a16:creationId xmlns:a16="http://schemas.microsoft.com/office/drawing/2014/main" id="{AAB23270-55DF-4F8C-86E9-E889F1E93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641" y="1582866"/>
            <a:ext cx="3858984" cy="372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D3EAA7D-2F1A-4B52-919C-6533A2EB0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38"/>
            <a:ext cx="10972800" cy="944628"/>
          </a:xfrm>
        </p:spPr>
        <p:txBody>
          <a:bodyPr>
            <a:normAutofit/>
          </a:bodyPr>
          <a:lstStyle/>
          <a:p>
            <a:r>
              <a:rPr lang="en-US" sz="5200" dirty="0"/>
              <a:t>Tuition Reimbursement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48D22FD1-816E-4F2D-8B1A-FF389D398E6C}"/>
              </a:ext>
            </a:extLst>
          </p:cNvPr>
          <p:cNvSpPr txBox="1">
            <a:spLocks/>
          </p:cNvSpPr>
          <p:nvPr/>
        </p:nvSpPr>
        <p:spPr>
          <a:xfrm>
            <a:off x="587828" y="1551214"/>
            <a:ext cx="7489372" cy="4382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Salt Lake County financially supports the educational pursuits of its employees through the Tuition Reimbursement Program.</a:t>
            </a: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500" dirty="0">
                <a:solidFill>
                  <a:prstClr val="black"/>
                </a:solidFill>
              </a:rPr>
              <a:t>Managed by Cynthia Carrington:</a:t>
            </a:r>
          </a:p>
          <a:p>
            <a:pPr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(385) 468-0576 or </a:t>
            </a:r>
            <a:r>
              <a:rPr lang="en-US" sz="2500" dirty="0">
                <a:solidFill>
                  <a:prstClr val="black"/>
                </a:solidFill>
                <a:hlinkClick r:id="rId4"/>
              </a:rPr>
              <a:t>CCarrington@saltlakecounty.gov</a:t>
            </a:r>
            <a:r>
              <a:rPr lang="en-US" sz="2500" dirty="0">
                <a:solidFill>
                  <a:prstClr val="black"/>
                </a:solidFill>
              </a:rPr>
              <a:t>  </a:t>
            </a:r>
          </a:p>
          <a:p>
            <a:pPr>
              <a:defRPr/>
            </a:pPr>
            <a:r>
              <a:rPr lang="en-US" sz="2500" dirty="0">
                <a:solidFill>
                  <a:prstClr val="black"/>
                </a:solidFill>
              </a:rPr>
              <a:t>Eligibility determined in HR Policy 6-300</a:t>
            </a:r>
          </a:p>
          <a:p>
            <a:pPr marL="0" indent="0">
              <a:buNone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Website:</a:t>
            </a:r>
            <a:r>
              <a:rPr lang="en-US" sz="2500" dirty="0">
                <a:solidFill>
                  <a:prstClr val="black"/>
                </a:solidFill>
              </a:rPr>
              <a:t> </a:t>
            </a:r>
            <a:r>
              <a:rPr lang="en-US" sz="2500" dirty="0">
                <a:solidFill>
                  <a:prstClr val="black"/>
                </a:solidFill>
                <a:hlinkClick r:id="rId5"/>
              </a:rPr>
              <a:t>https://slco.org/human-resources/learning--development/tuition-reimbursement/</a:t>
            </a:r>
            <a:r>
              <a:rPr lang="en-US" sz="2500" dirty="0">
                <a:solidFill>
                  <a:prstClr val="black"/>
                </a:solidFill>
              </a:rPr>
              <a:t> 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730E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4778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045E4-0289-FDE0-8AEE-C7A5B6174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85F3B-A9BF-3EE4-5F6B-BE4BA02C1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Onsite Daycare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F20B1-5F5B-D0D0-433D-A2F79FFD26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8" y="1318651"/>
            <a:ext cx="11500339" cy="4946646"/>
          </a:xfrm>
        </p:spPr>
        <p:txBody>
          <a:bodyPr>
            <a:normAutofit lnSpcReduction="10000"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Onsite location at new County Campus, Midvale UT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Services provided by La Petite Academy*</a:t>
            </a:r>
          </a:p>
          <a:p>
            <a:pPr marL="800100"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Programs for Infant through Pre-K</a:t>
            </a:r>
          </a:p>
          <a:p>
            <a:pPr marL="800100"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Locations throughout the valley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County employees receive a 10% tuition discount at all locations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Call 385-900-7425 for info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/>
              <a:t>*Enrollment at all locations based on space availability</a:t>
            </a:r>
          </a:p>
          <a:p>
            <a:endParaRPr lang="en-US" dirty="0"/>
          </a:p>
        </p:txBody>
      </p:sp>
      <p:pic>
        <p:nvPicPr>
          <p:cNvPr id="9220" name="Picture 4" descr="Our Brands - Daycare &amp; Child Care | Learning Care Group">
            <a:extLst>
              <a:ext uri="{FF2B5EF4-FFF2-40B4-BE49-F238E27FC236}">
                <a16:creationId xmlns:a16="http://schemas.microsoft.com/office/drawing/2014/main" id="{AB3C2936-7DEF-2992-3545-B2F80E0489C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123" y="4705034"/>
            <a:ext cx="3957257" cy="122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8838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8E067-0836-85B2-BB43-138FB9E50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Fitness Center | Recreation Centers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FB007-BFAF-5D13-55F1-4B1FD3552F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318651"/>
            <a:ext cx="11230709" cy="4946646"/>
          </a:xfrm>
        </p:spPr>
        <p:txBody>
          <a:bodyPr>
            <a:noAutofit/>
          </a:bodyPr>
          <a:lstStyle/>
          <a:p>
            <a:r>
              <a:rPr lang="en-US" sz="3400" dirty="0"/>
              <a:t>All-County recreation pass available to employees</a:t>
            </a:r>
          </a:p>
          <a:p>
            <a:r>
              <a:rPr lang="en-US" sz="3400" dirty="0"/>
              <a:t>Provides access to the Government Center fitness center (South Building) and all </a:t>
            </a:r>
            <a:r>
              <a:rPr lang="en-US" sz="3400" dirty="0" err="1"/>
              <a:t>SLCo</a:t>
            </a:r>
            <a:r>
              <a:rPr lang="en-US" sz="3400" dirty="0"/>
              <a:t> Recreation Centers</a:t>
            </a:r>
          </a:p>
          <a:p>
            <a:pPr lvl="1"/>
            <a:r>
              <a:rPr lang="en-US" sz="2800" dirty="0"/>
              <a:t>Passes are $15 per month</a:t>
            </a:r>
          </a:p>
          <a:p>
            <a:pPr lvl="1"/>
            <a:r>
              <a:rPr lang="en-US" sz="2800" dirty="0"/>
              <a:t>Family members may be added for an additional fee</a:t>
            </a:r>
          </a:p>
          <a:p>
            <a:r>
              <a:rPr lang="en-US" sz="3400" dirty="0"/>
              <a:t>Call 385-468-1789 for more info or visit the Parks &amp; Recreation webpage</a:t>
            </a:r>
          </a:p>
        </p:txBody>
      </p:sp>
    </p:spTree>
    <p:extLst>
      <p:ext uri="{BB962C8B-B14F-4D97-AF65-F5344CB8AC3E}">
        <p14:creationId xmlns:p14="http://schemas.microsoft.com/office/powerpoint/2010/main" val="11432705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47749-0AE9-1E47-8A30-271B98EC4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9FF95-0963-EBE3-4B98-7327D8C7F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 Reduction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AFDE3-DC35-66C6-511B-A547F21D25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318651"/>
            <a:ext cx="11230709" cy="4946646"/>
          </a:xfrm>
        </p:spPr>
        <p:txBody>
          <a:bodyPr>
            <a:noAutofit/>
          </a:bodyPr>
          <a:lstStyle/>
          <a:p>
            <a:r>
              <a:rPr lang="en-US" dirty="0" err="1"/>
              <a:t>SLCo</a:t>
            </a:r>
            <a:r>
              <a:rPr lang="en-US" dirty="0"/>
              <a:t> offers subsidized trip-reduction programs such as</a:t>
            </a:r>
          </a:p>
          <a:p>
            <a:pPr lvl="1"/>
            <a:r>
              <a:rPr lang="en-US" dirty="0"/>
              <a:t>Transit passes</a:t>
            </a:r>
          </a:p>
          <a:p>
            <a:pPr lvl="1"/>
            <a:r>
              <a:rPr lang="en-US" dirty="0"/>
              <a:t>Van pools serving Davis, Salt Lake, Tooele, Utah and Weber counties</a:t>
            </a:r>
          </a:p>
          <a:p>
            <a:pPr lvl="1"/>
            <a:r>
              <a:rPr lang="en-US" dirty="0"/>
              <a:t>Priority parking for carpools</a:t>
            </a:r>
          </a:p>
          <a:p>
            <a:r>
              <a:rPr lang="en-US" dirty="0"/>
              <a:t>Benefits are available to merit, full or part-time, and temporary employees with EINs</a:t>
            </a:r>
          </a:p>
          <a:p>
            <a:r>
              <a:rPr lang="en-US" dirty="0"/>
              <a:t>For questions or to apply, email TRP@saltlakecounty.gov or call (385) 468-7070.</a:t>
            </a:r>
          </a:p>
        </p:txBody>
      </p:sp>
    </p:spTree>
    <p:extLst>
      <p:ext uri="{BB962C8B-B14F-4D97-AF65-F5344CB8AC3E}">
        <p14:creationId xmlns:p14="http://schemas.microsoft.com/office/powerpoint/2010/main" val="2907211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FC301-5EE0-5AB1-BF1C-6FC2070A3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Awards &amp; Recognition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D357E-754E-2ADA-47C1-CD3767A0B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Salt Lake County values the contributions made by all employees</a:t>
            </a:r>
          </a:p>
          <a:p>
            <a:r>
              <a:rPr lang="en-US" dirty="0"/>
              <a:t>Service awards are first issued on the 5</a:t>
            </a:r>
            <a:r>
              <a:rPr lang="en-US" baseline="30000" dirty="0"/>
              <a:t>th</a:t>
            </a:r>
            <a:r>
              <a:rPr lang="en-US" dirty="0"/>
              <a:t> anniversary and every 5-years thereafter</a:t>
            </a:r>
          </a:p>
          <a:p>
            <a:r>
              <a:rPr lang="en-US" dirty="0"/>
              <a:t>Awards received from the 10</a:t>
            </a:r>
            <a:r>
              <a:rPr lang="en-US" baseline="30000" dirty="0"/>
              <a:t>th</a:t>
            </a:r>
            <a:r>
              <a:rPr lang="en-US" dirty="0"/>
              <a:t> anniversary onward include a gift of your choice or cash</a:t>
            </a:r>
          </a:p>
        </p:txBody>
      </p:sp>
    </p:spTree>
    <p:extLst>
      <p:ext uri="{BB962C8B-B14F-4D97-AF65-F5344CB8AC3E}">
        <p14:creationId xmlns:p14="http://schemas.microsoft.com/office/powerpoint/2010/main" val="4082520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200" dirty="0"/>
              <a:t>County Employee Benefit Eligibility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9BEA899-FF1F-41B9-8654-AE0E6E241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715" y="1980856"/>
            <a:ext cx="10656570" cy="4139317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Legal Spouse</a:t>
            </a:r>
          </a:p>
          <a:p>
            <a:endParaRPr lang="en-US" sz="1300" b="1" dirty="0"/>
          </a:p>
          <a:p>
            <a:r>
              <a:rPr lang="en-US" b="1" dirty="0"/>
              <a:t>Dependent Children</a:t>
            </a:r>
          </a:p>
          <a:p>
            <a:pPr lvl="1"/>
            <a:r>
              <a:rPr lang="en-US" dirty="0"/>
              <a:t>Up to age 26, regardless of marriage or student status</a:t>
            </a:r>
          </a:p>
          <a:p>
            <a:pPr lvl="1"/>
            <a:r>
              <a:rPr lang="en-US" dirty="0"/>
              <a:t>Over age 26 if disabled (requires approval of the Health Plan)</a:t>
            </a:r>
          </a:p>
          <a:p>
            <a:pPr marL="548640" lvl="1" indent="0">
              <a:buNone/>
            </a:pPr>
            <a:endParaRPr lang="en-US" sz="1300" dirty="0"/>
          </a:p>
          <a:p>
            <a:r>
              <a:rPr lang="en-US" b="1" dirty="0"/>
              <a:t>Adult Designee</a:t>
            </a:r>
          </a:p>
          <a:p>
            <a:pPr lvl="1"/>
            <a:r>
              <a:rPr lang="en-US" dirty="0"/>
              <a:t>Domestic Partner/Significant Other to whom you are </a:t>
            </a:r>
            <a:r>
              <a:rPr lang="en-US" b="1" dirty="0"/>
              <a:t>not </a:t>
            </a:r>
            <a:r>
              <a:rPr lang="en-US" dirty="0"/>
              <a:t>married </a:t>
            </a:r>
            <a:r>
              <a:rPr lang="en-US" b="1" dirty="0"/>
              <a:t>OR</a:t>
            </a:r>
            <a:r>
              <a:rPr lang="en-US" dirty="0"/>
              <a:t> a family member with whom you share a financial relationship</a:t>
            </a:r>
          </a:p>
          <a:p>
            <a:pPr lvl="1"/>
            <a:r>
              <a:rPr lang="en-US" dirty="0"/>
              <a:t>Neither of you may be married to someone else</a:t>
            </a:r>
          </a:p>
          <a:p>
            <a:pPr lvl="1"/>
            <a:r>
              <a:rPr lang="en-US" dirty="0"/>
              <a:t>Both must be over age 18</a:t>
            </a:r>
          </a:p>
          <a:p>
            <a:pPr lvl="1"/>
            <a:r>
              <a:rPr lang="en-US" dirty="0"/>
              <a:t>Must share joint expenses/financial obligations and provide required affidavit and supporting documentation</a:t>
            </a:r>
          </a:p>
        </p:txBody>
      </p:sp>
    </p:spTree>
    <p:extLst>
      <p:ext uri="{BB962C8B-B14F-4D97-AF65-F5344CB8AC3E}">
        <p14:creationId xmlns:p14="http://schemas.microsoft.com/office/powerpoint/2010/main" val="2188737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74874-A86E-F6C3-EDBC-F2557112A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E545B-9508-5F32-75C6-DFBB173EA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7702"/>
            <a:ext cx="10972800" cy="1039091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Steps for Enrollment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A5650-4706-45BE-A744-70C7A6643D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1692" y="839523"/>
            <a:ext cx="11230707" cy="13818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Log into your PeopleSoft self-service portal at: </a:t>
            </a:r>
            <a:r>
              <a:rPr lang="en-US" sz="2800" dirty="0">
                <a:hlinkClick r:id="rId3"/>
              </a:rPr>
              <a:t>https://pshcm.slcounty.org/</a:t>
            </a:r>
            <a:r>
              <a:rPr lang="en-US" sz="2800" dirty="0"/>
              <a:t> 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E129147-4AC6-62C9-1773-9F85859DC247}"/>
              </a:ext>
            </a:extLst>
          </p:cNvPr>
          <p:cNvSpPr txBox="1">
            <a:spLocks/>
          </p:cNvSpPr>
          <p:nvPr/>
        </p:nvSpPr>
        <p:spPr>
          <a:xfrm>
            <a:off x="609601" y="6080403"/>
            <a:ext cx="3888827" cy="431551"/>
          </a:xfrm>
          <a:prstGeom prst="rect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Complete within 31 days of hire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964E71-F53E-6851-35F7-6F5D4C44CE4C}"/>
              </a:ext>
            </a:extLst>
          </p:cNvPr>
          <p:cNvSpPr txBox="1">
            <a:spLocks/>
          </p:cNvSpPr>
          <p:nvPr/>
        </p:nvSpPr>
        <p:spPr>
          <a:xfrm>
            <a:off x="333961" y="2162535"/>
            <a:ext cx="11524077" cy="1711714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25000" lnSpcReduction="20000"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0" dirty="0">
                <a:solidFill>
                  <a:prstClr val="black"/>
                </a:solidFill>
              </a:rPr>
              <a:t>Medical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			</a:t>
            </a:r>
          </a:p>
          <a:p>
            <a:pPr>
              <a:defRPr/>
            </a:pPr>
            <a:r>
              <a:rPr lang="en-US" sz="8000" dirty="0">
                <a:solidFill>
                  <a:prstClr val="black"/>
                </a:solidFill>
              </a:rPr>
              <a:t>Dental</a:t>
            </a:r>
          </a:p>
          <a:p>
            <a:pPr>
              <a:defRPr/>
            </a:pPr>
            <a:r>
              <a:rPr lang="en-US" sz="8000" dirty="0">
                <a:solidFill>
                  <a:prstClr val="black"/>
                </a:solidFill>
              </a:rPr>
              <a:t>Vision</a:t>
            </a:r>
          </a:p>
          <a:p>
            <a:r>
              <a:rPr lang="en-US" sz="8000" dirty="0"/>
              <a:t>Health Savings Account (HSA)</a:t>
            </a:r>
          </a:p>
          <a:p>
            <a:r>
              <a:rPr lang="en-US" sz="8000" dirty="0"/>
              <a:t>Flex Spending Accounts (FSA)</a:t>
            </a:r>
          </a:p>
          <a:p>
            <a:pPr lvl="1"/>
            <a:r>
              <a:rPr lang="en-US" sz="8000" dirty="0"/>
              <a:t>Medical, Limited, Daycare</a:t>
            </a:r>
          </a:p>
          <a:p>
            <a:pPr marL="0" indent="0">
              <a:buNone/>
              <a:defRPr/>
            </a:pPr>
            <a:r>
              <a:rPr lang="en-US" sz="8000" dirty="0">
                <a:solidFill>
                  <a:prstClr val="black"/>
                </a:solidFill>
              </a:rPr>
              <a:t>	</a:t>
            </a:r>
          </a:p>
          <a:p>
            <a:pPr>
              <a:defRPr/>
            </a:pPr>
            <a:r>
              <a:rPr lang="en-US" sz="8000" dirty="0">
                <a:solidFill>
                  <a:prstClr val="black"/>
                </a:solidFill>
              </a:rPr>
              <a:t>Life Insurance</a:t>
            </a:r>
          </a:p>
          <a:p>
            <a:pPr lvl="1">
              <a:defRPr/>
            </a:pPr>
            <a:r>
              <a:rPr lang="en-US" sz="8000" dirty="0">
                <a:solidFill>
                  <a:prstClr val="black"/>
                </a:solidFill>
              </a:rPr>
              <a:t>Supplemental, Spouse, Dependent Life</a:t>
            </a:r>
          </a:p>
          <a:p>
            <a:pPr>
              <a:defRPr/>
            </a:pPr>
            <a:r>
              <a:rPr lang="en-US" sz="8000" dirty="0">
                <a:solidFill>
                  <a:prstClr val="black"/>
                </a:solidFill>
              </a:rPr>
              <a:t>Accidental Death &amp; Dismemberment (AD&amp;D)</a:t>
            </a:r>
          </a:p>
          <a:p>
            <a:pPr>
              <a:defRPr/>
            </a:pPr>
            <a:r>
              <a:rPr lang="en-US" sz="8000" dirty="0">
                <a:solidFill>
                  <a:prstClr val="black"/>
                </a:solidFill>
              </a:rPr>
              <a:t>Short-Term Disability</a:t>
            </a:r>
          </a:p>
          <a:p>
            <a:pPr>
              <a:defRPr/>
            </a:pPr>
            <a:r>
              <a:rPr lang="en-US" sz="8000" dirty="0">
                <a:solidFill>
                  <a:prstClr val="black"/>
                </a:solidFill>
              </a:rPr>
              <a:t>Voluntary Plans </a:t>
            </a:r>
          </a:p>
          <a:p>
            <a:pPr lvl="1">
              <a:defRPr/>
            </a:pPr>
            <a:r>
              <a:rPr lang="en-US" sz="8000" dirty="0">
                <a:solidFill>
                  <a:prstClr val="black"/>
                </a:solidFill>
              </a:rPr>
              <a:t>Voya plans, LegalShield, Aura ID Theft, etc.</a:t>
            </a:r>
          </a:p>
          <a:p>
            <a:pPr>
              <a:defRPr/>
            </a:pPr>
            <a:endParaRPr lang="en-US" sz="2800" dirty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r>
              <a:rPr lang="en-US" sz="2500" dirty="0">
                <a:solidFill>
                  <a:prstClr val="black"/>
                </a:solidFill>
              </a:rPr>
              <a:t>	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15D4B4-C0F2-613D-F768-8465FD88CF6E}"/>
              </a:ext>
            </a:extLst>
          </p:cNvPr>
          <p:cNvSpPr txBox="1"/>
          <p:nvPr/>
        </p:nvSpPr>
        <p:spPr>
          <a:xfrm>
            <a:off x="351693" y="1591643"/>
            <a:ext cx="62007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Enroll or waive elections for: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EC55C7-99FF-C7A9-C0F7-7B3C3DFE6BCE}"/>
              </a:ext>
            </a:extLst>
          </p:cNvPr>
          <p:cNvSpPr txBox="1"/>
          <p:nvPr/>
        </p:nvSpPr>
        <p:spPr>
          <a:xfrm>
            <a:off x="5896302" y="6075981"/>
            <a:ext cx="5979467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6"/>
                </a:solidFill>
              </a:rPr>
              <a:t>**Designate beneficiaries on Life Insurance policies**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136736-29D6-F9F9-E917-0865A2A8F856}"/>
              </a:ext>
            </a:extLst>
          </p:cNvPr>
          <p:cNvSpPr txBox="1"/>
          <p:nvPr/>
        </p:nvSpPr>
        <p:spPr>
          <a:xfrm>
            <a:off x="316229" y="4125927"/>
            <a:ext cx="112307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en-US" sz="2400" dirty="0">
                <a:solidFill>
                  <a:srgbClr val="630101"/>
                </a:solidFill>
                <a:latin typeface="Tw Cen MT" panose="020B0602020104020603" pitchFamily="34" charset="0"/>
              </a:rPr>
              <a:t>Supporting documentation is </a:t>
            </a:r>
            <a:r>
              <a:rPr lang="en-US" sz="2400" b="1" dirty="0">
                <a:solidFill>
                  <a:srgbClr val="630101"/>
                </a:solidFill>
                <a:latin typeface="Tw Cen MT" panose="020B0602020104020603" pitchFamily="34" charset="0"/>
              </a:rPr>
              <a:t>required</a:t>
            </a:r>
            <a:r>
              <a:rPr lang="en-US" sz="2400" dirty="0">
                <a:solidFill>
                  <a:srgbClr val="630101"/>
                </a:solidFill>
                <a:latin typeface="Tw Cen MT" panose="020B0602020104020603" pitchFamily="34" charset="0"/>
              </a:rPr>
              <a:t> for any dependent enrollment; have these documents ready for upload when making your elections: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ECB5962-F6A6-53DA-53B7-B27AF5A2AB8F}"/>
              </a:ext>
            </a:extLst>
          </p:cNvPr>
          <p:cNvSpPr txBox="1">
            <a:spLocks/>
          </p:cNvSpPr>
          <p:nvPr/>
        </p:nvSpPr>
        <p:spPr>
          <a:xfrm>
            <a:off x="351693" y="4713498"/>
            <a:ext cx="11524077" cy="2206819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7668B9E-E214-E7E2-FBDC-3C2CD437D740}"/>
              </a:ext>
            </a:extLst>
          </p:cNvPr>
          <p:cNvSpPr txBox="1">
            <a:spLocks/>
          </p:cNvSpPr>
          <p:nvPr/>
        </p:nvSpPr>
        <p:spPr>
          <a:xfrm>
            <a:off x="333960" y="4915068"/>
            <a:ext cx="11524077" cy="116600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dirty="0">
                <a:solidFill>
                  <a:srgbClr val="630101"/>
                </a:solidFill>
              </a:rPr>
              <a:t>Marriage License</a:t>
            </a:r>
          </a:p>
          <a:p>
            <a:pPr>
              <a:defRPr/>
            </a:pPr>
            <a:r>
              <a:rPr lang="en-US" sz="1800" dirty="0">
                <a:solidFill>
                  <a:srgbClr val="630101"/>
                </a:solidFill>
              </a:rPr>
              <a:t>Birth Certificate</a:t>
            </a:r>
          </a:p>
          <a:p>
            <a:pPr>
              <a:defRPr/>
            </a:pPr>
            <a:r>
              <a:rPr lang="en-US" sz="1800" dirty="0">
                <a:solidFill>
                  <a:srgbClr val="630101"/>
                </a:solidFill>
              </a:rPr>
              <a:t>Adoption or Guardianship Court Order</a:t>
            </a:r>
          </a:p>
          <a:p>
            <a:pPr>
              <a:defRPr/>
            </a:pPr>
            <a:r>
              <a:rPr lang="en-US" sz="1800" dirty="0">
                <a:solidFill>
                  <a:srgbClr val="630101"/>
                </a:solidFill>
              </a:rPr>
              <a:t>SL County Affidavit and all supporting documents for Adult Designee enrollment</a:t>
            </a:r>
          </a:p>
          <a:p>
            <a:pPr marL="0" indent="0">
              <a:buNone/>
              <a:defRPr/>
            </a:pPr>
            <a:r>
              <a:rPr lang="en-US" sz="2500" dirty="0">
                <a:solidFill>
                  <a:prstClr val="black"/>
                </a:solidFill>
              </a:rPr>
              <a:t>	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3453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54903-6443-567C-6890-0921C594B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322"/>
            <a:ext cx="10972800" cy="509450"/>
          </a:xfrm>
        </p:spPr>
        <p:txBody>
          <a:bodyPr>
            <a:noAutofit/>
          </a:bodyPr>
          <a:lstStyle/>
          <a:p>
            <a:r>
              <a:rPr lang="en-US" sz="5200" dirty="0"/>
              <a:t>PeopleSoft </a:t>
            </a:r>
            <a:r>
              <a:rPr lang="en-US" sz="5200" i="1" dirty="0"/>
              <a:t>Fluid</a:t>
            </a:r>
            <a:r>
              <a:rPr lang="en-US" sz="5200" dirty="0"/>
              <a:t> Enrollment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1E2041-5B4E-5CA6-4152-4D5E25DB0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684" y="859144"/>
            <a:ext cx="9950632" cy="583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677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8F712-9FB3-4902-9EA5-C574518B5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1247"/>
            <a:ext cx="10972800" cy="1039091"/>
          </a:xfrm>
        </p:spPr>
        <p:txBody>
          <a:bodyPr>
            <a:normAutofit/>
          </a:bodyPr>
          <a:lstStyle/>
          <a:p>
            <a:r>
              <a:rPr lang="en-US" sz="5200" dirty="0"/>
              <a:t>Retirement with URS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0EAEA1-79D8-4F51-8F5E-6FE09C21B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Certification letter via county email with account number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accent6"/>
                </a:solidFill>
              </a:rPr>
              <a:t>Account number begins with ‘</a:t>
            </a:r>
            <a:r>
              <a:rPr lang="en-US" sz="3000" b="1" dirty="0">
                <a:solidFill>
                  <a:schemeClr val="accent6"/>
                </a:solidFill>
              </a:rPr>
              <a:t>W’</a:t>
            </a:r>
          </a:p>
          <a:p>
            <a:r>
              <a:rPr lang="en-US" sz="3600" dirty="0"/>
              <a:t>Visit </a:t>
            </a:r>
            <a:r>
              <a:rPr lang="en-US" sz="3600" dirty="0">
                <a:hlinkClick r:id="rId3"/>
              </a:rPr>
              <a:t>http://www.urs.org/</a:t>
            </a:r>
            <a:r>
              <a:rPr lang="en-US" sz="3600" dirty="0"/>
              <a:t> </a:t>
            </a:r>
          </a:p>
          <a:p>
            <a:pPr lvl="1"/>
            <a:r>
              <a:rPr lang="en-US" sz="3120" dirty="0"/>
              <a:t>Create user portal </a:t>
            </a:r>
          </a:p>
          <a:p>
            <a:pPr lvl="1"/>
            <a:r>
              <a:rPr lang="en-US" sz="3120" dirty="0"/>
              <a:t>Assign beneficiaries</a:t>
            </a:r>
          </a:p>
          <a:p>
            <a:pPr lvl="1"/>
            <a:r>
              <a:rPr lang="en-US" sz="3120" dirty="0"/>
              <a:t>Elect optional savings plans</a:t>
            </a:r>
          </a:p>
          <a:p>
            <a:endParaRPr lang="en-US" dirty="0"/>
          </a:p>
          <a:p>
            <a:pPr marL="0" indent="0">
              <a:buNone/>
            </a:pPr>
            <a:endParaRPr lang="en-US" sz="2500" dirty="0"/>
          </a:p>
        </p:txBody>
      </p:sp>
      <p:pic>
        <p:nvPicPr>
          <p:cNvPr id="3074" name="Picture 2" descr="URS logo">
            <a:extLst>
              <a:ext uri="{FF2B5EF4-FFF2-40B4-BE49-F238E27FC236}">
                <a16:creationId xmlns:a16="http://schemas.microsoft.com/office/drawing/2014/main" id="{9C1C7A0E-6A7A-43AF-B65B-D89144973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449" y="4235293"/>
            <a:ext cx="3209122" cy="120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DE059C-1C65-F780-DA51-5A5362E159F9}"/>
              </a:ext>
            </a:extLst>
          </p:cNvPr>
          <p:cNvSpPr txBox="1"/>
          <p:nvPr/>
        </p:nvSpPr>
        <p:spPr>
          <a:xfrm>
            <a:off x="952232" y="6104980"/>
            <a:ext cx="10287536" cy="43088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accent6"/>
                </a:solidFill>
              </a:rPr>
              <a:t>**Employees in Tier 2 have </a:t>
            </a:r>
            <a:r>
              <a:rPr lang="en-US" sz="2200" b="1" dirty="0">
                <a:solidFill>
                  <a:schemeClr val="accent6"/>
                </a:solidFill>
              </a:rPr>
              <a:t>ONE</a:t>
            </a:r>
            <a:r>
              <a:rPr lang="en-US" sz="2200" dirty="0">
                <a:solidFill>
                  <a:schemeClr val="accent6"/>
                </a:solidFill>
              </a:rPr>
              <a:t> year within their hire date to select a retirement plan**</a:t>
            </a:r>
          </a:p>
        </p:txBody>
      </p:sp>
    </p:spTree>
    <p:extLst>
      <p:ext uri="{BB962C8B-B14F-4D97-AF65-F5344CB8AC3E}">
        <p14:creationId xmlns:p14="http://schemas.microsoft.com/office/powerpoint/2010/main" val="29188193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63C33-B33D-34B0-02F3-662053EF3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2AE49E6E-701F-6F2A-2B51-887888353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0634">
            <a:off x="4081462" y="1859630"/>
            <a:ext cx="4029075" cy="39719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9C3737-8652-A01D-B05D-089E68EB9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394" y="3405667"/>
            <a:ext cx="2746982" cy="2637866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sz="3300" u="sng" dirty="0"/>
              <a:t>WELLNESS</a:t>
            </a:r>
            <a:br>
              <a:rPr lang="en-US" dirty="0"/>
            </a:br>
            <a:r>
              <a:rPr lang="en-US" b="0" dirty="0"/>
              <a:t>On-Site Clinic</a:t>
            </a:r>
            <a:br>
              <a:rPr lang="en-US" b="0" dirty="0"/>
            </a:br>
            <a:r>
              <a:rPr lang="en-US" b="0" dirty="0"/>
              <a:t>Employee Wellness</a:t>
            </a:r>
            <a:br>
              <a:rPr lang="en-US" b="0" dirty="0"/>
            </a:br>
            <a:r>
              <a:rPr lang="en-US" b="0" dirty="0"/>
              <a:t>EAP</a:t>
            </a:r>
            <a:br>
              <a:rPr lang="en-US" b="0" dirty="0"/>
            </a:br>
            <a:r>
              <a:rPr lang="en-US" b="0" dirty="0"/>
              <a:t>Leave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C1BD9-3282-0536-03AE-DE0C42A1A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31960" y="245662"/>
            <a:ext cx="3589462" cy="3589460"/>
          </a:xfrm>
          <a:solidFill>
            <a:schemeClr val="accent2"/>
          </a:solidFill>
        </p:spPr>
        <p:txBody>
          <a:bodyPr lIns="0" rIns="0">
            <a:noAutofit/>
          </a:bodyPr>
          <a:lstStyle/>
          <a:p>
            <a:r>
              <a:rPr lang="en-US" sz="2500" u="sng" dirty="0"/>
              <a:t>SAVINGS PLANS</a:t>
            </a:r>
          </a:p>
          <a:p>
            <a:pPr>
              <a:spcBef>
                <a:spcPts val="0"/>
              </a:spcBef>
            </a:pPr>
            <a:r>
              <a:rPr lang="en-US" b="0" dirty="0"/>
              <a:t>Retirement </a:t>
            </a:r>
          </a:p>
          <a:p>
            <a:pPr>
              <a:spcBef>
                <a:spcPts val="0"/>
              </a:spcBef>
            </a:pPr>
            <a:r>
              <a:rPr lang="en-US" b="0" dirty="0"/>
              <a:t>URS Plan Options </a:t>
            </a:r>
          </a:p>
          <a:p>
            <a:pPr>
              <a:spcBef>
                <a:spcPts val="0"/>
              </a:spcBef>
            </a:pPr>
            <a:r>
              <a:rPr lang="en-US" b="0" dirty="0"/>
              <a:t>Health Savings Account</a:t>
            </a:r>
          </a:p>
          <a:p>
            <a:pPr>
              <a:spcBef>
                <a:spcPts val="0"/>
              </a:spcBef>
            </a:pPr>
            <a:r>
              <a:rPr lang="en-US" b="0" dirty="0"/>
              <a:t>Flexible Spending Accounts</a:t>
            </a:r>
          </a:p>
          <a:p>
            <a:pPr>
              <a:spcBef>
                <a:spcPts val="0"/>
              </a:spcBef>
            </a:pPr>
            <a:r>
              <a:rPr lang="en-US" b="0" dirty="0"/>
              <a:t>– Health, Daycare &amp; Limited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745B4-C795-BDDB-9F04-114A3B40E26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680192" y="3794945"/>
            <a:ext cx="3220786" cy="3047195"/>
          </a:xfrm>
          <a:solidFill>
            <a:schemeClr val="accent4"/>
          </a:solidFill>
        </p:spPr>
        <p:txBody>
          <a:bodyPr lIns="0" tIns="0" rIns="0" bIns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500" dirty="0"/>
              <a:t>VOLUNTARY PLANS, PERKS &amp; </a:t>
            </a:r>
            <a:r>
              <a:rPr lang="en-US" sz="2500" u="sng" dirty="0"/>
              <a:t>DISCOUNTS </a:t>
            </a:r>
          </a:p>
          <a:p>
            <a:pPr>
              <a:spcBef>
                <a:spcPts val="0"/>
              </a:spcBef>
            </a:pPr>
            <a:r>
              <a:rPr lang="en-US" b="0" dirty="0"/>
              <a:t>Accident, Critical Illness &amp; Hospital</a:t>
            </a:r>
          </a:p>
          <a:p>
            <a:pPr>
              <a:spcBef>
                <a:spcPts val="0"/>
              </a:spcBef>
            </a:pPr>
            <a:r>
              <a:rPr lang="en-US" b="0" dirty="0"/>
              <a:t>Legal and ID Theft Tuition Reimbursement and more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E39998-D5D3-BD47-C3A1-CA6C38599D16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247620" y="44742"/>
            <a:ext cx="2310603" cy="2177416"/>
          </a:xfrm>
          <a:solidFill>
            <a:schemeClr val="accent6"/>
          </a:solidFill>
        </p:spPr>
        <p:txBody>
          <a:bodyPr>
            <a:normAutofit fontScale="92500" lnSpcReduction="20000"/>
          </a:bodyPr>
          <a:lstStyle/>
          <a:p>
            <a:r>
              <a:rPr lang="en-US" sz="3000" u="sng" dirty="0"/>
              <a:t>HEALTH</a:t>
            </a:r>
          </a:p>
          <a:p>
            <a:r>
              <a:rPr lang="en-US" b="0" dirty="0"/>
              <a:t>Medical &amp; Pharmacy</a:t>
            </a:r>
          </a:p>
          <a:p>
            <a:r>
              <a:rPr lang="en-US" b="0" dirty="0"/>
              <a:t>Dental</a:t>
            </a:r>
          </a:p>
          <a:p>
            <a:r>
              <a:rPr lang="en-US" b="0" dirty="0"/>
              <a:t>Vision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F3D049-274F-71EA-D027-34F3540926C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70672" y="67921"/>
            <a:ext cx="3452860" cy="3452860"/>
          </a:xfrm>
          <a:solidFill>
            <a:schemeClr val="accent5"/>
          </a:solidFill>
        </p:spPr>
        <p:txBody>
          <a:bodyPr lIns="0" tIns="0" rIns="0" bIns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500" dirty="0"/>
              <a:t>INCOME</a:t>
            </a:r>
            <a:r>
              <a:rPr lang="en-US" sz="2500" u="sng" dirty="0"/>
              <a:t> PROTECTION</a:t>
            </a:r>
          </a:p>
          <a:p>
            <a:pPr>
              <a:spcBef>
                <a:spcPts val="0"/>
              </a:spcBef>
            </a:pPr>
            <a:r>
              <a:rPr lang="en-US" b="0" dirty="0"/>
              <a:t>Short Term Disability</a:t>
            </a:r>
          </a:p>
          <a:p>
            <a:pPr>
              <a:spcBef>
                <a:spcPts val="0"/>
              </a:spcBef>
            </a:pPr>
            <a:r>
              <a:rPr lang="en-US" b="0" dirty="0"/>
              <a:t>Long Term Disability</a:t>
            </a:r>
          </a:p>
          <a:p>
            <a:pPr>
              <a:spcBef>
                <a:spcPts val="0"/>
              </a:spcBef>
            </a:pPr>
            <a:r>
              <a:rPr lang="en-US" b="0" dirty="0"/>
              <a:t>Life Insurance</a:t>
            </a:r>
          </a:p>
          <a:p>
            <a:pPr>
              <a:spcBef>
                <a:spcPts val="0"/>
              </a:spcBef>
            </a:pPr>
            <a:r>
              <a:rPr lang="en-US" b="0" dirty="0"/>
              <a:t>Hospital Indemnity</a:t>
            </a:r>
          </a:p>
          <a:p>
            <a:pPr>
              <a:spcBef>
                <a:spcPts val="0"/>
              </a:spcBef>
            </a:pPr>
            <a:r>
              <a:rPr lang="en-US" b="0" dirty="0"/>
              <a:t>Accident/Illness</a:t>
            </a:r>
          </a:p>
        </p:txBody>
      </p:sp>
      <p:pic>
        <p:nvPicPr>
          <p:cNvPr id="9" name="Graphic 8" descr="Stethoscope">
            <a:extLst>
              <a:ext uri="{FF2B5EF4-FFF2-40B4-BE49-F238E27FC236}">
                <a16:creationId xmlns:a16="http://schemas.microsoft.com/office/drawing/2014/main" id="{710CC7DF-EEAE-8179-597B-81DC27280A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8994" y="2121088"/>
            <a:ext cx="685800" cy="685800"/>
          </a:xfrm>
          <a:prstGeom prst="rect">
            <a:avLst/>
          </a:prstGeom>
        </p:spPr>
      </p:pic>
      <p:pic>
        <p:nvPicPr>
          <p:cNvPr id="13" name="Graphic 12" descr="Piggy Bank">
            <a:extLst>
              <a:ext uri="{FF2B5EF4-FFF2-40B4-BE49-F238E27FC236}">
                <a16:creationId xmlns:a16="http://schemas.microsoft.com/office/drawing/2014/main" id="{14AC8C6A-C89F-7327-2847-07A9A39CFB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83187" y="3072368"/>
            <a:ext cx="685800" cy="685800"/>
          </a:xfrm>
          <a:prstGeom prst="rect">
            <a:avLst/>
          </a:prstGeom>
        </p:spPr>
      </p:pic>
      <p:pic>
        <p:nvPicPr>
          <p:cNvPr id="16" name="Graphic 15" descr="Fruit bowl">
            <a:extLst>
              <a:ext uri="{FF2B5EF4-FFF2-40B4-BE49-F238E27FC236}">
                <a16:creationId xmlns:a16="http://schemas.microsoft.com/office/drawing/2014/main" id="{85DCD0DD-3946-27C3-E165-9105A28D99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88318" y="4485742"/>
            <a:ext cx="685800" cy="685800"/>
          </a:xfrm>
          <a:prstGeom prst="rect">
            <a:avLst/>
          </a:prstGeom>
        </p:spPr>
      </p:pic>
      <p:pic>
        <p:nvPicPr>
          <p:cNvPr id="18" name="Graphic 17" descr="Money">
            <a:extLst>
              <a:ext uri="{FF2B5EF4-FFF2-40B4-BE49-F238E27FC236}">
                <a16:creationId xmlns:a16="http://schemas.microsoft.com/office/drawing/2014/main" id="{3FC62846-01C5-0C72-3728-39F5D20991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25616" y="3076032"/>
            <a:ext cx="685800" cy="685800"/>
          </a:xfrm>
          <a:prstGeom prst="rect">
            <a:avLst/>
          </a:prstGeom>
        </p:spPr>
      </p:pic>
      <p:pic>
        <p:nvPicPr>
          <p:cNvPr id="22" name="Graphic 21" descr="Thumbs up sign">
            <a:extLst>
              <a:ext uri="{FF2B5EF4-FFF2-40B4-BE49-F238E27FC236}">
                <a16:creationId xmlns:a16="http://schemas.microsoft.com/office/drawing/2014/main" id="{D82C2C8C-09E9-E600-E0BF-EB66543ABF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92242" y="4447445"/>
            <a:ext cx="685800" cy="685800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DE7FD06A-29D2-2B5F-633F-9E2198C22934}"/>
              </a:ext>
            </a:extLst>
          </p:cNvPr>
          <p:cNvSpPr/>
          <p:nvPr/>
        </p:nvSpPr>
        <p:spPr>
          <a:xfrm>
            <a:off x="5233925" y="2983518"/>
            <a:ext cx="1724148" cy="172414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24" name="Graphic 23" descr="Female Profile">
            <a:extLst>
              <a:ext uri="{FF2B5EF4-FFF2-40B4-BE49-F238E27FC236}">
                <a16:creationId xmlns:a16="http://schemas.microsoft.com/office/drawing/2014/main" id="{173D3B29-AE6C-4BD3-FDDE-FF519668CD4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18563" y="3520781"/>
            <a:ext cx="739510" cy="739510"/>
          </a:xfrm>
          <a:prstGeom prst="rect">
            <a:avLst/>
          </a:prstGeom>
        </p:spPr>
      </p:pic>
      <p:pic>
        <p:nvPicPr>
          <p:cNvPr id="25" name="Graphic 24" descr="Office worker">
            <a:extLst>
              <a:ext uri="{FF2B5EF4-FFF2-40B4-BE49-F238E27FC236}">
                <a16:creationId xmlns:a16="http://schemas.microsoft.com/office/drawing/2014/main" id="{CD93DB7E-DFE0-A100-C748-4513ABE8B37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250285" y="3399805"/>
            <a:ext cx="1047640" cy="1047640"/>
          </a:xfrm>
          <a:prstGeom prst="rect">
            <a:avLst/>
          </a:prstGeom>
        </p:spPr>
      </p:pic>
      <p:pic>
        <p:nvPicPr>
          <p:cNvPr id="26" name="Graphic 25" descr="Construction worker">
            <a:extLst>
              <a:ext uri="{FF2B5EF4-FFF2-40B4-BE49-F238E27FC236}">
                <a16:creationId xmlns:a16="http://schemas.microsoft.com/office/drawing/2014/main" id="{717D89CF-9886-4920-C832-28E9479ED85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633820" y="2999237"/>
            <a:ext cx="924388" cy="924388"/>
          </a:xfrm>
          <a:prstGeom prst="rect">
            <a:avLst/>
          </a:prstGeom>
        </p:spPr>
      </p:pic>
      <p:pic>
        <p:nvPicPr>
          <p:cNvPr id="31" name="Picture 30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EDB25334-6E3F-B4C4-417F-8C7AEF29F0D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534775" y="0"/>
            <a:ext cx="6572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965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5D6B05-6AC5-488A-B63E-FE1D7CA04A5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5200" dirty="0">
                <a:solidFill>
                  <a:schemeClr val="bg1"/>
                </a:solidFill>
              </a:rPr>
              <a:t>Welcome to Salt Lake County!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87C5BF-AFFF-41D7-A024-F61419E170A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537504"/>
            <a:ext cx="11687908" cy="41893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600" b="1" dirty="0"/>
              <a:t>Benefits Orientation 2026</a:t>
            </a:r>
          </a:p>
          <a:p>
            <a:pPr marL="0" indent="0">
              <a:buNone/>
            </a:pPr>
            <a:r>
              <a:rPr lang="en-US" sz="4000" dirty="0"/>
              <a:t>Benefits team contacts:</a:t>
            </a:r>
          </a:p>
          <a:p>
            <a:r>
              <a:rPr lang="en-US" sz="3400" dirty="0"/>
              <a:t>phone: </a:t>
            </a:r>
            <a:r>
              <a:rPr lang="en-US" sz="3400" dirty="0">
                <a:solidFill>
                  <a:schemeClr val="accent6"/>
                </a:solidFill>
              </a:rPr>
              <a:t>(385) 468-0580</a:t>
            </a:r>
          </a:p>
          <a:p>
            <a:r>
              <a:rPr lang="en-US" sz="3400" dirty="0"/>
              <a:t>email: </a:t>
            </a:r>
            <a:r>
              <a:rPr lang="en-US" sz="3400" dirty="0">
                <a:solidFill>
                  <a:schemeClr val="accent6"/>
                </a:solidFill>
                <a:hlinkClick r:id="rId3"/>
              </a:rPr>
              <a:t>benefits@saltlakecounty.gov</a:t>
            </a:r>
            <a:r>
              <a:rPr lang="en-US" sz="3400" dirty="0">
                <a:solidFill>
                  <a:schemeClr val="accent6"/>
                </a:solidFill>
              </a:rPr>
              <a:t>  </a:t>
            </a:r>
          </a:p>
          <a:p>
            <a:r>
              <a:rPr lang="en-US" sz="3400" dirty="0"/>
              <a:t>website: </a:t>
            </a:r>
            <a:r>
              <a:rPr lang="en-US" sz="3100" dirty="0">
                <a:hlinkClick r:id="rId4"/>
              </a:rPr>
              <a:t>https://www.saltlakecounty.gov/human-resources/benefits/</a:t>
            </a:r>
            <a:r>
              <a:rPr lang="en-US" sz="3100" dirty="0"/>
              <a:t> </a:t>
            </a:r>
            <a:endParaRPr lang="en-US" sz="3100" dirty="0">
              <a:solidFill>
                <a:schemeClr val="accent6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13538-4034-4FE9-B32E-6BB93F79316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5726851"/>
            <a:ext cx="12192000" cy="1131149"/>
          </a:xfrm>
          <a:solidFill>
            <a:srgbClr val="CC9701"/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accent6"/>
                </a:solidFill>
              </a:rPr>
              <a:t>Remember – You have </a:t>
            </a:r>
            <a:r>
              <a:rPr lang="en-US" sz="3600" b="1" dirty="0">
                <a:solidFill>
                  <a:schemeClr val="accent6"/>
                </a:solidFill>
              </a:rPr>
              <a:t>31 days</a:t>
            </a:r>
            <a:r>
              <a:rPr lang="en-US" sz="3600" dirty="0">
                <a:solidFill>
                  <a:schemeClr val="accent6"/>
                </a:solidFill>
              </a:rPr>
              <a:t> from your date of hire </a:t>
            </a:r>
            <a:br>
              <a:rPr lang="en-US" sz="3600" dirty="0">
                <a:solidFill>
                  <a:schemeClr val="accent6"/>
                </a:solidFill>
              </a:rPr>
            </a:br>
            <a:r>
              <a:rPr lang="en-US" sz="3600" dirty="0">
                <a:solidFill>
                  <a:schemeClr val="accent6"/>
                </a:solidFill>
              </a:rPr>
              <a:t>to enroll in or waive your benefits</a:t>
            </a:r>
          </a:p>
        </p:txBody>
      </p:sp>
    </p:spTree>
    <p:extLst>
      <p:ext uri="{BB962C8B-B14F-4D97-AF65-F5344CB8AC3E}">
        <p14:creationId xmlns:p14="http://schemas.microsoft.com/office/powerpoint/2010/main" val="4200820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6A5B7-C016-4032-BD2C-D0CBB291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783"/>
            <a:ext cx="10972800" cy="1039091"/>
          </a:xfrm>
        </p:spPr>
        <p:txBody>
          <a:bodyPr>
            <a:normAutofit/>
          </a:bodyPr>
          <a:lstStyle/>
          <a:p>
            <a:r>
              <a:rPr lang="en-US" sz="5200" dirty="0"/>
              <a:t>Medical Plans - Network Options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2CFC1D-2784-4FA3-B0D9-64A46D6D229D}"/>
              </a:ext>
            </a:extLst>
          </p:cNvPr>
          <p:cNvSpPr txBox="1"/>
          <p:nvPr/>
        </p:nvSpPr>
        <p:spPr>
          <a:xfrm>
            <a:off x="1062990" y="2853438"/>
            <a:ext cx="418338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Select Health MED &amp; VALUE NETWORKS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EEF374-C169-4944-82B5-33CAF173C6C9}"/>
              </a:ext>
            </a:extLst>
          </p:cNvPr>
          <p:cNvSpPr txBox="1"/>
          <p:nvPr/>
        </p:nvSpPr>
        <p:spPr>
          <a:xfrm>
            <a:off x="7754062" y="2853438"/>
            <a:ext cx="2498769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SUMMIT NETWORK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63688E-C94F-4C15-B300-75D366538C1A}"/>
              </a:ext>
            </a:extLst>
          </p:cNvPr>
          <p:cNvSpPr txBox="1"/>
          <p:nvPr/>
        </p:nvSpPr>
        <p:spPr>
          <a:xfrm>
            <a:off x="3467100" y="4956636"/>
            <a:ext cx="5257800" cy="369332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Both hospitals below are In Network under either plan</a:t>
            </a:r>
          </a:p>
        </p:txBody>
      </p:sp>
      <p:pic>
        <p:nvPicPr>
          <p:cNvPr id="1026" name="Picture 2" descr="WOUND CARE - HOLY CROSS HOSPITAL - LEHI - 3000 N Triumph Blvd, Lehi, Utah -  Undersea/Hyperbaric Medicine - Phone Number - Yelp">
            <a:extLst>
              <a:ext uri="{FF2B5EF4-FFF2-40B4-BE49-F238E27FC236}">
                <a16:creationId xmlns:a16="http://schemas.microsoft.com/office/drawing/2014/main" id="{AC456BDF-DCC8-9F7A-11D8-53D74817E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219" y="3373479"/>
            <a:ext cx="1346220" cy="134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untainStar Healthcare (@MstarHealth) / X">
            <a:extLst>
              <a:ext uri="{FF2B5EF4-FFF2-40B4-BE49-F238E27FC236}">
                <a16:creationId xmlns:a16="http://schemas.microsoft.com/office/drawing/2014/main" id="{FC42C694-E9CF-EC0A-4607-5DD7CDE64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724" y="3373479"/>
            <a:ext cx="1346220" cy="134622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Utah Health">
            <a:extLst>
              <a:ext uri="{FF2B5EF4-FFF2-40B4-BE49-F238E27FC236}">
                <a16:creationId xmlns:a16="http://schemas.microsoft.com/office/drawing/2014/main" id="{A720FC9A-2A3F-B588-4C2B-BC3153B4A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017" y="3373479"/>
            <a:ext cx="1928682" cy="134622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termountain Name Change to Intermountain Health Official">
            <a:extLst>
              <a:ext uri="{FF2B5EF4-FFF2-40B4-BE49-F238E27FC236}">
                <a16:creationId xmlns:a16="http://schemas.microsoft.com/office/drawing/2014/main" id="{9C8A4923-215B-8DAB-18F0-E83906D04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805" y="3373479"/>
            <a:ext cx="2633750" cy="138278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lect Health Unveils New Look | Intermountain Healthcare">
            <a:extLst>
              <a:ext uri="{FF2B5EF4-FFF2-40B4-BE49-F238E27FC236}">
                <a16:creationId xmlns:a16="http://schemas.microsoft.com/office/drawing/2014/main" id="{0EC7908F-0ACC-158D-72F1-35483A9CB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1194105"/>
            <a:ext cx="3509010" cy="151874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EHP Health &amp; Benefits - Wikipedia">
            <a:extLst>
              <a:ext uri="{FF2B5EF4-FFF2-40B4-BE49-F238E27FC236}">
                <a16:creationId xmlns:a16="http://schemas.microsoft.com/office/drawing/2014/main" id="{BA370B1C-0EDD-1008-5A73-C002AF9DE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58" y="1194105"/>
            <a:ext cx="3154176" cy="152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ajor League Baseball | Blue for Kids | UMPS CARE">
            <a:extLst>
              <a:ext uri="{FF2B5EF4-FFF2-40B4-BE49-F238E27FC236}">
                <a16:creationId xmlns:a16="http://schemas.microsoft.com/office/drawing/2014/main" id="{A5D112AD-31F2-B7B6-A98D-50BC44069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758" y="5490108"/>
            <a:ext cx="1927860" cy="1253109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enter for HOPE | University of Utah Health | University of Utah Health">
            <a:extLst>
              <a:ext uri="{FF2B5EF4-FFF2-40B4-BE49-F238E27FC236}">
                <a16:creationId xmlns:a16="http://schemas.microsoft.com/office/drawing/2014/main" id="{3FBF80A4-5673-EEEF-2728-4416E910B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149" y="5490107"/>
            <a:ext cx="1956071" cy="125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171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DA5AA-CB7F-4692-A568-50CC02F84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200" dirty="0"/>
              <a:t>Medical Plans – Network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92CC3-ABCD-42EC-ABAD-EDED9CA8B8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350900"/>
            <a:ext cx="10972800" cy="1507676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The Networks pay the same</a:t>
            </a:r>
          </a:p>
          <a:p>
            <a:pPr algn="ctr"/>
            <a:r>
              <a:rPr lang="en-US" sz="3600" b="1" dirty="0"/>
              <a:t>Both have IN and OUT of Network benefits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E5489F-5485-499B-A4AF-8513314C1C5F}"/>
              </a:ext>
            </a:extLst>
          </p:cNvPr>
          <p:cNvCxnSpPr/>
          <p:nvPr/>
        </p:nvCxnSpPr>
        <p:spPr>
          <a:xfrm>
            <a:off x="609600" y="2709946"/>
            <a:ext cx="109728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AE65C26-609F-48A7-8373-0404A3E281E3}"/>
              </a:ext>
            </a:extLst>
          </p:cNvPr>
          <p:cNvSpPr txBox="1"/>
          <p:nvPr/>
        </p:nvSpPr>
        <p:spPr>
          <a:xfrm>
            <a:off x="3543300" y="2985114"/>
            <a:ext cx="49149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Preventative Services Paid 100%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Other services apply to deductible first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Vision Services paid under Medical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Mental Health is a covered benefits</a:t>
            </a:r>
          </a:p>
          <a:p>
            <a:endParaRPr lang="en-US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A98CB25F-83D6-478F-9E9B-A88B1F8BDF94}"/>
              </a:ext>
            </a:extLst>
          </p:cNvPr>
          <p:cNvSpPr txBox="1">
            <a:spLocks/>
          </p:cNvSpPr>
          <p:nvPr/>
        </p:nvSpPr>
        <p:spPr>
          <a:xfrm>
            <a:off x="782338" y="4712091"/>
            <a:ext cx="4441172" cy="1478034"/>
          </a:xfrm>
          <a:prstGeom prst="rect">
            <a:avLst/>
          </a:prstGeom>
        </p:spPr>
        <p:txBody>
          <a:bodyPr>
            <a:no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Select Health Med &amp; Value Networks</a:t>
            </a:r>
          </a:p>
          <a:p>
            <a:r>
              <a:rPr lang="en-US" sz="2000" dirty="0"/>
              <a:t>Also in Idaho, Nevada</a:t>
            </a:r>
          </a:p>
          <a:p>
            <a:r>
              <a:rPr lang="en-US" sz="2000" dirty="0"/>
              <a:t>Limited Network outside these areas </a:t>
            </a:r>
          </a:p>
          <a:p>
            <a:r>
              <a:rPr lang="en-US" sz="2000" dirty="0"/>
              <a:t>Call 801-442-5038 or visit </a:t>
            </a:r>
            <a:r>
              <a:rPr lang="en-US" sz="2000" dirty="0">
                <a:hlinkClick r:id="rId3"/>
              </a:rPr>
              <a:t>http://www.selecthealth.org/</a:t>
            </a:r>
            <a:r>
              <a:rPr lang="en-US" sz="2000" dirty="0"/>
              <a:t> 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160CFD6D-1559-4BDA-8740-CE309BE1A53C}"/>
              </a:ext>
            </a:extLst>
          </p:cNvPr>
          <p:cNvSpPr txBox="1">
            <a:spLocks/>
          </p:cNvSpPr>
          <p:nvPr/>
        </p:nvSpPr>
        <p:spPr>
          <a:xfrm>
            <a:off x="6721507" y="4712091"/>
            <a:ext cx="4688155" cy="1413681"/>
          </a:xfrm>
          <a:prstGeom prst="rect">
            <a:avLst/>
          </a:prstGeom>
        </p:spPr>
        <p:txBody>
          <a:bodyPr>
            <a:no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384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33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Summit Network</a:t>
            </a:r>
          </a:p>
          <a:p>
            <a:r>
              <a:rPr lang="en-US" sz="2000" dirty="0"/>
              <a:t>Out-of-state coverage through Multi-Plan Network</a:t>
            </a:r>
          </a:p>
          <a:p>
            <a:r>
              <a:rPr lang="en-US" sz="2000" dirty="0"/>
              <a:t>Call 801-366-7555 or visit </a:t>
            </a:r>
            <a:r>
              <a:rPr lang="en-US" sz="2000" dirty="0">
                <a:hlinkClick r:id="rId4"/>
              </a:rPr>
              <a:t>http://www.pehp.org/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0501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DA5AA-CB7F-4692-A568-50CC02F84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200" dirty="0"/>
              <a:t>Medical Plans – Coverage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92CC3-ABCD-42EC-ABAD-EDED9CA8B8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598159"/>
            <a:ext cx="10972800" cy="1507676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Salt Lake County offers 2 plans to employees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E5489F-5485-499B-A4AF-8513314C1C5F}"/>
              </a:ext>
            </a:extLst>
          </p:cNvPr>
          <p:cNvCxnSpPr/>
          <p:nvPr/>
        </p:nvCxnSpPr>
        <p:spPr>
          <a:xfrm>
            <a:off x="609600" y="2709946"/>
            <a:ext cx="109728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D6CFC23-189B-4846-9A9A-7613E7E89282}"/>
              </a:ext>
            </a:extLst>
          </p:cNvPr>
          <p:cNvSpPr txBox="1"/>
          <p:nvPr/>
        </p:nvSpPr>
        <p:spPr>
          <a:xfrm>
            <a:off x="679291" y="3933968"/>
            <a:ext cx="1128932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Choice between PEHP and </a:t>
            </a:r>
            <a:r>
              <a:rPr lang="en-US" sz="2400" b="1" dirty="0" err="1"/>
              <a:t>SelectHealth</a:t>
            </a:r>
            <a:r>
              <a:rPr lang="en-US" sz="2400" b="1" dirty="0"/>
              <a:t> networks | Coverage is mirrored on each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Choose your Network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What hospitals and providers are best for you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Choose which type of plan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What will work best for your situation/family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7D486C-85ED-4E1F-8FB9-24A6095E2B34}"/>
              </a:ext>
            </a:extLst>
          </p:cNvPr>
          <p:cNvSpPr txBox="1"/>
          <p:nvPr/>
        </p:nvSpPr>
        <p:spPr>
          <a:xfrm>
            <a:off x="609601" y="2863080"/>
            <a:ext cx="5228491" cy="954107"/>
          </a:xfrm>
          <a:prstGeom prst="rect">
            <a:avLst/>
          </a:prstGeom>
          <a:solidFill>
            <a:srgbClr val="630101"/>
          </a:solidFill>
          <a:ln>
            <a:solidFill>
              <a:srgbClr val="63010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High-Deductible Health Plan (HDHP)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41C25B-45CF-479A-BB55-63F5263A316F}"/>
              </a:ext>
            </a:extLst>
          </p:cNvPr>
          <p:cNvSpPr txBox="1"/>
          <p:nvPr/>
        </p:nvSpPr>
        <p:spPr>
          <a:xfrm>
            <a:off x="0" y="6030396"/>
            <a:ext cx="12192000" cy="830997"/>
          </a:xfrm>
          <a:prstGeom prst="rect">
            <a:avLst/>
          </a:prstGeom>
          <a:solidFill>
            <a:srgbClr val="CC970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</a:rPr>
              <a:t>If you do not </a:t>
            </a:r>
            <a:r>
              <a:rPr lang="en-US" sz="2400" b="1" dirty="0">
                <a:solidFill>
                  <a:schemeClr val="accent6"/>
                </a:solidFill>
              </a:rPr>
              <a:t>ENROLL</a:t>
            </a:r>
            <a:r>
              <a:rPr lang="en-US" sz="2400" dirty="0">
                <a:solidFill>
                  <a:schemeClr val="accent6"/>
                </a:solidFill>
              </a:rPr>
              <a:t> or </a:t>
            </a:r>
            <a:r>
              <a:rPr lang="en-US" sz="2400" b="1" dirty="0">
                <a:solidFill>
                  <a:schemeClr val="accent6"/>
                </a:solidFill>
              </a:rPr>
              <a:t>WAIVE</a:t>
            </a:r>
            <a:r>
              <a:rPr lang="en-US" sz="2400" dirty="0">
                <a:solidFill>
                  <a:schemeClr val="accent6"/>
                </a:solidFill>
              </a:rPr>
              <a:t> within 31 days, you will be </a:t>
            </a:r>
            <a:r>
              <a:rPr lang="en-US" sz="2400" b="1" u="sng" dirty="0">
                <a:solidFill>
                  <a:schemeClr val="accent6"/>
                </a:solidFill>
              </a:rPr>
              <a:t>automatically enrolled</a:t>
            </a:r>
            <a:r>
              <a:rPr lang="en-US" sz="2400" dirty="0">
                <a:solidFill>
                  <a:schemeClr val="accent6"/>
                </a:solidFill>
              </a:rPr>
              <a:t> in </a:t>
            </a:r>
          </a:p>
          <a:p>
            <a:pPr algn="ctr"/>
            <a:r>
              <a:rPr lang="en-US" sz="2400" dirty="0">
                <a:solidFill>
                  <a:schemeClr val="accent6"/>
                </a:solidFill>
              </a:rPr>
              <a:t>Select Health HDHP employee-only coverage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77FD6D-C0BF-883C-E439-482EB164D5C5}"/>
              </a:ext>
            </a:extLst>
          </p:cNvPr>
          <p:cNvSpPr txBox="1"/>
          <p:nvPr/>
        </p:nvSpPr>
        <p:spPr>
          <a:xfrm>
            <a:off x="6353909" y="2863080"/>
            <a:ext cx="5228491" cy="954107"/>
          </a:xfrm>
          <a:prstGeom prst="rect">
            <a:avLst/>
          </a:prstGeom>
          <a:solidFill>
            <a:srgbClr val="630101"/>
          </a:solidFill>
          <a:ln>
            <a:solidFill>
              <a:srgbClr val="63010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Traditional |Preferred Provider Organization (PPO)</a:t>
            </a:r>
          </a:p>
        </p:txBody>
      </p:sp>
    </p:spTree>
    <p:extLst>
      <p:ext uri="{BB962C8B-B14F-4D97-AF65-F5344CB8AC3E}">
        <p14:creationId xmlns:p14="http://schemas.microsoft.com/office/powerpoint/2010/main" val="622614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A02D3-0BB1-7CF5-5F13-B1C2E53FF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EFACB-89FE-408C-26FA-681B09681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"/>
            <a:ext cx="10972800" cy="1447918"/>
          </a:xfrm>
        </p:spPr>
        <p:txBody>
          <a:bodyPr>
            <a:noAutofit/>
          </a:bodyPr>
          <a:lstStyle/>
          <a:p>
            <a:r>
              <a:rPr lang="en-US" sz="5200" dirty="0"/>
              <a:t>2026 Medical Plan – HDHP</a:t>
            </a:r>
            <a:br>
              <a:rPr lang="en-US" sz="4400" dirty="0"/>
            </a:br>
            <a:r>
              <a:rPr lang="en-US" sz="4400" dirty="0"/>
              <a:t>High Deductible Health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99574-1157-634C-3200-69C4B9A2A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530610"/>
            <a:ext cx="4762500" cy="639762"/>
          </a:xfrm>
          <a:solidFill>
            <a:schemeClr val="bg2"/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/>
              <a:t>Out of pocket costs for care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D00A10-FB3B-310A-73F3-BCD651550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309561"/>
            <a:ext cx="5386917" cy="3420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/>
              <a:t>Deductible:	     	Individual		Family</a:t>
            </a:r>
          </a:p>
          <a:p>
            <a:r>
              <a:rPr lang="en-US" sz="2000" dirty="0">
                <a:solidFill>
                  <a:schemeClr val="bg1"/>
                </a:solidFill>
              </a:rPr>
              <a:t>500</a:t>
            </a:r>
            <a:r>
              <a:rPr lang="en-US" sz="2000" dirty="0"/>
              <a:t>		      	$2,500		$5,000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b="1" u="sng" dirty="0"/>
          </a:p>
          <a:p>
            <a:pPr marL="0" indent="0">
              <a:buNone/>
            </a:pPr>
            <a:r>
              <a:rPr lang="en-US" sz="2000" b="1" u="sng" dirty="0"/>
              <a:t>Coinsurance	     	Individual		County</a:t>
            </a:r>
          </a:p>
          <a:p>
            <a:pPr marL="0" indent="0">
              <a:buNone/>
            </a:pPr>
            <a:r>
              <a:rPr lang="en-US" sz="2000" dirty="0"/>
              <a:t>                           	10%			90%</a:t>
            </a:r>
          </a:p>
          <a:p>
            <a:pPr marL="0" indent="0">
              <a:buNone/>
            </a:pPr>
            <a:endParaRPr lang="en-US" sz="2000" b="1" u="sng" dirty="0"/>
          </a:p>
          <a:p>
            <a:pPr marL="0" indent="0">
              <a:buNone/>
            </a:pPr>
            <a:r>
              <a:rPr lang="en-US" sz="2000" b="1" u="sng" dirty="0"/>
              <a:t>Out-of-Pocket Max:	Individual		Family</a:t>
            </a:r>
          </a:p>
          <a:p>
            <a:pPr marL="0" indent="0">
              <a:buNone/>
            </a:pPr>
            <a:r>
              <a:rPr lang="en-US" sz="2000" dirty="0"/>
              <a:t>                               	$4,000        	$8,000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7A58A1-5059-0800-BF4E-EE8DFEAAA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797" y="1504934"/>
            <a:ext cx="5181602" cy="639762"/>
          </a:xfrm>
          <a:solidFill>
            <a:schemeClr val="bg2"/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/>
              <a:t>Premium – Cost per paycheck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1D6B30-4FDC-BF3B-4AD9-F977A20504CB}"/>
              </a:ext>
            </a:extLst>
          </p:cNvPr>
          <p:cNvSpPr txBox="1"/>
          <p:nvPr/>
        </p:nvSpPr>
        <p:spPr>
          <a:xfrm>
            <a:off x="468923" y="5912314"/>
            <a:ext cx="114679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Health Savings Account (HSA) and Limited Purpose FSA Eligible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>
                <a:solidFill>
                  <a:srgbClr val="CC9701"/>
                </a:solidFill>
                <a:latin typeface="Tw Cen MT"/>
              </a:rPr>
              <a:t>May</a:t>
            </a:r>
            <a:r>
              <a:rPr lang="en-US" sz="2400" b="1" dirty="0">
                <a:solidFill>
                  <a:prstClr val="white"/>
                </a:solidFill>
                <a:latin typeface="Tw Cen MT"/>
              </a:rPr>
              <a:t> use traditional FSA (only) by choice or if ineligible for an HSA </a:t>
            </a:r>
            <a:r>
              <a:rPr lang="en-US" sz="2400" b="1" dirty="0">
                <a:solidFill>
                  <a:srgbClr val="CC9701"/>
                </a:solidFill>
                <a:latin typeface="Tw Cen MT"/>
              </a:rPr>
              <a:t>but</a:t>
            </a:r>
            <a:r>
              <a:rPr lang="en-US" sz="2400" b="1" dirty="0">
                <a:solidFill>
                  <a:prstClr val="white"/>
                </a:solidFill>
                <a:latin typeface="Tw Cen MT"/>
              </a:rPr>
              <a:t> </a:t>
            </a:r>
            <a:r>
              <a:rPr lang="en-US" sz="2400" b="1" dirty="0">
                <a:solidFill>
                  <a:srgbClr val="CC9701"/>
                </a:solidFill>
                <a:latin typeface="Tw Cen MT"/>
              </a:rPr>
              <a:t>not both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4A79C9-B0C9-C5D8-2B88-71CE26C14D55}"/>
              </a:ext>
            </a:extLst>
          </p:cNvPr>
          <p:cNvSpPr txBox="1"/>
          <p:nvPr/>
        </p:nvSpPr>
        <p:spPr>
          <a:xfrm>
            <a:off x="6630141" y="2326770"/>
            <a:ext cx="2054542" cy="2462213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u="sng" dirty="0"/>
              <a:t>Full Time</a:t>
            </a:r>
          </a:p>
          <a:p>
            <a:pPr algn="ctr"/>
            <a:endParaRPr lang="en-US" sz="2200" b="1" u="sng" dirty="0"/>
          </a:p>
          <a:p>
            <a:pPr algn="ctr"/>
            <a:r>
              <a:rPr lang="en-US" sz="2200" dirty="0"/>
              <a:t>Employee Only:</a:t>
            </a:r>
          </a:p>
          <a:p>
            <a:pPr algn="ctr"/>
            <a:r>
              <a:rPr lang="en-US" sz="2200" dirty="0"/>
              <a:t>$0</a:t>
            </a:r>
          </a:p>
          <a:p>
            <a:pPr algn="ctr"/>
            <a:endParaRPr lang="en-US" sz="2200" dirty="0"/>
          </a:p>
          <a:p>
            <a:pPr algn="ctr"/>
            <a:r>
              <a:rPr lang="en-US" sz="2200" dirty="0"/>
              <a:t>Family:</a:t>
            </a:r>
          </a:p>
          <a:p>
            <a:pPr algn="ctr"/>
            <a:r>
              <a:rPr lang="en-US" sz="2200" dirty="0"/>
              <a:t>$0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074F6F-8184-392C-3E2F-773244D42DE7}"/>
              </a:ext>
            </a:extLst>
          </p:cNvPr>
          <p:cNvSpPr txBox="1"/>
          <p:nvPr/>
        </p:nvSpPr>
        <p:spPr>
          <a:xfrm>
            <a:off x="9318308" y="2312508"/>
            <a:ext cx="2054542" cy="2462213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u="sng" dirty="0"/>
              <a:t>Part Time</a:t>
            </a:r>
          </a:p>
          <a:p>
            <a:pPr algn="ctr"/>
            <a:endParaRPr lang="en-US" sz="2200" b="1" u="sng" dirty="0"/>
          </a:p>
          <a:p>
            <a:pPr algn="ctr"/>
            <a:r>
              <a:rPr lang="en-US" sz="2200" dirty="0"/>
              <a:t>Employee Only:</a:t>
            </a:r>
          </a:p>
          <a:p>
            <a:pPr algn="ctr"/>
            <a:r>
              <a:rPr lang="en-US" sz="2200" dirty="0"/>
              <a:t>$96.53</a:t>
            </a:r>
          </a:p>
          <a:p>
            <a:pPr algn="ctr"/>
            <a:endParaRPr lang="en-US" sz="2200" dirty="0"/>
          </a:p>
          <a:p>
            <a:pPr algn="ctr"/>
            <a:r>
              <a:rPr lang="en-US" sz="2200" dirty="0"/>
              <a:t>Family:</a:t>
            </a:r>
          </a:p>
          <a:p>
            <a:pPr algn="ctr"/>
            <a:r>
              <a:rPr lang="en-US" sz="2200" dirty="0"/>
              <a:t>$277.26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5C2DAE-6765-3D26-0F2E-5A3E11255E11}"/>
              </a:ext>
            </a:extLst>
          </p:cNvPr>
          <p:cNvSpPr txBox="1"/>
          <p:nvPr/>
        </p:nvSpPr>
        <p:spPr>
          <a:xfrm>
            <a:off x="0" y="5407075"/>
            <a:ext cx="1193683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630101"/>
                </a:solidFill>
              </a:rPr>
              <a:t>Once enrolled, premiums are due back to eligibility date. Payroll deductions will take current premiums plus half of arrears amount until caught up</a:t>
            </a:r>
          </a:p>
        </p:txBody>
      </p:sp>
    </p:spTree>
    <p:extLst>
      <p:ext uri="{BB962C8B-B14F-4D97-AF65-F5344CB8AC3E}">
        <p14:creationId xmlns:p14="http://schemas.microsoft.com/office/powerpoint/2010/main" val="1137084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2678A-40BB-BCF4-F82E-180F898C9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60E7E-81E5-39D9-EDCF-4CD62428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1491"/>
            <a:ext cx="11826240" cy="834344"/>
          </a:xfrm>
        </p:spPr>
        <p:txBody>
          <a:bodyPr>
            <a:noAutofit/>
          </a:bodyPr>
          <a:lstStyle/>
          <a:p>
            <a:r>
              <a:rPr lang="en-US" sz="3000" b="1" dirty="0"/>
              <a:t> </a:t>
            </a:r>
            <a:r>
              <a:rPr lang="en-US" sz="3600" b="1" dirty="0"/>
              <a:t>Health Savings Account (HSA)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28647D-3DA6-83A9-C625-EAE7950C909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3380" y="1853828"/>
            <a:ext cx="3673543" cy="2985428"/>
          </a:xfrm>
        </p:spPr>
        <p:txBody>
          <a:bodyPr>
            <a:noAutofit/>
          </a:bodyPr>
          <a:lstStyle/>
          <a:p>
            <a:pPr marL="285750" lvl="0" indent="-285750" defTabSz="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Tw Cen MT"/>
              </a:rPr>
              <a:t>Set aside pre-tax dollars</a:t>
            </a:r>
          </a:p>
          <a:p>
            <a:pPr marL="285750" lvl="0" indent="-285750" defTabSz="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Tw Cen MT"/>
              </a:rPr>
              <a:t>Use for Medical, Dental, Rx, Vision</a:t>
            </a:r>
          </a:p>
          <a:p>
            <a:pPr marL="285750" lvl="0" indent="-285750" defTabSz="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Tw Cen MT"/>
              </a:rPr>
              <a:t>No rollover maximum</a:t>
            </a:r>
          </a:p>
          <a:p>
            <a:pPr marL="285750" lvl="0" indent="-285750" defTabSz="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Tw Cen MT"/>
              </a:rPr>
              <a:t>Funds 100% yours if you leave employment</a:t>
            </a:r>
          </a:p>
          <a:p>
            <a:pPr marL="285750" lvl="0" indent="-285750" defTabSz="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Tw Cen MT"/>
              </a:rPr>
              <a:t>You can invest funds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4DD3D021-A043-7E02-27D3-15E0C13AA2BE}"/>
              </a:ext>
            </a:extLst>
          </p:cNvPr>
          <p:cNvSpPr txBox="1">
            <a:spLocks/>
          </p:cNvSpPr>
          <p:nvPr/>
        </p:nvSpPr>
        <p:spPr>
          <a:xfrm>
            <a:off x="8385185" y="1853828"/>
            <a:ext cx="3803618" cy="3847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548640" rtl="0" eaLnBrk="1" latinLnBrk="0" hangingPunct="1">
              <a:spcBef>
                <a:spcPct val="20000"/>
              </a:spcBef>
              <a:buFont typeface="Arial"/>
              <a:buNone/>
              <a:defRPr sz="25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88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16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b="1" dirty="0"/>
              <a:t>2026 Max Contributions: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Single: $4400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Family: $8750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Employees </a:t>
            </a:r>
            <a:r>
              <a:rPr lang="en-US" sz="2400" b="1" dirty="0"/>
              <a:t>55+</a:t>
            </a:r>
            <a:r>
              <a:rPr lang="en-US" sz="2400" dirty="0"/>
              <a:t> can add up to an additional $1000</a:t>
            </a: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12" name="Picture 11">
            <a:hlinkClick r:id="rId3"/>
            <a:extLst>
              <a:ext uri="{FF2B5EF4-FFF2-40B4-BE49-F238E27FC236}">
                <a16:creationId xmlns:a16="http://schemas.microsoft.com/office/drawing/2014/main" id="{8A5F6A0A-7B38-3CF0-A967-36CCD5745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3323" y="5295474"/>
            <a:ext cx="2993605" cy="1348061"/>
          </a:xfrm>
          <a:prstGeom prst="rect">
            <a:avLst/>
          </a:prstGeom>
          <a:ln w="38100">
            <a:solidFill>
              <a:srgbClr val="63010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D57BE82-5F5E-A2ED-0E0D-DDCCB8E3F490}"/>
              </a:ext>
            </a:extLst>
          </p:cNvPr>
          <p:cNvSpPr txBox="1"/>
          <p:nvPr/>
        </p:nvSpPr>
        <p:spPr>
          <a:xfrm>
            <a:off x="3677653" y="1853828"/>
            <a:ext cx="4791642" cy="452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Tw Cen MT" panose="020B0602020104020603" pitchFamily="34" charset="0"/>
              </a:rPr>
              <a:t>Employee Payroll Contributions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County Contribution (lump sum):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	</a:t>
            </a:r>
            <a:r>
              <a:rPr lang="en-US" sz="2000" b="1" dirty="0">
                <a:solidFill>
                  <a:srgbClr val="FF0000"/>
                </a:solidFill>
              </a:rPr>
              <a:t>*pro-rated </a:t>
            </a:r>
            <a:r>
              <a:rPr lang="en-US" sz="2000" dirty="0">
                <a:solidFill>
                  <a:srgbClr val="FF0000"/>
                </a:solidFill>
              </a:rPr>
              <a:t>based on hire date</a:t>
            </a:r>
          </a:p>
          <a:p>
            <a:pPr marL="800100" lvl="1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Single: $600</a:t>
            </a:r>
          </a:p>
          <a:p>
            <a:pPr marL="800100" lvl="1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Family: $1,200</a:t>
            </a:r>
          </a:p>
          <a:p>
            <a:pPr marL="342900" lvl="0" indent="-342900" defTabSz="54864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</a:rPr>
              <a:t>Employee Wellness Program</a:t>
            </a:r>
            <a:r>
              <a:rPr lang="en-US" sz="2400" b="1" dirty="0">
                <a:solidFill>
                  <a:prstClr val="black"/>
                </a:solidFill>
                <a:latin typeface="Tw Cen MT" panose="020B0602020104020603" pitchFamily="34" charset="0"/>
              </a:rPr>
              <a:t>:</a:t>
            </a:r>
          </a:p>
          <a:p>
            <a:pPr lvl="0" defTabSz="548640">
              <a:spcBef>
                <a:spcPct val="20000"/>
              </a:spcBef>
              <a:defRPr/>
            </a:pPr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</a:rPr>
              <a:t>	</a:t>
            </a:r>
            <a:r>
              <a:rPr lang="en-US" sz="2000" dirty="0">
                <a:solidFill>
                  <a:srgbClr val="FF0000"/>
                </a:solidFill>
                <a:latin typeface="Tw Cen MT" panose="020B0602020104020603" pitchFamily="34" charset="0"/>
              </a:rPr>
              <a:t>*you can earn up to:</a:t>
            </a:r>
          </a:p>
          <a:p>
            <a:pPr marL="800100" lvl="1" indent="-342900" defTabSz="54864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</a:rPr>
              <a:t>Single: $275</a:t>
            </a:r>
          </a:p>
          <a:p>
            <a:pPr marL="800100" lvl="1" indent="-342900" defTabSz="54864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</a:rPr>
              <a:t>Employee + Spouse: $550</a:t>
            </a:r>
            <a:endParaRPr lang="en-US" sz="2400" b="1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13831B1-CA32-8549-4A06-71356DCCFD8C}"/>
              </a:ext>
            </a:extLst>
          </p:cNvPr>
          <p:cNvSpPr/>
          <p:nvPr/>
        </p:nvSpPr>
        <p:spPr>
          <a:xfrm>
            <a:off x="2216379" y="286330"/>
            <a:ext cx="7393481" cy="697797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65B925-A157-B716-EE83-D9DF396FB5E8}"/>
              </a:ext>
            </a:extLst>
          </p:cNvPr>
          <p:cNvSpPr/>
          <p:nvPr/>
        </p:nvSpPr>
        <p:spPr>
          <a:xfrm>
            <a:off x="384644" y="1328928"/>
            <a:ext cx="2981598" cy="42534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Benefits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5419874-CA94-F42C-B9F8-E00016ABC477}"/>
              </a:ext>
            </a:extLst>
          </p:cNvPr>
          <p:cNvSpPr txBox="1">
            <a:spLocks/>
          </p:cNvSpPr>
          <p:nvPr/>
        </p:nvSpPr>
        <p:spPr>
          <a:xfrm rot="20122697">
            <a:off x="-111566" y="547902"/>
            <a:ext cx="3514829" cy="568338"/>
          </a:xfrm>
          <a:prstGeom prst="ribbon2">
            <a:avLst>
              <a:gd name="adj1" fmla="val 16667"/>
              <a:gd name="adj2" fmla="val 73556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548640" rtl="0" eaLnBrk="1" latinLnBrk="0" hangingPunct="1">
              <a:spcBef>
                <a:spcPct val="0"/>
              </a:spcBef>
              <a:buNone/>
              <a:defRPr sz="5280" kern="1200">
                <a:solidFill>
                  <a:srgbClr val="8B1E4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5486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HDHP Plan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91345F-3334-893D-F4B1-0A488C6568D2}"/>
              </a:ext>
            </a:extLst>
          </p:cNvPr>
          <p:cNvSpPr/>
          <p:nvPr/>
        </p:nvSpPr>
        <p:spPr>
          <a:xfrm>
            <a:off x="4422321" y="1328928"/>
            <a:ext cx="2981598" cy="42534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Contributions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75FFA2-3280-3B15-844A-2977F00A4A37}"/>
              </a:ext>
            </a:extLst>
          </p:cNvPr>
          <p:cNvSpPr/>
          <p:nvPr/>
        </p:nvSpPr>
        <p:spPr>
          <a:xfrm>
            <a:off x="8459998" y="1328928"/>
            <a:ext cx="2981598" cy="42534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Limits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AC7D0E-B80F-9121-7DD1-867EC93A2F71}"/>
              </a:ext>
            </a:extLst>
          </p:cNvPr>
          <p:cNvSpPr txBox="1"/>
          <p:nvPr/>
        </p:nvSpPr>
        <p:spPr>
          <a:xfrm>
            <a:off x="264343" y="5312972"/>
            <a:ext cx="2993606" cy="1348061"/>
          </a:xfrm>
          <a:prstGeom prst="rect">
            <a:avLst/>
          </a:prstGeom>
          <a:noFill/>
          <a:ln w="38100">
            <a:solidFill>
              <a:srgbClr val="63010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</a:rPr>
              <a:t>Fidelity</a:t>
            </a: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dirty="0">
                <a:solidFill>
                  <a:srgbClr val="730E00"/>
                </a:solidFill>
                <a:hlinkClick r:id="rId5"/>
              </a:rPr>
              <a:t>www.netbenefits.com</a:t>
            </a:r>
            <a:r>
              <a:rPr lang="en-US" sz="2400" dirty="0">
                <a:solidFill>
                  <a:srgbClr val="730E00"/>
                </a:solidFill>
              </a:rPr>
              <a:t> </a:t>
            </a:r>
          </a:p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30E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800-544-3716</a:t>
            </a:r>
          </a:p>
        </p:txBody>
      </p:sp>
    </p:spTree>
    <p:extLst>
      <p:ext uri="{BB962C8B-B14F-4D97-AF65-F5344CB8AC3E}">
        <p14:creationId xmlns:p14="http://schemas.microsoft.com/office/powerpoint/2010/main" val="3226525178"/>
      </p:ext>
    </p:extLst>
  </p:cSld>
  <p:clrMapOvr>
    <a:masterClrMapping/>
  </p:clrMapOvr>
</p:sld>
</file>

<file path=ppt/theme/theme1.xml><?xml version="1.0" encoding="utf-8"?>
<a:theme xmlns:a="http://schemas.openxmlformats.org/drawingml/2006/main" name="SLCo Theme 1">
  <a:themeElements>
    <a:clrScheme name="SLCo Color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SLCo font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LCo Benefits Theme">
  <a:themeElements>
    <a:clrScheme name="SLCo Color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SLCo font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SLCo Theme 1">
  <a:themeElements>
    <a:clrScheme name="SLCo Color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SLCo font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10557</TotalTime>
  <Words>3043</Words>
  <Application>Microsoft Office PowerPoint</Application>
  <PresentationFormat>Widescreen</PresentationFormat>
  <Paragraphs>541</Paragraphs>
  <Slides>44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Calibri</vt:lpstr>
      <vt:lpstr>Times New Roman</vt:lpstr>
      <vt:lpstr>Tw Cen MT</vt:lpstr>
      <vt:lpstr>Wingdings</vt:lpstr>
      <vt:lpstr>SLCo Theme 1</vt:lpstr>
      <vt:lpstr>SLCo Benefits Theme</vt:lpstr>
      <vt:lpstr>1_SLCo Theme 1</vt:lpstr>
      <vt:lpstr>2026 New Employee  Benefits Orientation</vt:lpstr>
      <vt:lpstr>HR Benefits</vt:lpstr>
      <vt:lpstr>WELLNESS On-Site Clinic Employee Wellness EAP Leave</vt:lpstr>
      <vt:lpstr>County Employee Benefit Eligibility</vt:lpstr>
      <vt:lpstr>Medical Plans - Network Options</vt:lpstr>
      <vt:lpstr>Medical Plans – Network Options</vt:lpstr>
      <vt:lpstr>Medical Plans – Coverage Options</vt:lpstr>
      <vt:lpstr>2026 Medical Plan – HDHP High Deductible Health Plan</vt:lpstr>
      <vt:lpstr> Health Savings Account (HSA)</vt:lpstr>
      <vt:lpstr>2026 Medical Plan – PPO (Traditional)</vt:lpstr>
      <vt:lpstr>Flexible Spending Account  (FSA)</vt:lpstr>
      <vt:lpstr>Cigna Dental DPPO</vt:lpstr>
      <vt:lpstr>Cigna Dental DPPO</vt:lpstr>
      <vt:lpstr>VSP Vision Care</vt:lpstr>
      <vt:lpstr>PowerPoint Presentation</vt:lpstr>
      <vt:lpstr>  Life Insurance</vt:lpstr>
      <vt:lpstr>  Life Insurance</vt:lpstr>
      <vt:lpstr>Accidental Death &amp; Dismemberment (AD&amp;D)</vt:lpstr>
      <vt:lpstr>Short-Term Disability Insurance</vt:lpstr>
      <vt:lpstr>Long-term Disability Insurance</vt:lpstr>
      <vt:lpstr>PowerPoint Presentation</vt:lpstr>
      <vt:lpstr>HealthyMe Clinic</vt:lpstr>
      <vt:lpstr>PowerPoint Presentation</vt:lpstr>
      <vt:lpstr>VEST EAP</vt:lpstr>
      <vt:lpstr>VEST EAP Support</vt:lpstr>
      <vt:lpstr>Leave Policy HR Policy 4-200 Leave Practices </vt:lpstr>
      <vt:lpstr> Home &amp; Auto Discount  </vt:lpstr>
      <vt:lpstr>Voya Accident Coverage</vt:lpstr>
      <vt:lpstr>Voya Critical Illness Coverage</vt:lpstr>
      <vt:lpstr>Voya Hospital Coverage</vt:lpstr>
      <vt:lpstr>AURA Identity Theft &amp; Fraud Protection</vt:lpstr>
      <vt:lpstr>LegalShield Legal Services</vt:lpstr>
      <vt:lpstr>MetLife Pet Insurance</vt:lpstr>
      <vt:lpstr>Home &amp; Auto Insurance</vt:lpstr>
      <vt:lpstr>Tuition Reimbursement</vt:lpstr>
      <vt:lpstr>Onsite Daycare</vt:lpstr>
      <vt:lpstr>Fitness Center | Recreation Centers</vt:lpstr>
      <vt:lpstr>Trip Reduction Program</vt:lpstr>
      <vt:lpstr>Service Awards &amp; Recognition</vt:lpstr>
      <vt:lpstr>Steps for Enrollment </vt:lpstr>
      <vt:lpstr>PeopleSoft Fluid Enrollment</vt:lpstr>
      <vt:lpstr>Retirement with URS</vt:lpstr>
      <vt:lpstr>WELLNESS On-Site Clinic Employee Wellness EAP Leave</vt:lpstr>
      <vt:lpstr>Welcome to Salt Lake County!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Employee Orientation</dc:title>
  <dc:creator>Mary Van Buren</dc:creator>
  <cp:lastModifiedBy>Travis Firzlaff</cp:lastModifiedBy>
  <cp:revision>549</cp:revision>
  <cp:lastPrinted>2022-07-18T15:56:32Z</cp:lastPrinted>
  <dcterms:created xsi:type="dcterms:W3CDTF">2019-07-29T23:06:00Z</dcterms:created>
  <dcterms:modified xsi:type="dcterms:W3CDTF">2026-01-23T23:29:10Z</dcterms:modified>
</cp:coreProperties>
</file>